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4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5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6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7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46.bin" ContentType="application/vnd.openxmlformats-officedocument.oleObject"/>
  <Override PartName="/ppt/notesSlides/notesSlide22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</p:sldMasterIdLst>
  <p:notesMasterIdLst>
    <p:notesMasterId r:id="rId78"/>
  </p:notesMasterIdLst>
  <p:handoutMasterIdLst>
    <p:handoutMasterId r:id="rId79"/>
  </p:handoutMasterIdLst>
  <p:sldIdLst>
    <p:sldId id="737" r:id="rId2"/>
    <p:sldId id="738" r:id="rId3"/>
    <p:sldId id="740" r:id="rId4"/>
    <p:sldId id="1464" r:id="rId5"/>
    <p:sldId id="742" r:id="rId6"/>
    <p:sldId id="743" r:id="rId7"/>
    <p:sldId id="1334" r:id="rId8"/>
    <p:sldId id="1335" r:id="rId9"/>
    <p:sldId id="1336" r:id="rId10"/>
    <p:sldId id="1337" r:id="rId11"/>
    <p:sldId id="1333" r:id="rId12"/>
    <p:sldId id="1327" r:id="rId13"/>
    <p:sldId id="1463" r:id="rId14"/>
    <p:sldId id="1338" r:id="rId15"/>
    <p:sldId id="1339" r:id="rId16"/>
    <p:sldId id="1340" r:id="rId17"/>
    <p:sldId id="1341" r:id="rId18"/>
    <p:sldId id="1342" r:id="rId19"/>
    <p:sldId id="1343" r:id="rId20"/>
    <p:sldId id="1344" r:id="rId21"/>
    <p:sldId id="1361" r:id="rId22"/>
    <p:sldId id="1462" r:id="rId23"/>
    <p:sldId id="1454" r:id="rId24"/>
    <p:sldId id="1455" r:id="rId25"/>
    <p:sldId id="1456" r:id="rId26"/>
    <p:sldId id="1457" r:id="rId27"/>
    <p:sldId id="1458" r:id="rId28"/>
    <p:sldId id="1459" r:id="rId29"/>
    <p:sldId id="1460" r:id="rId30"/>
    <p:sldId id="1377" r:id="rId31"/>
    <p:sldId id="1378" r:id="rId32"/>
    <p:sldId id="1379" r:id="rId33"/>
    <p:sldId id="1380" r:id="rId34"/>
    <p:sldId id="1435" r:id="rId35"/>
    <p:sldId id="1381" r:id="rId36"/>
    <p:sldId id="1394" r:id="rId37"/>
    <p:sldId id="1365" r:id="rId38"/>
    <p:sldId id="1438" r:id="rId39"/>
    <p:sldId id="1439" r:id="rId40"/>
    <p:sldId id="1368" r:id="rId41"/>
    <p:sldId id="1466" r:id="rId42"/>
    <p:sldId id="1465" r:id="rId43"/>
    <p:sldId id="1407" r:id="rId44"/>
    <p:sldId id="1282" r:id="rId45"/>
    <p:sldId id="1286" r:id="rId46"/>
    <p:sldId id="1461" r:id="rId47"/>
    <p:sldId id="1213" r:id="rId48"/>
    <p:sldId id="1217" r:id="rId49"/>
    <p:sldId id="1218" r:id="rId50"/>
    <p:sldId id="1219" r:id="rId51"/>
    <p:sldId id="1215" r:id="rId52"/>
    <p:sldId id="1171" r:id="rId53"/>
    <p:sldId id="1356" r:id="rId54"/>
    <p:sldId id="1409" r:id="rId55"/>
    <p:sldId id="1410" r:id="rId56"/>
    <p:sldId id="1147" r:id="rId57"/>
    <p:sldId id="1263" r:id="rId58"/>
    <p:sldId id="1411" r:id="rId59"/>
    <p:sldId id="1430" r:id="rId60"/>
    <p:sldId id="1431" r:id="rId61"/>
    <p:sldId id="1432" r:id="rId62"/>
    <p:sldId id="1433" r:id="rId63"/>
    <p:sldId id="1441" r:id="rId64"/>
    <p:sldId id="1442" r:id="rId65"/>
    <p:sldId id="1443" r:id="rId66"/>
    <p:sldId id="1444" r:id="rId67"/>
    <p:sldId id="1445" r:id="rId68"/>
    <p:sldId id="1446" r:id="rId69"/>
    <p:sldId id="1447" r:id="rId70"/>
    <p:sldId id="1448" r:id="rId71"/>
    <p:sldId id="1449" r:id="rId72"/>
    <p:sldId id="1450" r:id="rId73"/>
    <p:sldId id="1451" r:id="rId74"/>
    <p:sldId id="1452" r:id="rId75"/>
    <p:sldId id="1453" r:id="rId76"/>
    <p:sldId id="1279" r:id="rId77"/>
  </p:sldIdLst>
  <p:sldSz cx="9144000" cy="6858000" type="screen4x3"/>
  <p:notesSz cx="6858000" cy="9144000"/>
  <p:defaultTextStyle>
    <a:defPPr>
      <a:defRPr lang="en-US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00"/>
    <a:srgbClr val="00FF00"/>
    <a:srgbClr val="FF00FF"/>
    <a:srgbClr val="00FFFF"/>
    <a:srgbClr val="E7E7E7"/>
    <a:srgbClr val="3333FF"/>
    <a:srgbClr val="008000"/>
    <a:srgbClr val="FFCCFF"/>
    <a:srgbClr val="FF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3" autoAdjust="0"/>
    <p:restoredTop sz="99506" autoAdjust="0"/>
  </p:normalViewPr>
  <p:slideViewPr>
    <p:cSldViewPr snapToGrid="0">
      <p:cViewPr varScale="1">
        <p:scale>
          <a:sx n="105" d="100"/>
          <a:sy n="105" d="100"/>
        </p:scale>
        <p:origin x="-5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2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image" Target="../media/image5.emf"/><Relationship Id="rId2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Relationship Id="rId2" Type="http://schemas.openxmlformats.org/officeDocument/2006/relationships/image" Target="../media/image86.wmf"/><Relationship Id="rId3" Type="http://schemas.openxmlformats.org/officeDocument/2006/relationships/image" Target="../media/image8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image" Target="../media/image5.emf"/><Relationship Id="rId2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image" Target="../media/image84.wmf"/><Relationship Id="rId2" Type="http://schemas.openxmlformats.org/officeDocument/2006/relationships/image" Target="../media/image9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6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image" Target="../media/image5.emf"/><Relationship Id="rId2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6BE36-259C-234D-B013-9F40905FC444}" type="datetime1">
              <a:rPr lang="en-US" smtClean="0"/>
              <a:t>11/26/13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BECFD-E7C9-EF4B-A9A5-C5E10BAA5B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F206F-F5A3-4B42-9AC8-707DE6A3AC89}" type="datetime1">
              <a:rPr lang="en-US" smtClean="0"/>
              <a:t>11/26/13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7CF80-B537-4FC4-B720-EF94BDDFD5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50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5AC296-D455-4E8B-A156-ACE2FCFB5ACB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2283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</p:spPr>
      </p:sp>
      <p:sp>
        <p:nvSpPr>
          <p:cNvPr id="2283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poster session starts</a:t>
            </a:r>
            <a:r>
              <a:rPr lang="en-US" baseline="0" dirty="0" smtClean="0"/>
              <a:t> from 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0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took the first group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5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Chu’s paper is 2011 (when he is DOE secretary)</a:t>
            </a:r>
          </a:p>
          <a:p>
            <a:r>
              <a:rPr lang="en-US" dirty="0" smtClean="0"/>
              <a:t>meson oscillation is the only way to test Lorentz violation for second and third generation quarks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7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the way now we have twice more data for antineutrino</a:t>
            </a:r>
            <a:r>
              <a:rPr lang="en-US" baseline="0" dirty="0" smtClean="0"/>
              <a:t> so I am thinking update of this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65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47A0BF-38FD-4F24-9011-D0DAC82769F6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29798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</p:spPr>
      </p:sp>
      <p:sp>
        <p:nvSpPr>
          <p:cNvPr id="2979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 am invited for Double</a:t>
            </a:r>
            <a:r>
              <a:rPr lang="en-US" baseline="0" dirty="0" smtClean="0"/>
              <a:t> Chooz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9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2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2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2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2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21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2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at most find 5 constraint</a:t>
            </a:r>
            <a:r>
              <a:rPr lang="en-US" baseline="0" dirty="0" smtClean="0"/>
              <a:t> for 14 free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5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A866FB-229F-4B08-A870-4D3E4FFA0642}" type="slidenum">
              <a:rPr lang="en-GB"/>
              <a:pPr/>
              <a:t>3</a:t>
            </a:fld>
            <a:endParaRPr lang="en-GB" dirty="0"/>
          </a:p>
        </p:txBody>
      </p:sp>
      <p:sp>
        <p:nvSpPr>
          <p:cNvPr id="3041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</p:spPr>
      </p:sp>
      <p:sp>
        <p:nvSpPr>
          <p:cNvPr id="3041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76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particle</a:t>
            </a:r>
            <a:r>
              <a:rPr lang="en-US" baseline="0" dirty="0" smtClean="0"/>
              <a:t> motion depends on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7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Lorentz violating effect in one frame is</a:t>
            </a:r>
            <a:r>
              <a:rPr lang="en-US" baseline="0" dirty="0" smtClean="0"/>
              <a:t> conserved in other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5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experiment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Fermilab</a:t>
            </a:r>
            <a:r>
              <a:rPr lang="en-US" baseline="0" dirty="0" smtClean="0"/>
              <a:t> which I will discuss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21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83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poster session starts</a:t>
            </a:r>
            <a:r>
              <a:rPr lang="en-US" baseline="0" dirty="0" smtClean="0"/>
              <a:t> from 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0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6672" y="6368333"/>
            <a:ext cx="138777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1740" y="6368332"/>
            <a:ext cx="199526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Teppei </a:t>
            </a:r>
            <a:r>
              <a:rPr lang="en-US" dirty="0" smtClean="0"/>
              <a:t>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2267" y="6356351"/>
            <a:ext cx="1534534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86EC-2F42-C94B-9728-3237A0D3C0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qmul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" y="6145660"/>
            <a:ext cx="2551814" cy="6644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10.e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3.emf"/><Relationship Id="rId10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4.emf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7.emf"/><Relationship Id="rId5" Type="http://schemas.openxmlformats.org/officeDocument/2006/relationships/image" Target="../media/image12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8.emf"/><Relationship Id="rId5" Type="http://schemas.openxmlformats.org/officeDocument/2006/relationships/image" Target="../media/image12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21.emf"/><Relationship Id="rId9" Type="http://schemas.openxmlformats.org/officeDocument/2006/relationships/image" Target="../media/image12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22.emf"/><Relationship Id="rId6" Type="http://schemas.openxmlformats.org/officeDocument/2006/relationships/image" Target="../media/image12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23.emf"/><Relationship Id="rId5" Type="http://schemas.openxmlformats.org/officeDocument/2006/relationships/image" Target="../media/image12.jpeg"/><Relationship Id="rId6" Type="http://schemas.openxmlformats.org/officeDocument/2006/relationships/oleObject" Target="../embeddings/oleObject28.bin"/><Relationship Id="rId7" Type="http://schemas.openxmlformats.org/officeDocument/2006/relationships/image" Target="../media/image2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25.emf"/><Relationship Id="rId7" Type="http://schemas.openxmlformats.org/officeDocument/2006/relationships/image" Target="../media/image12.jpeg"/><Relationship Id="rId8" Type="http://schemas.openxmlformats.org/officeDocument/2006/relationships/oleObject" Target="../embeddings/oleObject31.bin"/><Relationship Id="rId9" Type="http://schemas.openxmlformats.org/officeDocument/2006/relationships/image" Target="../media/image2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27.emf"/><Relationship Id="rId6" Type="http://schemas.openxmlformats.org/officeDocument/2006/relationships/image" Target="../media/image12.jpe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0.gi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29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3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44.png"/><Relationship Id="rId8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jpg"/><Relationship Id="rId14" Type="http://schemas.openxmlformats.org/officeDocument/2006/relationships/image" Target="../media/image58.jpg"/><Relationship Id="rId15" Type="http://schemas.openxmlformats.org/officeDocument/2006/relationships/image" Target="../media/image59.jpg"/><Relationship Id="rId16" Type="http://schemas.openxmlformats.org/officeDocument/2006/relationships/image" Target="../media/image60.jp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jpg"/><Relationship Id="rId9" Type="http://schemas.openxmlformats.org/officeDocument/2006/relationships/image" Target="../media/image53.JPG"/><Relationship Id="rId10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63.emf"/><Relationship Id="rId5" Type="http://schemas.openxmlformats.org/officeDocument/2006/relationships/image" Target="../media/image64.JPG"/><Relationship Id="rId6" Type="http://schemas.openxmlformats.org/officeDocument/2006/relationships/image" Target="../media/image65.jpeg"/><Relationship Id="rId7" Type="http://schemas.openxmlformats.org/officeDocument/2006/relationships/image" Target="../media/image56.jpeg"/><Relationship Id="rId8" Type="http://schemas.openxmlformats.org/officeDocument/2006/relationships/image" Target="../media/image66.jpe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63.emf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oleObject" Target="../embeddings/oleObject43.bin"/><Relationship Id="rId6" Type="http://schemas.openxmlformats.org/officeDocument/2006/relationships/image" Target="../media/image63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4" Type="http://schemas.openxmlformats.org/officeDocument/2006/relationships/image" Target="../media/image63.emf"/><Relationship Id="rId5" Type="http://schemas.openxmlformats.org/officeDocument/2006/relationships/image" Target="../media/image71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72.wmf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46.bin"/><Relationship Id="rId5" Type="http://schemas.openxmlformats.org/officeDocument/2006/relationships/image" Target="../media/image8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47.bin"/><Relationship Id="rId5" Type="http://schemas.openxmlformats.org/officeDocument/2006/relationships/image" Target="../media/image82.emf"/><Relationship Id="rId6" Type="http://schemas.openxmlformats.org/officeDocument/2006/relationships/image" Target="../media/image83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4" Type="http://schemas.openxmlformats.org/officeDocument/2006/relationships/image" Target="../media/image84.wmf"/><Relationship Id="rId5" Type="http://schemas.openxmlformats.org/officeDocument/2006/relationships/image" Target="../media/image2.jpe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85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86.wmf"/><Relationship Id="rId7" Type="http://schemas.openxmlformats.org/officeDocument/2006/relationships/oleObject" Target="../embeddings/oleObject51.bin"/><Relationship Id="rId8" Type="http://schemas.openxmlformats.org/officeDocument/2006/relationships/image" Target="../media/image87.w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88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88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88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90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61.bin"/><Relationship Id="rId5" Type="http://schemas.openxmlformats.org/officeDocument/2006/relationships/image" Target="../media/image84.wmf"/><Relationship Id="rId6" Type="http://schemas.openxmlformats.org/officeDocument/2006/relationships/oleObject" Target="../embeddings/oleObject62.bin"/><Relationship Id="rId7" Type="http://schemas.openxmlformats.org/officeDocument/2006/relationships/image" Target="../media/image97.emf"/><Relationship Id="rId8" Type="http://schemas.openxmlformats.org/officeDocument/2006/relationships/oleObject" Target="../embeddings/oleObject63.bin"/><Relationship Id="rId9" Type="http://schemas.openxmlformats.org/officeDocument/2006/relationships/image" Target="../media/image98.emf"/><Relationship Id="rId10" Type="http://schemas.openxmlformats.org/officeDocument/2006/relationships/oleObject" Target="../embeddings/oleObject64.bin"/><Relationship Id="rId11" Type="http://schemas.openxmlformats.org/officeDocument/2006/relationships/image" Target="../media/image99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ight-s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7340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solidFill>
                  <a:srgbClr val="00FFFF"/>
                </a:solidFill>
              </a:rPr>
              <a:t>Tests of </a:t>
            </a:r>
            <a:r>
              <a:rPr lang="en-GB" sz="3200" b="1" dirty="0">
                <a:solidFill>
                  <a:srgbClr val="00FFFF"/>
                </a:solidFill>
              </a:rPr>
              <a:t>Lorentz</a:t>
            </a:r>
            <a:r>
              <a:rPr lang="en-GB" sz="3200" b="1" dirty="0" smtClean="0">
                <a:solidFill>
                  <a:srgbClr val="00FFFF"/>
                </a:solidFill>
              </a:rPr>
              <a:t> and CPT Violation with </a:t>
            </a:r>
            <a:r>
              <a:rPr lang="en-GB" sz="3200" b="1" dirty="0" smtClean="0">
                <a:solidFill>
                  <a:srgbClr val="00FFFF"/>
                </a:solidFill>
              </a:rPr>
              <a:t>Neutrinos</a:t>
            </a:r>
            <a:endParaRPr lang="en-US" sz="3200" b="1" dirty="0">
              <a:solidFill>
                <a:srgbClr val="00FFFF"/>
              </a:solidFill>
            </a:endParaRPr>
          </a:p>
        </p:txBody>
      </p:sp>
      <p:pic>
        <p:nvPicPr>
          <p:cNvPr id="18" name="Picture 7" descr="Earth-13-june"/>
          <p:cNvPicPr>
            <a:picLocks noChangeAspect="1" noChangeArrowheads="1" noCrop="1"/>
          </p:cNvPicPr>
          <p:nvPr/>
        </p:nvPicPr>
        <p:blipFill>
          <a:blip r:embed="rId4">
            <a:alphaModFix/>
            <a:lum/>
          </a:blip>
          <a:srcRect/>
          <a:stretch>
            <a:fillRect/>
          </a:stretch>
        </p:blipFill>
        <p:spPr bwMode="auto">
          <a:xfrm>
            <a:off x="3900751" y="2815756"/>
            <a:ext cx="1560012" cy="15590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60289" y="5633755"/>
            <a:ext cx="7322331" cy="77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>
                <a:solidFill>
                  <a:srgbClr val="00FFFF"/>
                </a:solidFill>
              </a:rPr>
              <a:t>Teppei Katori</a:t>
            </a:r>
            <a:endParaRPr lang="en-GB" dirty="0" smtClean="0">
              <a:solidFill>
                <a:srgbClr val="00FFFF"/>
              </a:solidFill>
            </a:endParaRPr>
          </a:p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 smtClean="0">
                <a:solidFill>
                  <a:srgbClr val="00FFFF"/>
                </a:solidFill>
              </a:rPr>
              <a:t>Queen Mary University of London</a:t>
            </a:r>
          </a:p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 err="1" smtClean="0">
                <a:solidFill>
                  <a:srgbClr val="00FFFF"/>
                </a:solidFill>
              </a:rPr>
              <a:t>NExT</a:t>
            </a:r>
            <a:r>
              <a:rPr lang="en-GB" dirty="0" smtClean="0">
                <a:solidFill>
                  <a:srgbClr val="00FFFF"/>
                </a:solidFill>
              </a:rPr>
              <a:t> meeting</a:t>
            </a:r>
            <a:r>
              <a:rPr lang="en-GB" dirty="0" smtClean="0">
                <a:solidFill>
                  <a:srgbClr val="00FFFF"/>
                </a:solidFill>
              </a:rPr>
              <a:t>, University </a:t>
            </a:r>
            <a:r>
              <a:rPr lang="en-GB" dirty="0" smtClean="0">
                <a:solidFill>
                  <a:srgbClr val="00FFFF"/>
                </a:solidFill>
              </a:rPr>
              <a:t>of Southampton</a:t>
            </a:r>
            <a:r>
              <a:rPr lang="en-GB" dirty="0" smtClean="0">
                <a:solidFill>
                  <a:srgbClr val="00FFFF"/>
                </a:solidFill>
              </a:rPr>
              <a:t>, </a:t>
            </a:r>
            <a:r>
              <a:rPr lang="en-GB" dirty="0" smtClean="0">
                <a:solidFill>
                  <a:srgbClr val="00FFFF"/>
                </a:solidFill>
              </a:rPr>
              <a:t>UK, </a:t>
            </a:r>
            <a:r>
              <a:rPr lang="en-GB" dirty="0" smtClean="0">
                <a:solidFill>
                  <a:srgbClr val="00FFFF"/>
                </a:solidFill>
              </a:rPr>
              <a:t>Nov</a:t>
            </a:r>
            <a:r>
              <a:rPr lang="en-GB" dirty="0" smtClean="0">
                <a:solidFill>
                  <a:srgbClr val="00FFFF"/>
                </a:solidFill>
              </a:rPr>
              <a:t>. </a:t>
            </a:r>
            <a:r>
              <a:rPr lang="en-GB" dirty="0" smtClean="0">
                <a:solidFill>
                  <a:srgbClr val="00FFFF"/>
                </a:solidFill>
              </a:rPr>
              <a:t>27</a:t>
            </a:r>
            <a:r>
              <a:rPr lang="en-GB" dirty="0" smtClean="0">
                <a:solidFill>
                  <a:srgbClr val="00FFFF"/>
                </a:solidFill>
              </a:rPr>
              <a:t>, </a:t>
            </a:r>
            <a:r>
              <a:rPr lang="en-GB" dirty="0" smtClean="0">
                <a:solidFill>
                  <a:srgbClr val="00FFFF"/>
                </a:solidFill>
              </a:rPr>
              <a:t>2013</a:t>
            </a:r>
            <a:endParaRPr lang="en-GB" dirty="0">
              <a:solidFill>
                <a:srgbClr val="00FF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491740" y="6368332"/>
            <a:ext cx="199526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1" name="Text Box 5"/>
          <p:cNvSpPr txBox="1">
            <a:spLocks noChangeArrowheads="1"/>
          </p:cNvSpPr>
          <p:nvPr/>
        </p:nvSpPr>
        <p:spPr bwMode="auto">
          <a:xfrm>
            <a:off x="7059666" y="5119028"/>
            <a:ext cx="447981" cy="47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 dirty="0">
                <a:solidFill>
                  <a:srgbClr val="A50021"/>
                </a:solidFill>
              </a:rPr>
              <a:t>a</a:t>
            </a:r>
            <a:r>
              <a:rPr lang="en-GB" sz="2200" baseline="33000" dirty="0">
                <a:solidFill>
                  <a:srgbClr val="A5002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352262" name="Line 6"/>
          <p:cNvSpPr>
            <a:spLocks noChangeShapeType="1"/>
          </p:cNvSpPr>
          <p:nvPr/>
        </p:nvSpPr>
        <p:spPr bwMode="auto">
          <a:xfrm>
            <a:off x="4911950" y="5401179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3" name="Line 7"/>
          <p:cNvSpPr>
            <a:spLocks noChangeShapeType="1"/>
          </p:cNvSpPr>
          <p:nvPr/>
        </p:nvSpPr>
        <p:spPr bwMode="auto">
          <a:xfrm flipV="1">
            <a:off x="5923146" y="4312881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7" name="AutoShape 11"/>
          <p:cNvSpPr>
            <a:spLocks noChangeArrowheads="1"/>
          </p:cNvSpPr>
          <p:nvPr/>
        </p:nvSpPr>
        <p:spPr bwMode="auto">
          <a:xfrm>
            <a:off x="6749968" y="4013456"/>
            <a:ext cx="1768877" cy="819102"/>
          </a:xfrm>
          <a:prstGeom prst="roundRect">
            <a:avLst>
              <a:gd name="adj" fmla="val 241"/>
            </a:avLst>
          </a:prstGeom>
          <a:solidFill>
            <a:srgbClr val="D7E4BD"/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024003" y="3948676"/>
            <a:ext cx="1565774" cy="814784"/>
            <a:chOff x="4802" y="2743"/>
            <a:chExt cx="1087" cy="566"/>
          </a:xfrm>
        </p:grpSpPr>
        <p:sp>
          <p:nvSpPr>
            <p:cNvPr id="352269" name="Text Box 13"/>
            <p:cNvSpPr txBox="1">
              <a:spLocks noChangeArrowheads="1"/>
            </p:cNvSpPr>
            <p:nvPr/>
          </p:nvSpPr>
          <p:spPr bwMode="auto">
            <a:xfrm>
              <a:off x="5555" y="2743"/>
              <a:ext cx="334" cy="3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sz="2200" dirty="0">
                  <a:solidFill>
                    <a:srgbClr val="A50021"/>
                  </a:solidFill>
                </a:rPr>
                <a:t>a</a:t>
              </a:r>
              <a:r>
                <a:rPr lang="en-GB" sz="2200" baseline="33000" dirty="0">
                  <a:solidFill>
                    <a:srgbClr val="A5002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352270" name="Line 14"/>
            <p:cNvSpPr>
              <a:spLocks noChangeShapeType="1"/>
            </p:cNvSpPr>
            <p:nvPr/>
          </p:nvSpPr>
          <p:spPr bwMode="auto">
            <a:xfrm flipV="1">
              <a:off x="4802" y="2876"/>
              <a:ext cx="246" cy="193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1" name="Line 15"/>
            <p:cNvSpPr>
              <a:spLocks noChangeShapeType="1"/>
            </p:cNvSpPr>
            <p:nvPr/>
          </p:nvSpPr>
          <p:spPr bwMode="auto">
            <a:xfrm flipV="1">
              <a:off x="4865" y="3117"/>
              <a:ext cx="246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2" name="Line 16"/>
            <p:cNvSpPr>
              <a:spLocks noChangeShapeType="1"/>
            </p:cNvSpPr>
            <p:nvPr/>
          </p:nvSpPr>
          <p:spPr bwMode="auto">
            <a:xfrm flipV="1">
              <a:off x="5098" y="2861"/>
              <a:ext cx="247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3" name="Line 17"/>
            <p:cNvSpPr>
              <a:spLocks noChangeShapeType="1"/>
            </p:cNvSpPr>
            <p:nvPr/>
          </p:nvSpPr>
          <p:spPr bwMode="auto">
            <a:xfrm flipV="1">
              <a:off x="5183" y="3117"/>
              <a:ext cx="246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4" name="Line 18"/>
            <p:cNvSpPr>
              <a:spLocks noChangeShapeType="1"/>
            </p:cNvSpPr>
            <p:nvPr/>
          </p:nvSpPr>
          <p:spPr bwMode="auto">
            <a:xfrm flipV="1">
              <a:off x="5352" y="2876"/>
              <a:ext cx="247" cy="193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5" name="Line 19"/>
            <p:cNvSpPr>
              <a:spLocks noChangeShapeType="1"/>
            </p:cNvSpPr>
            <p:nvPr/>
          </p:nvSpPr>
          <p:spPr bwMode="auto">
            <a:xfrm flipV="1">
              <a:off x="5500" y="3117"/>
              <a:ext cx="247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2276" name="Text Box 20"/>
          <p:cNvSpPr txBox="1">
            <a:spLocks noChangeArrowheads="1"/>
          </p:cNvSpPr>
          <p:nvPr/>
        </p:nvSpPr>
        <p:spPr bwMode="auto">
          <a:xfrm>
            <a:off x="4692316" y="4045321"/>
            <a:ext cx="939858" cy="474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23" tIns="40811" rIns="81623" bIns="40811"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6514" algn="l"/>
              </a:tabLst>
            </a:pPr>
            <a:r>
              <a:rPr lang="en-GB" sz="2200" dirty="0" smtClean="0">
                <a:solidFill>
                  <a:srgbClr val="A50021"/>
                </a:solidFill>
              </a:rPr>
              <a:t>SLSB</a:t>
            </a:r>
            <a:endParaRPr lang="en-GB" sz="2200" dirty="0">
              <a:solidFill>
                <a:srgbClr val="A50021"/>
              </a:solidFill>
            </a:endParaRPr>
          </a:p>
        </p:txBody>
      </p:sp>
      <p:pic>
        <p:nvPicPr>
          <p:cNvPr id="352281" name="Picture 25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232" y="4561926"/>
            <a:ext cx="1319456" cy="1717379"/>
          </a:xfrm>
          <a:prstGeom prst="rect">
            <a:avLst/>
          </a:prstGeom>
          <a:noFill/>
        </p:spPr>
      </p:pic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5280704" y="4956362"/>
            <a:ext cx="1322336" cy="876683"/>
            <a:chOff x="3221" y="1369"/>
            <a:chExt cx="918" cy="609"/>
          </a:xfrm>
        </p:grpSpPr>
        <p:sp>
          <p:nvSpPr>
            <p:cNvPr id="352317" name="Freeform 61"/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318" name="Freeform 62"/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806470" y="5301853"/>
            <a:ext cx="227592" cy="165547"/>
            <a:chOff x="3887" y="1891"/>
            <a:chExt cx="158" cy="115"/>
          </a:xfrm>
        </p:grpSpPr>
        <p:sp>
          <p:nvSpPr>
            <p:cNvPr id="352320" name="Oval 64"/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2325" name="Text Box 69"/>
          <p:cNvSpPr txBox="1">
            <a:spLocks noChangeArrowheads="1"/>
          </p:cNvSpPr>
          <p:nvPr/>
        </p:nvSpPr>
        <p:spPr bwMode="auto">
          <a:xfrm>
            <a:off x="7267810" y="1"/>
            <a:ext cx="1876190" cy="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Samuel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400" dirty="0">
                <a:solidFill>
                  <a:srgbClr val="000090"/>
                </a:solidFill>
              </a:rPr>
              <a:t>PRD39(1989)683</a:t>
            </a: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</a:t>
            </a:r>
            <a:r>
              <a:rPr lang="en-US" sz="2400" dirty="0" smtClean="0">
                <a:solidFill>
                  <a:srgbClr val="000090"/>
                </a:solidFill>
              </a:rPr>
              <a:t>breaking (SLSB) 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160974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775965"/>
              </p:ext>
            </p:extLst>
          </p:nvPr>
        </p:nvGraphicFramePr>
        <p:xfrm>
          <a:off x="3879078" y="1068674"/>
          <a:ext cx="1222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49" name="Equation" r:id="rId4" imgW="1346200" imgH="406400" progId="Equation.3">
                  <p:embed/>
                </p:oleObj>
              </mc:Choice>
              <mc:Fallback>
                <p:oleObj name="Equation" r:id="rId4" imgW="1346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078" y="1068674"/>
                        <a:ext cx="12223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7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310773"/>
              </p:ext>
            </p:extLst>
          </p:nvPr>
        </p:nvGraphicFramePr>
        <p:xfrm>
          <a:off x="5150665" y="1132174"/>
          <a:ext cx="71437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50" name="Equation" r:id="rId6" imgW="787400" imgH="215900" progId="Equation.3">
                  <p:embed/>
                </p:oleObj>
              </mc:Choice>
              <mc:Fallback>
                <p:oleObj name="Equation" r:id="rId6" imgW="787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665" y="1132174"/>
                        <a:ext cx="714375" cy="19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74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543140"/>
              </p:ext>
            </p:extLst>
          </p:nvPr>
        </p:nvGraphicFramePr>
        <p:xfrm>
          <a:off x="5950562" y="1043275"/>
          <a:ext cx="979487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51" name="Equation" r:id="rId8" imgW="1079500" imgH="406400" progId="Equation.3">
                  <p:embed/>
                </p:oleObj>
              </mc:Choice>
              <mc:Fallback>
                <p:oleObj name="Equation" r:id="rId8" imgW="1079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0562" y="1043275"/>
                        <a:ext cx="979487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925514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V="1">
            <a:off x="5936658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7" name="Group 19"/>
          <p:cNvGrpSpPr>
            <a:grpSpLocks/>
          </p:cNvGrpSpPr>
          <p:nvPr/>
        </p:nvGrpSpPr>
        <p:grpSpPr bwMode="auto">
          <a:xfrm>
            <a:off x="5294216" y="2875878"/>
            <a:ext cx="1322336" cy="876683"/>
            <a:chOff x="3221" y="1369"/>
            <a:chExt cx="918" cy="609"/>
          </a:xfrm>
        </p:grpSpPr>
        <p:sp>
          <p:nvSpPr>
            <p:cNvPr id="38" name="Freeform 20"/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21"/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6763483" y="1932920"/>
            <a:ext cx="1768877" cy="819102"/>
          </a:xfrm>
          <a:prstGeom prst="roundRect">
            <a:avLst>
              <a:gd name="adj" fmla="val 241"/>
            </a:avLst>
          </a:prstGeom>
          <a:solidFill>
            <a:schemeClr val="accent3">
              <a:lumMod val="40000"/>
              <a:lumOff val="60000"/>
            </a:schemeClr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792320" y="1969750"/>
            <a:ext cx="780726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6207654" y="3635726"/>
            <a:ext cx="227592" cy="165547"/>
            <a:chOff x="3887" y="1891"/>
            <a:chExt cx="158" cy="115"/>
          </a:xfrm>
        </p:grpSpPr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7073176" y="3038518"/>
            <a:ext cx="303935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6798853" y="1808300"/>
            <a:ext cx="303935" cy="469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6749971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750727" y="3899122"/>
            <a:ext cx="303935" cy="469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50" name="Text Box 39"/>
          <p:cNvSpPr txBox="1">
            <a:spLocks noChangeArrowheads="1"/>
          </p:cNvSpPr>
          <p:nvPr/>
        </p:nvSpPr>
        <p:spPr bwMode="auto">
          <a:xfrm>
            <a:off x="176074" y="1635004"/>
            <a:ext cx="4567651" cy="229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e.g.) SSB of scalar field in Standard Model (SM)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If the scalar field has Mexican hat potential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9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9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e.g</a:t>
            </a:r>
            <a:r>
              <a:rPr lang="en-GB" sz="1600" dirty="0">
                <a:solidFill>
                  <a:srgbClr val="000090"/>
                </a:solidFill>
              </a:rPr>
              <a:t>.) SLSB in string field theory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There are many Lorentz </a:t>
            </a:r>
            <a:r>
              <a:rPr lang="en-GB" sz="1600" dirty="0">
                <a:solidFill>
                  <a:srgbClr val="000000"/>
                </a:solidFill>
              </a:rPr>
              <a:t>vector </a:t>
            </a:r>
            <a:r>
              <a:rPr lang="en-GB" sz="1600" dirty="0" smtClean="0">
                <a:solidFill>
                  <a:srgbClr val="000000"/>
                </a:solidFill>
              </a:rPr>
              <a:t>fields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If any of vector </a:t>
            </a:r>
            <a:r>
              <a:rPr lang="en-GB" sz="1600" dirty="0"/>
              <a:t>field has </a:t>
            </a:r>
            <a:r>
              <a:rPr lang="en-GB" sz="1600" dirty="0" smtClean="0"/>
              <a:t>Mexican hat potential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763476" y="1073833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vacuum </a:t>
            </a:r>
            <a:r>
              <a:rPr lang="en-GB" sz="1600" dirty="0">
                <a:solidFill>
                  <a:srgbClr val="000090"/>
                </a:solidFill>
              </a:rPr>
              <a:t>Lagrangian for fermion</a:t>
            </a:r>
          </a:p>
        </p:txBody>
      </p:sp>
      <p:sp>
        <p:nvSpPr>
          <p:cNvPr id="51" name="Rectangle 18"/>
          <p:cNvSpPr>
            <a:spLocks noChangeArrowheads="1"/>
          </p:cNvSpPr>
          <p:nvPr/>
        </p:nvSpPr>
        <p:spPr bwMode="auto">
          <a:xfrm>
            <a:off x="2104528" y="4819829"/>
            <a:ext cx="2120348" cy="91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27" tIns="41464" rIns="82927" bIns="41464">
            <a:spAutoFit/>
          </a:bodyPr>
          <a:lstStyle/>
          <a:p>
            <a:pPr defTabSz="829280"/>
            <a:r>
              <a:rPr lang="en-GB" dirty="0">
                <a:solidFill>
                  <a:srgbClr val="FF0000"/>
                </a:solidFill>
              </a:rPr>
              <a:t>Lorentz symmetry is spontaneously broken!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02043"/>
              </p:ext>
            </p:extLst>
          </p:nvPr>
        </p:nvGraphicFramePr>
        <p:xfrm>
          <a:off x="346075" y="2127989"/>
          <a:ext cx="40925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52" name="Equation" r:id="rId10" imgW="4508500" imgH="723900" progId="Equation.3">
                  <p:embed/>
                </p:oleObj>
              </mc:Choice>
              <mc:Fallback>
                <p:oleObj name="Equation" r:id="rId10" imgW="45085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2127989"/>
                        <a:ext cx="409257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778091"/>
              </p:ext>
            </p:extLst>
          </p:nvPr>
        </p:nvGraphicFramePr>
        <p:xfrm>
          <a:off x="1420813" y="2835275"/>
          <a:ext cx="16256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53" name="Equation" r:id="rId12" imgW="1790700" imgH="406400" progId="Equation.3">
                  <p:embed/>
                </p:oleObj>
              </mc:Choice>
              <mc:Fallback>
                <p:oleObj name="Equation" r:id="rId12" imgW="1790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2835275"/>
                        <a:ext cx="16256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831748"/>
              </p:ext>
            </p:extLst>
          </p:nvPr>
        </p:nvGraphicFramePr>
        <p:xfrm>
          <a:off x="1351865" y="4011613"/>
          <a:ext cx="17287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54" name="Equation" r:id="rId14" imgW="1905000" imgH="393700" progId="Equation.3">
                  <p:embed/>
                </p:oleObj>
              </mc:Choice>
              <mc:Fallback>
                <p:oleObj name="Equation" r:id="rId14" imgW="1905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865" y="4011613"/>
                        <a:ext cx="1728788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08526" y="989263"/>
            <a:ext cx="6430211" cy="508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3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425E-6 -7.56303E-7 C 0.0052 0.00063 0.01056 -0.00042 0.01544 0.0021 C 0.01718 0.00294 0.01702 0.00651 0.01718 0.00903 C 0.01812 0.01954 0.01796 0.03046 0.01875 0.04097 C 0.01907 0.04412 0.01907 0.04769 0.02048 0.05021 C 0.02159 0.0521 0.02411 0.05147 0.02568 0.05252 C 0.02742 0.05378 0.02884 0.05588 0.03073 0.05693 C 0.03403 0.05882 0.04112 0.06156 0.04112 0.06156 " pathEditMode="relative" ptsTypes="fffffff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84" name="Text Box 32"/>
          <p:cNvSpPr txBox="1">
            <a:spLocks noChangeArrowheads="1"/>
          </p:cNvSpPr>
          <p:nvPr/>
        </p:nvSpPr>
        <p:spPr bwMode="auto">
          <a:xfrm>
            <a:off x="582089" y="965361"/>
            <a:ext cx="8193612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Test of Lorentz violation is to find the coupling of these background fields and ordinary fields (electrons, muons, </a:t>
            </a:r>
            <a:r>
              <a:rPr lang="en-GB" sz="1600" dirty="0" smtClean="0">
                <a:solidFill>
                  <a:srgbClr val="000000"/>
                </a:solidFill>
              </a:rPr>
              <a:t>neutrinos, </a:t>
            </a:r>
            <a:r>
              <a:rPr lang="en-GB" sz="1600" dirty="0" err="1">
                <a:solidFill>
                  <a:srgbClr val="000000"/>
                </a:solidFill>
              </a:rPr>
              <a:t>etc</a:t>
            </a:r>
            <a:r>
              <a:rPr lang="en-GB" sz="1600" dirty="0" smtClean="0">
                <a:solidFill>
                  <a:srgbClr val="000000"/>
                </a:solidFill>
              </a:rPr>
              <a:t>); then </a:t>
            </a:r>
            <a:r>
              <a:rPr lang="en-GB" sz="1600" dirty="0" smtClean="0">
                <a:solidFill>
                  <a:srgbClr val="FF0000"/>
                </a:solidFill>
              </a:rPr>
              <a:t>the </a:t>
            </a:r>
            <a:r>
              <a:rPr lang="en-GB" sz="1600" dirty="0">
                <a:solidFill>
                  <a:srgbClr val="FF0000"/>
                </a:solidFill>
              </a:rPr>
              <a:t>physical quantities</a:t>
            </a:r>
            <a:r>
              <a:rPr lang="en-GB" sz="1600" dirty="0" smtClean="0">
                <a:solidFill>
                  <a:srgbClr val="FF0000"/>
                </a:solidFill>
              </a:rPr>
              <a:t> may </a:t>
            </a:r>
            <a:r>
              <a:rPr lang="en-GB" sz="1600" dirty="0">
                <a:solidFill>
                  <a:srgbClr val="FF0000"/>
                </a:solidFill>
              </a:rPr>
              <a:t>depend on the rotation of the </a:t>
            </a:r>
            <a:r>
              <a:rPr lang="en-GB" sz="1600" dirty="0" smtClean="0">
                <a:solidFill>
                  <a:srgbClr val="FF0000"/>
                </a:solidFill>
              </a:rPr>
              <a:t>earth (sidereal time dependence).</a:t>
            </a:r>
          </a:p>
        </p:txBody>
      </p:sp>
      <p:sp>
        <p:nvSpPr>
          <p:cNvPr id="356374" name="Rectangle 22"/>
          <p:cNvSpPr>
            <a:spLocks noChangeArrowheads="1"/>
          </p:cNvSpPr>
          <p:nvPr/>
        </p:nvSpPr>
        <p:spPr bwMode="auto">
          <a:xfrm>
            <a:off x="2022400" y="1947707"/>
            <a:ext cx="3393709" cy="29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936" tIns="41469" rIns="82936" bIns="41469">
            <a:spAutoFit/>
          </a:bodyPr>
          <a:lstStyle/>
          <a:p>
            <a:pPr defTabSz="829280"/>
            <a:r>
              <a:rPr lang="en-GB" sz="1400" dirty="0">
                <a:solidFill>
                  <a:srgbClr val="000090"/>
                </a:solidFill>
              </a:rPr>
              <a:t>vacuum Lagrangian for fermion</a:t>
            </a:r>
            <a:endParaRPr lang="en-US" sz="1400" dirty="0">
              <a:solidFill>
                <a:srgbClr val="000090"/>
              </a:solidFill>
            </a:endParaRPr>
          </a:p>
        </p:txBody>
      </p:sp>
      <p:graphicFrame>
        <p:nvGraphicFramePr>
          <p:cNvPr id="356373" name="Object 21"/>
          <p:cNvGraphicFramePr>
            <a:graphicFrameLocks noChangeAspect="1"/>
          </p:cNvGraphicFramePr>
          <p:nvPr/>
        </p:nvGraphicFramePr>
        <p:xfrm>
          <a:off x="2464618" y="2281682"/>
          <a:ext cx="4574881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6263" name="Equation" r:id="rId4" imgW="5041900" imgH="406400" progId="Equation.3">
                  <p:embed/>
                </p:oleObj>
              </mc:Choice>
              <mc:Fallback>
                <p:oleObj name="Equation" r:id="rId4" imgW="5041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4618" y="2281682"/>
                        <a:ext cx="4574881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77" name="AutoShape 25"/>
          <p:cNvSpPr>
            <a:spLocks noChangeArrowheads="1"/>
          </p:cNvSpPr>
          <p:nvPr/>
        </p:nvSpPr>
        <p:spPr bwMode="auto">
          <a:xfrm>
            <a:off x="5712841" y="1569107"/>
            <a:ext cx="1417406" cy="403239"/>
          </a:xfrm>
          <a:prstGeom prst="roundRect">
            <a:avLst>
              <a:gd name="adj" fmla="val 472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</a:tabLst>
            </a:pPr>
            <a:r>
              <a:rPr lang="en-GB" sz="1400" dirty="0">
                <a:solidFill>
                  <a:srgbClr val="FF0000"/>
                </a:solidFill>
              </a:rPr>
              <a:t>background </a:t>
            </a:r>
            <a:r>
              <a:rPr lang="en-GB" sz="1400" dirty="0" smtClean="0">
                <a:solidFill>
                  <a:srgbClr val="FF0000"/>
                </a:solidFill>
              </a:rPr>
              <a:t>fields </a:t>
            </a:r>
            <a:r>
              <a:rPr lang="en-GB" sz="1400" dirty="0">
                <a:solidFill>
                  <a:srgbClr val="FF0000"/>
                </a:solidFill>
              </a:rPr>
              <a:t>of the universe</a:t>
            </a:r>
          </a:p>
        </p:txBody>
      </p:sp>
      <p:sp>
        <p:nvSpPr>
          <p:cNvPr id="356378" name="Line 26"/>
          <p:cNvSpPr>
            <a:spLocks noChangeShapeType="1"/>
          </p:cNvSpPr>
          <p:nvPr/>
        </p:nvSpPr>
        <p:spPr bwMode="auto">
          <a:xfrm flipH="1">
            <a:off x="5273502" y="2000970"/>
            <a:ext cx="871475" cy="27927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356385" name="Rectangle 33"/>
          <p:cNvSpPr>
            <a:spLocks noChangeArrowheads="1"/>
          </p:cNvSpPr>
          <p:nvPr/>
        </p:nvSpPr>
        <p:spPr bwMode="auto">
          <a:xfrm>
            <a:off x="5031508" y="2297516"/>
            <a:ext cx="269363" cy="30086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2936" tIns="41469" rIns="82936" bIns="41469" anchor="ctr"/>
          <a:lstStyle/>
          <a:p>
            <a:pPr algn="ctr" defTabSz="829280"/>
            <a:endParaRPr lang="en-US" sz="1600" dirty="0"/>
          </a:p>
        </p:txBody>
      </p:sp>
      <p:sp>
        <p:nvSpPr>
          <p:cNvPr id="356394" name="Rectangle 42"/>
          <p:cNvSpPr>
            <a:spLocks noChangeArrowheads="1"/>
          </p:cNvSpPr>
          <p:nvPr/>
        </p:nvSpPr>
        <p:spPr bwMode="auto">
          <a:xfrm>
            <a:off x="6061431" y="2313352"/>
            <a:ext cx="331306" cy="30086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2936" tIns="41469" rIns="82936" bIns="41469" anchor="ctr"/>
          <a:lstStyle/>
          <a:p>
            <a:pPr algn="ctr" defTabSz="829280"/>
            <a:endParaRPr lang="en-US" sz="1600" dirty="0"/>
          </a:p>
        </p:txBody>
      </p:sp>
      <p:sp>
        <p:nvSpPr>
          <p:cNvPr id="356395" name="Line 43"/>
          <p:cNvSpPr>
            <a:spLocks noChangeShapeType="1"/>
          </p:cNvSpPr>
          <p:nvPr/>
        </p:nvSpPr>
        <p:spPr bwMode="auto">
          <a:xfrm flipH="1">
            <a:off x="6234285" y="2003849"/>
            <a:ext cx="76345" cy="31094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356396" name="Line 44"/>
          <p:cNvSpPr>
            <a:spLocks noChangeShapeType="1"/>
          </p:cNvSpPr>
          <p:nvPr/>
        </p:nvSpPr>
        <p:spPr bwMode="auto">
          <a:xfrm>
            <a:off x="6554067" y="1999532"/>
            <a:ext cx="532966" cy="395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</a:t>
            </a:r>
            <a:r>
              <a:rPr lang="en-US" sz="2400" dirty="0" smtClean="0">
                <a:solidFill>
                  <a:srgbClr val="000090"/>
                </a:solidFill>
              </a:rPr>
              <a:t>breaking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4372" y="2982513"/>
            <a:ext cx="4452478" cy="3875487"/>
            <a:chOff x="0" y="2982513"/>
            <a:chExt cx="4452478" cy="3875487"/>
          </a:xfrm>
        </p:grpSpPr>
        <p:pic>
          <p:nvPicPr>
            <p:cNvPr id="356388" name="Picture 3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3008568"/>
              <a:ext cx="3553798" cy="3849432"/>
            </a:xfrm>
            <a:prstGeom prst="rect">
              <a:avLst/>
            </a:prstGeom>
            <a:noFill/>
          </p:spPr>
        </p:pic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3566557" y="6198674"/>
              <a:ext cx="885921" cy="6036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</a:rPr>
                <a:t>PM 6:00</a:t>
              </a:r>
            </a:p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endParaRPr lang="en-GB" sz="1400" dirty="0">
                <a:solidFill>
                  <a:srgbClr val="000000"/>
                </a:solidFill>
              </a:endParaRPr>
            </a:p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</a:rPr>
                <a:t>AM 6:00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356356" name="Text Box 4"/>
            <p:cNvSpPr txBox="1">
              <a:spLocks noChangeArrowheads="1"/>
            </p:cNvSpPr>
            <p:nvPr/>
          </p:nvSpPr>
          <p:spPr bwMode="auto">
            <a:xfrm>
              <a:off x="707216" y="2982513"/>
              <a:ext cx="2882347" cy="20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</a:tabLst>
              </a:pPr>
              <a:r>
                <a:rPr lang="en-GB" sz="1400" dirty="0">
                  <a:solidFill>
                    <a:srgbClr val="008000"/>
                  </a:solidFill>
                </a:rPr>
                <a:t>Scientific American (Sept. 2004)</a:t>
              </a:r>
            </a:p>
          </p:txBody>
        </p:sp>
      </p:grpSp>
      <p:pic>
        <p:nvPicPr>
          <p:cNvPr id="20" name="Picture 50" descr="sacoverbig"/>
          <p:cNvPicPr>
            <a:picLocks noChangeAspect="1" noChangeArrowheads="1"/>
          </p:cNvPicPr>
          <p:nvPr/>
        </p:nvPicPr>
        <p:blipFill>
          <a:blip r:embed="rId7"/>
          <a:srcRect b="36381"/>
          <a:stretch>
            <a:fillRect/>
          </a:stretch>
        </p:blipFill>
        <p:spPr bwMode="auto">
          <a:xfrm>
            <a:off x="4714740" y="3109641"/>
            <a:ext cx="4429262" cy="378730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71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84" name="Text Box 32"/>
          <p:cNvSpPr txBox="1">
            <a:spLocks noChangeArrowheads="1"/>
          </p:cNvSpPr>
          <p:nvPr/>
        </p:nvSpPr>
        <p:spPr bwMode="auto">
          <a:xfrm>
            <a:off x="582089" y="965361"/>
            <a:ext cx="8193612" cy="504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Test </a:t>
            </a:r>
            <a:r>
              <a:rPr lang="en-GB" sz="1600" dirty="0">
                <a:solidFill>
                  <a:srgbClr val="000000"/>
                </a:solidFill>
              </a:rPr>
              <a:t>of Lorentz violation is to find the coupling of these background fields and ordinary fields (electrons, </a:t>
            </a:r>
            <a:r>
              <a:rPr lang="en-GB" sz="1600" dirty="0" err="1">
                <a:solidFill>
                  <a:srgbClr val="000000"/>
                </a:solidFill>
              </a:rPr>
              <a:t>muons</a:t>
            </a:r>
            <a:r>
              <a:rPr lang="en-GB" sz="1600" dirty="0">
                <a:solidFill>
                  <a:srgbClr val="000000"/>
                </a:solidFill>
              </a:rPr>
              <a:t>, neutrinos, </a:t>
            </a:r>
            <a:r>
              <a:rPr lang="en-GB" sz="1600" dirty="0" err="1">
                <a:solidFill>
                  <a:srgbClr val="000000"/>
                </a:solidFill>
              </a:rPr>
              <a:t>etc</a:t>
            </a:r>
            <a:r>
              <a:rPr lang="en-GB" sz="1600" dirty="0">
                <a:solidFill>
                  <a:srgbClr val="000000"/>
                </a:solidFill>
              </a:rPr>
              <a:t>); then </a:t>
            </a:r>
            <a:r>
              <a:rPr lang="en-GB" sz="1600" dirty="0">
                <a:solidFill>
                  <a:srgbClr val="FF0000"/>
                </a:solidFill>
              </a:rPr>
              <a:t>the physical quantities may depend on the rotation of the earth (sidereal time dependence).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Sidereal time dependence</a:t>
            </a:r>
            <a:endParaRPr lang="en-GB" sz="1600" dirty="0">
              <a:solidFill>
                <a:srgbClr val="00009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T</a:t>
            </a:r>
            <a:r>
              <a:rPr lang="en-GB" sz="1600" dirty="0" smtClean="0"/>
              <a:t>he </a:t>
            </a:r>
            <a:r>
              <a:rPr lang="en-GB" sz="1600" dirty="0"/>
              <a:t>smoking gun of Lorentz violation is the </a:t>
            </a:r>
            <a:r>
              <a:rPr lang="en-GB" sz="1600" dirty="0">
                <a:solidFill>
                  <a:srgbClr val="FF0000"/>
                </a:solidFill>
              </a:rPr>
              <a:t>sidereal time dependence</a:t>
            </a:r>
            <a:r>
              <a:rPr lang="en-GB" sz="1600" dirty="0"/>
              <a:t> of the observables.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Solar time:     24h 00m 00.0s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sidereal time: 23h 56m 04.1s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Sidereal time dependent physics is often smeared out in solar time distribution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ym typeface="Wingdings"/>
              </a:rPr>
              <a:t> Maybe we have some evidence of Lorentz violation but we just didn’t notice?!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Target scale</a:t>
            </a:r>
            <a:endParaRPr lang="en-GB" sz="1600" dirty="0" smtClean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Since </a:t>
            </a:r>
            <a:r>
              <a:rPr lang="en-GB" sz="1600" dirty="0">
                <a:solidFill>
                  <a:srgbClr val="000000"/>
                </a:solidFill>
              </a:rPr>
              <a:t>it is Planck scale physics, </a:t>
            </a:r>
            <a:r>
              <a:rPr lang="en-GB" sz="1600" dirty="0" smtClean="0">
                <a:solidFill>
                  <a:srgbClr val="000000"/>
                </a:solidFill>
              </a:rPr>
              <a:t>either </a:t>
            </a:r>
            <a:r>
              <a:rPr lang="en-GB" sz="1600" dirty="0">
                <a:solidFill>
                  <a:srgbClr val="000000"/>
                </a:solidFill>
              </a:rPr>
              <a:t>&gt;10</a:t>
            </a:r>
            <a:r>
              <a:rPr lang="en-GB" sz="1600" baseline="30000" dirty="0">
                <a:solidFill>
                  <a:srgbClr val="000000"/>
                </a:solidFill>
              </a:rPr>
              <a:t>19</a:t>
            </a:r>
            <a:r>
              <a:rPr lang="en-GB" sz="1600" dirty="0">
                <a:solidFill>
                  <a:srgbClr val="000000"/>
                </a:solidFill>
              </a:rPr>
              <a:t>GeV or &lt;10</a:t>
            </a:r>
            <a:r>
              <a:rPr lang="en-GB" sz="1600" baseline="30000" dirty="0">
                <a:solidFill>
                  <a:srgbClr val="000000"/>
                </a:solidFill>
              </a:rPr>
              <a:t>-19</a:t>
            </a:r>
            <a:r>
              <a:rPr lang="en-GB" sz="1600" dirty="0">
                <a:solidFill>
                  <a:srgbClr val="000000"/>
                </a:solidFill>
              </a:rPr>
              <a:t>GeV is the interesting region. &gt;10</a:t>
            </a:r>
            <a:r>
              <a:rPr lang="en-GB" sz="1600" baseline="30000" dirty="0">
                <a:solidFill>
                  <a:srgbClr val="000000"/>
                </a:solidFill>
              </a:rPr>
              <a:t>19</a:t>
            </a:r>
            <a:r>
              <a:rPr lang="en-GB" sz="1600" dirty="0">
                <a:solidFill>
                  <a:srgbClr val="000000"/>
                </a:solidFill>
              </a:rPr>
              <a:t>GeV is not </a:t>
            </a:r>
            <a:r>
              <a:rPr lang="en-GB" sz="1600" dirty="0" smtClean="0">
                <a:solidFill>
                  <a:srgbClr val="000000"/>
                </a:solidFill>
              </a:rPr>
              <a:t>possible </a:t>
            </a:r>
            <a:r>
              <a:rPr lang="en-GB" sz="1600" dirty="0">
                <a:solidFill>
                  <a:srgbClr val="000000"/>
                </a:solidFill>
              </a:rPr>
              <a:t>(LHC is 10</a:t>
            </a:r>
            <a:r>
              <a:rPr lang="en-GB" sz="1600" baseline="30000" dirty="0">
                <a:solidFill>
                  <a:srgbClr val="000000"/>
                </a:solidFill>
              </a:rPr>
              <a:t>4</a:t>
            </a:r>
            <a:r>
              <a:rPr lang="en-GB" sz="1600" dirty="0">
                <a:solidFill>
                  <a:srgbClr val="000000"/>
                </a:solidFill>
              </a:rPr>
              <a:t>GeV), but &lt;10</a:t>
            </a:r>
            <a:r>
              <a:rPr lang="en-GB" sz="1600" baseline="30000" dirty="0">
                <a:solidFill>
                  <a:srgbClr val="000000"/>
                </a:solidFill>
              </a:rPr>
              <a:t>-19</a:t>
            </a:r>
            <a:r>
              <a:rPr lang="en-GB" sz="1600" dirty="0">
                <a:solidFill>
                  <a:srgbClr val="000000"/>
                </a:solidFill>
              </a:rPr>
              <a:t>GeV is possible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56374" name="Rectangle 22"/>
          <p:cNvSpPr>
            <a:spLocks noChangeArrowheads="1"/>
          </p:cNvSpPr>
          <p:nvPr/>
        </p:nvSpPr>
        <p:spPr bwMode="auto">
          <a:xfrm>
            <a:off x="2022400" y="1947707"/>
            <a:ext cx="3393709" cy="29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936" tIns="41469" rIns="82936" bIns="41469">
            <a:spAutoFit/>
          </a:bodyPr>
          <a:lstStyle/>
          <a:p>
            <a:pPr defTabSz="829280"/>
            <a:r>
              <a:rPr lang="en-GB" sz="1400" dirty="0">
                <a:solidFill>
                  <a:srgbClr val="000090"/>
                </a:solidFill>
              </a:rPr>
              <a:t>vacuum Lagrangian for fermion</a:t>
            </a:r>
            <a:endParaRPr lang="en-US" sz="1400" dirty="0">
              <a:solidFill>
                <a:srgbClr val="000090"/>
              </a:solidFill>
            </a:endParaRPr>
          </a:p>
        </p:txBody>
      </p:sp>
      <p:graphicFrame>
        <p:nvGraphicFramePr>
          <p:cNvPr id="356373" name="Object 21"/>
          <p:cNvGraphicFramePr>
            <a:graphicFrameLocks noChangeAspect="1"/>
          </p:cNvGraphicFramePr>
          <p:nvPr/>
        </p:nvGraphicFramePr>
        <p:xfrm>
          <a:off x="2464618" y="2281682"/>
          <a:ext cx="4574881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4775" name="Equation" r:id="rId3" imgW="5041900" imgH="406400" progId="Equation.3">
                  <p:embed/>
                </p:oleObj>
              </mc:Choice>
              <mc:Fallback>
                <p:oleObj name="Equation" r:id="rId3" imgW="5041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4618" y="2281682"/>
                        <a:ext cx="4574881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77" name="AutoShape 25"/>
          <p:cNvSpPr>
            <a:spLocks noChangeArrowheads="1"/>
          </p:cNvSpPr>
          <p:nvPr/>
        </p:nvSpPr>
        <p:spPr bwMode="auto">
          <a:xfrm>
            <a:off x="5712841" y="1569107"/>
            <a:ext cx="1417406" cy="403239"/>
          </a:xfrm>
          <a:prstGeom prst="roundRect">
            <a:avLst>
              <a:gd name="adj" fmla="val 472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</a:tabLst>
            </a:pPr>
            <a:r>
              <a:rPr lang="en-GB" sz="1400" dirty="0">
                <a:solidFill>
                  <a:srgbClr val="FF0000"/>
                </a:solidFill>
              </a:rPr>
              <a:t>background </a:t>
            </a:r>
            <a:r>
              <a:rPr lang="en-GB" sz="1400" dirty="0" smtClean="0">
                <a:solidFill>
                  <a:srgbClr val="FF0000"/>
                </a:solidFill>
              </a:rPr>
              <a:t>fields </a:t>
            </a:r>
            <a:r>
              <a:rPr lang="en-GB" sz="1400" dirty="0">
                <a:solidFill>
                  <a:srgbClr val="FF0000"/>
                </a:solidFill>
              </a:rPr>
              <a:t>of the universe</a:t>
            </a:r>
          </a:p>
        </p:txBody>
      </p:sp>
      <p:sp>
        <p:nvSpPr>
          <p:cNvPr id="356378" name="Line 26"/>
          <p:cNvSpPr>
            <a:spLocks noChangeShapeType="1"/>
          </p:cNvSpPr>
          <p:nvPr/>
        </p:nvSpPr>
        <p:spPr bwMode="auto">
          <a:xfrm flipH="1">
            <a:off x="5273502" y="2000970"/>
            <a:ext cx="871475" cy="27927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356385" name="Rectangle 33"/>
          <p:cNvSpPr>
            <a:spLocks noChangeArrowheads="1"/>
          </p:cNvSpPr>
          <p:nvPr/>
        </p:nvSpPr>
        <p:spPr bwMode="auto">
          <a:xfrm>
            <a:off x="5031508" y="2297516"/>
            <a:ext cx="269363" cy="30086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2936" tIns="41469" rIns="82936" bIns="41469" anchor="ctr"/>
          <a:lstStyle/>
          <a:p>
            <a:pPr algn="ctr" defTabSz="829280"/>
            <a:endParaRPr lang="en-US" sz="1600" dirty="0"/>
          </a:p>
        </p:txBody>
      </p:sp>
      <p:sp>
        <p:nvSpPr>
          <p:cNvPr id="356394" name="Rectangle 42"/>
          <p:cNvSpPr>
            <a:spLocks noChangeArrowheads="1"/>
          </p:cNvSpPr>
          <p:nvPr/>
        </p:nvSpPr>
        <p:spPr bwMode="auto">
          <a:xfrm>
            <a:off x="6061431" y="2313352"/>
            <a:ext cx="331306" cy="30086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2936" tIns="41469" rIns="82936" bIns="41469" anchor="ctr"/>
          <a:lstStyle/>
          <a:p>
            <a:pPr algn="ctr" defTabSz="829280"/>
            <a:endParaRPr lang="en-US" sz="1600" dirty="0"/>
          </a:p>
        </p:txBody>
      </p:sp>
      <p:sp>
        <p:nvSpPr>
          <p:cNvPr id="356395" name="Line 43"/>
          <p:cNvSpPr>
            <a:spLocks noChangeShapeType="1"/>
          </p:cNvSpPr>
          <p:nvPr/>
        </p:nvSpPr>
        <p:spPr bwMode="auto">
          <a:xfrm flipH="1">
            <a:off x="6234285" y="2003849"/>
            <a:ext cx="76345" cy="31094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356396" name="Line 44"/>
          <p:cNvSpPr>
            <a:spLocks noChangeShapeType="1"/>
          </p:cNvSpPr>
          <p:nvPr/>
        </p:nvSpPr>
        <p:spPr bwMode="auto">
          <a:xfrm>
            <a:off x="6554067" y="1999532"/>
            <a:ext cx="532966" cy="395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breaking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629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4389" y="1275916"/>
            <a:ext cx="8709611" cy="396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Spontaneous Lorentz symmetry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breaking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rgbClr val="000090"/>
                </a:solidFill>
              </a:rPr>
              <a:t>2</a:t>
            </a:r>
            <a:r>
              <a:rPr lang="en-GB" sz="2200" b="1" dirty="0">
                <a:solidFill>
                  <a:srgbClr val="000090"/>
                </a:solidFill>
              </a:rPr>
              <a:t>. What is Lorentz</a:t>
            </a:r>
            <a:r>
              <a:rPr lang="en-GB" sz="2200" b="1" dirty="0" smtClean="0">
                <a:solidFill>
                  <a:srgbClr val="000090"/>
                </a:solidFill>
              </a:rPr>
              <a:t> and CPT </a:t>
            </a:r>
            <a:r>
              <a:rPr lang="en-GB" sz="2200" b="1" dirty="0">
                <a:solidFill>
                  <a:srgbClr val="000090"/>
                </a:solidFill>
              </a:rPr>
              <a:t>violation?</a:t>
            </a:r>
            <a:r>
              <a:rPr lang="en-GB" sz="2200" b="1" dirty="0" smtClean="0">
                <a:solidFill>
                  <a:srgbClr val="000090"/>
                </a:solidFill>
              </a:rPr>
              <a:t/>
            </a:r>
            <a:br>
              <a:rPr lang="en-GB" sz="2200" b="1" dirty="0" smtClean="0">
                <a:solidFill>
                  <a:srgbClr val="000090"/>
                </a:solidFill>
              </a:rPr>
            </a:b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3. Modern test of Lorentz </a:t>
            </a:r>
            <a:r>
              <a:rPr lang="en-GB" sz="2200" b="1" dirty="0" smtClean="0">
                <a:solidFill>
                  <a:srgbClr val="8EB4E3"/>
                </a:solidFill>
              </a:rPr>
              <a:t>violation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>
                <a:solidFill>
                  <a:srgbClr val="8EB4E3"/>
                </a:solidFill>
              </a:rPr>
              <a:t>4</a:t>
            </a:r>
            <a:r>
              <a:rPr lang="en-GB" sz="2200" b="1" dirty="0" smtClean="0">
                <a:solidFill>
                  <a:srgbClr val="8EB4E3"/>
                </a:solidFill>
              </a:rPr>
              <a:t>. </a:t>
            </a:r>
            <a:r>
              <a:rPr lang="en-GB" sz="2200" b="1" dirty="0" smtClean="0">
                <a:solidFill>
                  <a:srgbClr val="8EB4E3"/>
                </a:solidFill>
              </a:rPr>
              <a:t>Test of Lorenz violation with MiniBooNE</a:t>
            </a:r>
            <a:endParaRPr lang="en-GB" sz="2200" b="1" dirty="0" smtClean="0">
              <a:solidFill>
                <a:srgbClr val="8EB4E3"/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 Test of Lorentz violation with Double </a:t>
            </a:r>
            <a:r>
              <a:rPr lang="en-GB" sz="2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Chooz</a:t>
            </a:r>
            <a:endParaRPr lang="en-GB" sz="2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6.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</a:t>
            </a:r>
            <a:endParaRPr lang="en-GB" sz="2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69053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1216152" y="17835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83" name="Equation" r:id="rId3" imgW="1562100" imgH="406400" progId="Equation.3">
                  <p:embed/>
                </p:oleObj>
              </mc:Choice>
              <mc:Fallback>
                <p:oleObj name="Equation" r:id="rId3" imgW="1562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152" y="17835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20518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19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0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1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3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4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8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0532" name="Line 20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3" name="Line 21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4" name="Line 22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5" name="Line 23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6" name="Line 24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7" name="Line 25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8" name="Line 26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9" name="Line 27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0" name="Line 28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1" name="Line 29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2" name="Line 30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3" name="Line 31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4" name="Line 32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5" name="Line 33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6" name="Line 34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7" name="Line 35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0" name="Line 38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1" name="Line 39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2" name="Line 40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3" name="Line 41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4" name="Line 42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5" name="Line 43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6" name="Text Box 44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20557" name="Text Box 45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57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62"/>
          <p:cNvGrpSpPr/>
          <p:nvPr/>
        </p:nvGrpSpPr>
        <p:grpSpPr>
          <a:xfrm>
            <a:off x="1600201" y="4839494"/>
            <a:ext cx="241300" cy="685006"/>
            <a:chOff x="7416800" y="3556794"/>
            <a:chExt cx="241300" cy="685006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pic>
        <p:nvPicPr>
          <p:cNvPr id="67" name="Picture 46" descr="ei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66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1216152" y="17835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407" name="Equation" r:id="rId3" imgW="1562100" imgH="406400" progId="Equation.3">
                  <p:embed/>
                </p:oleObj>
              </mc:Choice>
              <mc:Fallback>
                <p:oleObj name="Equation" r:id="rId3" imgW="1562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152" y="17835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20518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19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0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1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3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4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8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0532" name="Line 20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3" name="Line 21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4" name="Line 22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5" name="Line 23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6" name="Line 24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7" name="Line 25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8" name="Line 26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9" name="Line 27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0" name="Line 28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1" name="Line 29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2" name="Line 30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3" name="Line 31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4" name="Line 32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5" name="Line 33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6" name="Line 34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7" name="Line 35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0" name="Line 38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1" name="Line 39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2" name="Line 40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3" name="Line 41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4" name="Line 42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5" name="Line 43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6" name="Text Box 44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20557" name="Text Box 45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57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62"/>
          <p:cNvGrpSpPr/>
          <p:nvPr/>
        </p:nvGrpSpPr>
        <p:grpSpPr>
          <a:xfrm>
            <a:off x="1600201" y="4839494"/>
            <a:ext cx="241300" cy="685006"/>
            <a:chOff x="7416800" y="3556794"/>
            <a:chExt cx="241300" cy="685006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H="1">
            <a:off x="1882578" y="3060700"/>
            <a:ext cx="1063822" cy="20436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2427753" y="2769080"/>
            <a:ext cx="1568510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moving particle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61" name="Line 53"/>
          <p:cNvSpPr>
            <a:spLocks noChangeShapeType="1"/>
          </p:cNvSpPr>
          <p:nvPr/>
        </p:nvSpPr>
        <p:spPr bwMode="auto">
          <a:xfrm>
            <a:off x="660400" y="3149600"/>
            <a:ext cx="484810" cy="8512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64" name="Text Box 54"/>
          <p:cNvSpPr txBox="1">
            <a:spLocks noChangeArrowheads="1"/>
          </p:cNvSpPr>
          <p:nvPr/>
        </p:nvSpPr>
        <p:spPr bwMode="auto">
          <a:xfrm>
            <a:off x="38099" y="2710197"/>
            <a:ext cx="2041525" cy="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 smtClean="0">
                <a:solidFill>
                  <a:srgbClr val="000000"/>
                </a:solidFill>
              </a:rPr>
              <a:t>hypothetical background </a:t>
            </a:r>
            <a:r>
              <a:rPr lang="en-GB" sz="1400" dirty="0">
                <a:solidFill>
                  <a:srgbClr val="000000"/>
                </a:solidFill>
              </a:rPr>
              <a:t>vector </a:t>
            </a:r>
            <a:r>
              <a:rPr lang="en-GB" sz="1400" dirty="0" smtClean="0">
                <a:solidFill>
                  <a:srgbClr val="000000"/>
                </a:solidFill>
              </a:rPr>
              <a:t>field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66" name="Text Box 56"/>
          <p:cNvSpPr txBox="1">
            <a:spLocks noChangeArrowheads="1"/>
          </p:cNvSpPr>
          <p:nvPr/>
        </p:nvSpPr>
        <p:spPr bwMode="auto">
          <a:xfrm>
            <a:off x="3685041" y="3269980"/>
            <a:ext cx="897402" cy="41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Einstein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(observer)</a:t>
            </a:r>
          </a:p>
        </p:txBody>
      </p:sp>
      <p:pic>
        <p:nvPicPr>
          <p:cNvPr id="67" name="Picture 46" descr="ei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sp>
        <p:nvSpPr>
          <p:cNvPr id="65" name="Line 55"/>
          <p:cNvSpPr>
            <a:spLocks noChangeShapeType="1"/>
          </p:cNvSpPr>
          <p:nvPr/>
        </p:nvSpPr>
        <p:spPr bwMode="auto">
          <a:xfrm>
            <a:off x="4126471" y="3713361"/>
            <a:ext cx="53296" cy="10393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264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56641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particle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1216152" y="17835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87" name="Equation" r:id="rId3" imgW="1562100" imgH="406400" progId="Equation.3">
                  <p:embed/>
                </p:oleObj>
              </mc:Choice>
              <mc:Fallback>
                <p:oleObj name="Equation" r:id="rId3" imgW="1562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152" y="17835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20518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19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0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1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3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4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8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0532" name="Line 20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3" name="Line 21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4" name="Line 22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5" name="Line 23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6" name="Line 24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7" name="Line 25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8" name="Line 26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9" name="Line 27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0" name="Line 28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1" name="Line 29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2" name="Line 30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3" name="Line 31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4" name="Line 32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5" name="Line 33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6" name="Line 34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7" name="Line 35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0" name="Line 38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1" name="Line 39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2" name="Line 40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3" name="Line 41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4" name="Line 42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5" name="Line 43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6" name="Text Box 44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20557" name="Text Box 45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graphicFrame>
        <p:nvGraphicFramePr>
          <p:cNvPr id="320562" name="Object 50"/>
          <p:cNvGraphicFramePr>
            <a:graphicFrameLocks noChangeAspect="1"/>
          </p:cNvGraphicFramePr>
          <p:nvPr/>
        </p:nvGraphicFramePr>
        <p:xfrm>
          <a:off x="2653724" y="1802314"/>
          <a:ext cx="345709" cy="276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88" name="Equation" r:id="rId5" imgW="381000" imgH="304800" progId="Equation.3">
                  <p:embed/>
                </p:oleObj>
              </mc:Choice>
              <mc:Fallback>
                <p:oleObj name="Equation" r:id="rId5" imgW="3810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724" y="1802314"/>
                        <a:ext cx="345709" cy="2763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63" name="Object 51"/>
          <p:cNvGraphicFramePr>
            <a:graphicFrameLocks noChangeAspect="1"/>
          </p:cNvGraphicFramePr>
          <p:nvPr/>
        </p:nvGraphicFramePr>
        <p:xfrm>
          <a:off x="1034655" y="1862774"/>
          <a:ext cx="172854" cy="195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589" name="Equation" r:id="rId7" imgW="190500" imgH="215900" progId="Equation.3">
                  <p:embed/>
                </p:oleObj>
              </mc:Choice>
              <mc:Fallback>
                <p:oleObj name="Equation" r:id="rId7" imgW="190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655" y="1862774"/>
                        <a:ext cx="172854" cy="1957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0558" name="Picture 46" descr="einstei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sp>
        <p:nvSpPr>
          <p:cNvPr id="57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62"/>
          <p:cNvGrpSpPr/>
          <p:nvPr/>
        </p:nvGrpSpPr>
        <p:grpSpPr>
          <a:xfrm>
            <a:off x="1600201" y="4839494"/>
            <a:ext cx="241300" cy="685006"/>
            <a:chOff x="7416800" y="3556794"/>
            <a:chExt cx="241300" cy="685006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953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466725" y="1793875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455" name="Equation" r:id="rId4" imgW="4114800" imgH="889000" progId="Equation.3">
                  <p:embed/>
                </p:oleObj>
              </mc:Choice>
              <mc:Fallback>
                <p:oleObj name="Equation" r:id="rId4" imgW="41148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793875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535584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</a:t>
            </a:r>
            <a:r>
              <a:rPr lang="en-GB" sz="1600" dirty="0" smtClean="0"/>
              <a:t>a particle </a:t>
            </a:r>
            <a:r>
              <a:rPr lang="en-GB" sz="1600" dirty="0"/>
              <a:t>is moving in the fixed coordinate </a:t>
            </a:r>
            <a:r>
              <a:rPr lang="en-GB" sz="1600" dirty="0" smtClean="0"/>
              <a:t>space</a:t>
            </a:r>
            <a:endParaRPr lang="en-GB" sz="1600" dirty="0"/>
          </a:p>
        </p:txBody>
      </p:sp>
      <p:sp>
        <p:nvSpPr>
          <p:cNvPr id="312377" name="Rectangle 57"/>
          <p:cNvSpPr>
            <a:spLocks noChangeArrowheads="1"/>
          </p:cNvSpPr>
          <p:nvPr/>
        </p:nvSpPr>
        <p:spPr bwMode="auto">
          <a:xfrm>
            <a:off x="2812750" y="4140200"/>
            <a:ext cx="1750986" cy="33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600" dirty="0">
                <a:solidFill>
                  <a:srgbClr val="FF0000"/>
                </a:solidFill>
              </a:rPr>
              <a:t>Lorentz violation!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57"/>
          <p:cNvGrpSpPr/>
          <p:nvPr/>
        </p:nvGrpSpPr>
        <p:grpSpPr>
          <a:xfrm rot="5400000">
            <a:off x="1346200" y="4598194"/>
            <a:ext cx="241300" cy="685006"/>
            <a:chOff x="7416800" y="3556794"/>
            <a:chExt cx="241300" cy="685006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56641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particle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pic>
        <p:nvPicPr>
          <p:cNvPr id="62" name="Picture 46" descr="ei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4364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466725" y="1793875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557" name="Equation" r:id="rId3" imgW="4114800" imgH="889000" progId="Equation.3">
                  <p:embed/>
                </p:oleObj>
              </mc:Choice>
              <mc:Fallback>
                <p:oleObj name="Equation" r:id="rId3" imgW="41148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793875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535584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</a:t>
            </a:r>
            <a:r>
              <a:rPr lang="en-GB" sz="1600" dirty="0" smtClean="0"/>
              <a:t>a particle </a:t>
            </a:r>
            <a:r>
              <a:rPr lang="en-GB" sz="1600" dirty="0"/>
              <a:t>is moving in the fixed coordinate </a:t>
            </a:r>
            <a:r>
              <a:rPr lang="en-GB" sz="1600" dirty="0" smtClean="0"/>
              <a:t>space</a:t>
            </a:r>
            <a:endParaRPr lang="en-GB" sz="1600" dirty="0"/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57"/>
          <p:cNvGrpSpPr/>
          <p:nvPr/>
        </p:nvGrpSpPr>
        <p:grpSpPr>
          <a:xfrm rot="5400000">
            <a:off x="1346200" y="4598194"/>
            <a:ext cx="241300" cy="685006"/>
            <a:chOff x="7416800" y="3556794"/>
            <a:chExt cx="241300" cy="685006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56641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particle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65" name="Picture 50" descr="ei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graphicFrame>
        <p:nvGraphicFramePr>
          <p:cNvPr id="66" name="Object 54"/>
          <p:cNvGraphicFramePr>
            <a:graphicFrameLocks noChangeAspect="1"/>
          </p:cNvGraphicFramePr>
          <p:nvPr/>
        </p:nvGraphicFramePr>
        <p:xfrm>
          <a:off x="6386564" y="18216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558" name="Equation" r:id="rId6" imgW="1562100" imgH="406400" progId="Equation.3">
                  <p:embed/>
                </p:oleObj>
              </mc:Choice>
              <mc:Fallback>
                <p:oleObj name="Equation" r:id="rId6" imgW="1562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564" y="18216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Text Box 3"/>
          <p:cNvSpPr txBox="1">
            <a:spLocks noChangeArrowheads="1"/>
          </p:cNvSpPr>
          <p:nvPr/>
        </p:nvSpPr>
        <p:spPr bwMode="auto">
          <a:xfrm>
            <a:off x="4892141" y="1258228"/>
            <a:ext cx="41248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observer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161" name="Group 158"/>
          <p:cNvGrpSpPr/>
          <p:nvPr/>
        </p:nvGrpSpPr>
        <p:grpSpPr>
          <a:xfrm>
            <a:off x="5896594" y="3860800"/>
            <a:ext cx="2648994" cy="2425700"/>
            <a:chOff x="5566394" y="2082800"/>
            <a:chExt cx="2648994" cy="2425700"/>
          </a:xfrm>
        </p:grpSpPr>
        <p:grpSp>
          <p:nvGrpSpPr>
            <p:cNvPr id="162" name="Group 5"/>
            <p:cNvGrpSpPr>
              <a:grpSpLocks/>
            </p:cNvGrpSpPr>
            <p:nvPr/>
          </p:nvGrpSpPr>
          <p:grpSpPr bwMode="auto">
            <a:xfrm>
              <a:off x="5566394" y="2083062"/>
              <a:ext cx="2648994" cy="2426830"/>
              <a:chOff x="133" y="600"/>
              <a:chExt cx="2611" cy="2590"/>
            </a:xfrm>
          </p:grpSpPr>
          <p:sp>
            <p:nvSpPr>
              <p:cNvPr id="192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3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4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9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0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1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2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5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3" name="Line 20"/>
            <p:cNvSpPr>
              <a:spLocks noChangeShapeType="1"/>
            </p:cNvSpPr>
            <p:nvPr/>
          </p:nvSpPr>
          <p:spPr bwMode="auto">
            <a:xfrm flipV="1">
              <a:off x="7695384" y="364458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Line 21"/>
            <p:cNvSpPr>
              <a:spLocks noChangeShapeType="1"/>
            </p:cNvSpPr>
            <p:nvPr/>
          </p:nvSpPr>
          <p:spPr bwMode="auto">
            <a:xfrm flipV="1">
              <a:off x="7231558" y="3641703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Line 22"/>
            <p:cNvSpPr>
              <a:spLocks noChangeShapeType="1"/>
            </p:cNvSpPr>
            <p:nvPr/>
          </p:nvSpPr>
          <p:spPr bwMode="auto">
            <a:xfrm flipV="1">
              <a:off x="6335596" y="3657538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Line 23"/>
            <p:cNvSpPr>
              <a:spLocks noChangeShapeType="1"/>
            </p:cNvSpPr>
            <p:nvPr/>
          </p:nvSpPr>
          <p:spPr bwMode="auto">
            <a:xfrm flipV="1">
              <a:off x="5870330" y="365321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Line 24"/>
            <p:cNvSpPr>
              <a:spLocks noChangeShapeType="1"/>
            </p:cNvSpPr>
            <p:nvPr/>
          </p:nvSpPr>
          <p:spPr bwMode="auto">
            <a:xfrm flipV="1">
              <a:off x="7682420" y="409659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Line 25"/>
            <p:cNvSpPr>
              <a:spLocks noChangeShapeType="1"/>
            </p:cNvSpPr>
            <p:nvPr/>
          </p:nvSpPr>
          <p:spPr bwMode="auto">
            <a:xfrm flipV="1">
              <a:off x="7218594" y="409228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Line 26"/>
            <p:cNvSpPr>
              <a:spLocks noChangeShapeType="1"/>
            </p:cNvSpPr>
            <p:nvPr/>
          </p:nvSpPr>
          <p:spPr bwMode="auto">
            <a:xfrm flipV="1">
              <a:off x="6322632" y="4108115"/>
              <a:ext cx="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Line 27"/>
            <p:cNvSpPr>
              <a:spLocks noChangeShapeType="1"/>
            </p:cNvSpPr>
            <p:nvPr/>
          </p:nvSpPr>
          <p:spPr bwMode="auto">
            <a:xfrm flipV="1">
              <a:off x="5857366" y="410667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Line 28"/>
            <p:cNvSpPr>
              <a:spLocks noChangeShapeType="1"/>
            </p:cNvSpPr>
            <p:nvPr/>
          </p:nvSpPr>
          <p:spPr bwMode="auto">
            <a:xfrm flipV="1">
              <a:off x="7695384" y="269880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Line 29"/>
            <p:cNvSpPr>
              <a:spLocks noChangeShapeType="1"/>
            </p:cNvSpPr>
            <p:nvPr/>
          </p:nvSpPr>
          <p:spPr bwMode="auto">
            <a:xfrm flipV="1">
              <a:off x="7231558" y="2697360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Line 30"/>
            <p:cNvSpPr>
              <a:spLocks noChangeShapeType="1"/>
            </p:cNvSpPr>
            <p:nvPr/>
          </p:nvSpPr>
          <p:spPr bwMode="auto">
            <a:xfrm flipV="1">
              <a:off x="6335596" y="2711756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Line 31"/>
            <p:cNvSpPr>
              <a:spLocks noChangeShapeType="1"/>
            </p:cNvSpPr>
            <p:nvPr/>
          </p:nvSpPr>
          <p:spPr bwMode="auto">
            <a:xfrm flipV="1">
              <a:off x="5870330" y="270887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Line 32"/>
            <p:cNvSpPr>
              <a:spLocks noChangeShapeType="1"/>
            </p:cNvSpPr>
            <p:nvPr/>
          </p:nvSpPr>
          <p:spPr bwMode="auto">
            <a:xfrm flipV="1">
              <a:off x="7689622" y="317529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Line 33"/>
            <p:cNvSpPr>
              <a:spLocks noChangeShapeType="1"/>
            </p:cNvSpPr>
            <p:nvPr/>
          </p:nvSpPr>
          <p:spPr bwMode="auto">
            <a:xfrm flipV="1">
              <a:off x="7225796" y="3172411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Line 34"/>
            <p:cNvSpPr>
              <a:spLocks noChangeShapeType="1"/>
            </p:cNvSpPr>
            <p:nvPr/>
          </p:nvSpPr>
          <p:spPr bwMode="auto">
            <a:xfrm flipV="1">
              <a:off x="6328394" y="318824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Line 35"/>
            <p:cNvSpPr>
              <a:spLocks noChangeShapeType="1"/>
            </p:cNvSpPr>
            <p:nvPr/>
          </p:nvSpPr>
          <p:spPr bwMode="auto">
            <a:xfrm flipV="1">
              <a:off x="5864568" y="318392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Line 36"/>
            <p:cNvSpPr>
              <a:spLocks noChangeShapeType="1"/>
            </p:cNvSpPr>
            <p:nvPr/>
          </p:nvSpPr>
          <p:spPr bwMode="auto">
            <a:xfrm flipV="1">
              <a:off x="7695384" y="226693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Line 37"/>
            <p:cNvSpPr>
              <a:spLocks noChangeShapeType="1"/>
            </p:cNvSpPr>
            <p:nvPr/>
          </p:nvSpPr>
          <p:spPr bwMode="auto">
            <a:xfrm flipV="1">
              <a:off x="7231558" y="226261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Line 38"/>
            <p:cNvSpPr>
              <a:spLocks noChangeShapeType="1"/>
            </p:cNvSpPr>
            <p:nvPr/>
          </p:nvSpPr>
          <p:spPr bwMode="auto">
            <a:xfrm flipV="1">
              <a:off x="6335596" y="227845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Line 39"/>
            <p:cNvSpPr>
              <a:spLocks noChangeShapeType="1"/>
            </p:cNvSpPr>
            <p:nvPr/>
          </p:nvSpPr>
          <p:spPr bwMode="auto">
            <a:xfrm flipV="1">
              <a:off x="5870330" y="2274134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Line 40"/>
            <p:cNvSpPr>
              <a:spLocks noChangeShapeType="1"/>
            </p:cNvSpPr>
            <p:nvPr/>
          </p:nvSpPr>
          <p:spPr bwMode="auto">
            <a:xfrm flipV="1">
              <a:off x="6786458" y="2269815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Line 41"/>
            <p:cNvSpPr>
              <a:spLocks noChangeShapeType="1"/>
            </p:cNvSpPr>
            <p:nvPr/>
          </p:nvSpPr>
          <p:spPr bwMode="auto">
            <a:xfrm flipV="1">
              <a:off x="6793660" y="4082204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Line 42"/>
            <p:cNvSpPr>
              <a:spLocks noChangeShapeType="1"/>
            </p:cNvSpPr>
            <p:nvPr/>
          </p:nvSpPr>
          <p:spPr bwMode="auto">
            <a:xfrm flipV="1">
              <a:off x="6786458" y="2690163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Line 43"/>
            <p:cNvSpPr>
              <a:spLocks noChangeShapeType="1"/>
            </p:cNvSpPr>
            <p:nvPr/>
          </p:nvSpPr>
          <p:spPr bwMode="auto">
            <a:xfrm flipV="1">
              <a:off x="6779256" y="3647461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Text Box 44"/>
            <p:cNvSpPr txBox="1">
              <a:spLocks noChangeArrowheads="1"/>
            </p:cNvSpPr>
            <p:nvPr/>
          </p:nvSpPr>
          <p:spPr bwMode="auto">
            <a:xfrm>
              <a:off x="6383131" y="2092751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88" name="Text Box 45"/>
            <p:cNvSpPr txBox="1">
              <a:spLocks noChangeArrowheads="1"/>
            </p:cNvSpPr>
            <p:nvPr/>
          </p:nvSpPr>
          <p:spPr bwMode="auto">
            <a:xfrm>
              <a:off x="7951785" y="3496308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  <p:grpSp>
          <p:nvGrpSpPr>
            <p:cNvPr id="189" name="Group 55"/>
            <p:cNvGrpSpPr/>
            <p:nvPr/>
          </p:nvGrpSpPr>
          <p:grpSpPr>
            <a:xfrm>
              <a:off x="6667500" y="3251995"/>
              <a:ext cx="241300" cy="685006"/>
              <a:chOff x="7416800" y="3556794"/>
              <a:chExt cx="241300" cy="685006"/>
            </a:xfrm>
          </p:grpSpPr>
          <p:cxnSp>
            <p:nvCxnSpPr>
              <p:cNvPr id="190" name="Straight Arrow Connector 189"/>
              <p:cNvCxnSpPr/>
              <p:nvPr/>
            </p:nvCxnSpPr>
            <p:spPr>
              <a:xfrm rot="5400000" flipH="1" flipV="1">
                <a:off x="7239000" y="3848100"/>
                <a:ext cx="584200" cy="1588"/>
              </a:xfrm>
              <a:prstGeom prst="straightConnector1">
                <a:avLst/>
              </a:prstGeom>
              <a:ln w="571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/>
              <p:cNvSpPr/>
              <p:nvPr/>
            </p:nvSpPr>
            <p:spPr>
              <a:xfrm>
                <a:off x="7416800" y="4000500"/>
                <a:ext cx="241300" cy="241300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079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466725" y="1793875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659" name="Equation" r:id="rId3" imgW="4114800" imgH="889000" progId="Equation.3">
                  <p:embed/>
                </p:oleObj>
              </mc:Choice>
              <mc:Fallback>
                <p:oleObj name="Equation" r:id="rId3" imgW="41148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793875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535584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</a:t>
            </a:r>
            <a:r>
              <a:rPr lang="en-GB" sz="1600" dirty="0" smtClean="0"/>
              <a:t>a particle </a:t>
            </a:r>
            <a:r>
              <a:rPr lang="en-GB" sz="1600" dirty="0"/>
              <a:t>is moving in the fixed coordinate </a:t>
            </a:r>
            <a:r>
              <a:rPr lang="en-GB" sz="1600" dirty="0" smtClean="0"/>
              <a:t>space</a:t>
            </a:r>
            <a:endParaRPr lang="en-GB" sz="1600" dirty="0"/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57"/>
          <p:cNvGrpSpPr/>
          <p:nvPr/>
        </p:nvGrpSpPr>
        <p:grpSpPr>
          <a:xfrm rot="5400000">
            <a:off x="1346200" y="4598194"/>
            <a:ext cx="241300" cy="685006"/>
            <a:chOff x="7416800" y="3556794"/>
            <a:chExt cx="241300" cy="685006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56641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particle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graphicFrame>
        <p:nvGraphicFramePr>
          <p:cNvPr id="64" name="Object 49"/>
          <p:cNvGraphicFramePr>
            <a:graphicFrameLocks noChangeAspect="1"/>
          </p:cNvGraphicFramePr>
          <p:nvPr/>
        </p:nvGraphicFramePr>
        <p:xfrm>
          <a:off x="6606832" y="2274677"/>
          <a:ext cx="898843" cy="276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660" name="Equation" r:id="rId5" imgW="990600" imgH="304800" progId="Equation.3">
                  <p:embed/>
                </p:oleObj>
              </mc:Choice>
              <mc:Fallback>
                <p:oleObj name="Equation" r:id="rId5" imgW="9906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832" y="2274677"/>
                        <a:ext cx="898843" cy="2763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" name="Picture 50" descr="einstei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graphicFrame>
        <p:nvGraphicFramePr>
          <p:cNvPr id="66" name="Object 54"/>
          <p:cNvGraphicFramePr>
            <a:graphicFrameLocks noChangeAspect="1"/>
          </p:cNvGraphicFramePr>
          <p:nvPr/>
        </p:nvGraphicFramePr>
        <p:xfrm>
          <a:off x="6386564" y="18216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661" name="Equation" r:id="rId8" imgW="1562100" imgH="406400" progId="Equation.3">
                  <p:embed/>
                </p:oleObj>
              </mc:Choice>
              <mc:Fallback>
                <p:oleObj name="Equation" r:id="rId8" imgW="1562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564" y="18216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58"/>
          <p:cNvGrpSpPr/>
          <p:nvPr/>
        </p:nvGrpSpPr>
        <p:grpSpPr>
          <a:xfrm>
            <a:off x="5896594" y="3860800"/>
            <a:ext cx="2648994" cy="2425700"/>
            <a:chOff x="5566394" y="2082800"/>
            <a:chExt cx="2648994" cy="24257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566394" y="2082800"/>
              <a:ext cx="2648994" cy="2425700"/>
              <a:chOff x="133" y="600"/>
              <a:chExt cx="2611" cy="2590"/>
            </a:xfrm>
          </p:grpSpPr>
          <p:sp>
            <p:nvSpPr>
              <p:cNvPr id="145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6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7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8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9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0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1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2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3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6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7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8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19" name="Line 20"/>
            <p:cNvSpPr>
              <a:spLocks noChangeShapeType="1"/>
            </p:cNvSpPr>
            <p:nvPr/>
          </p:nvSpPr>
          <p:spPr bwMode="auto">
            <a:xfrm flipV="1">
              <a:off x="7695384" y="364458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Line 21"/>
            <p:cNvSpPr>
              <a:spLocks noChangeShapeType="1"/>
            </p:cNvSpPr>
            <p:nvPr/>
          </p:nvSpPr>
          <p:spPr bwMode="auto">
            <a:xfrm flipV="1">
              <a:off x="7231558" y="3641703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 flipV="1">
              <a:off x="6335596" y="3657538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 flipV="1">
              <a:off x="5870330" y="365321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 flipV="1">
              <a:off x="7682420" y="409659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 flipV="1">
              <a:off x="7218594" y="409228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Line 26"/>
            <p:cNvSpPr>
              <a:spLocks noChangeShapeType="1"/>
            </p:cNvSpPr>
            <p:nvPr/>
          </p:nvSpPr>
          <p:spPr bwMode="auto">
            <a:xfrm flipV="1">
              <a:off x="6322632" y="4108115"/>
              <a:ext cx="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Line 27"/>
            <p:cNvSpPr>
              <a:spLocks noChangeShapeType="1"/>
            </p:cNvSpPr>
            <p:nvPr/>
          </p:nvSpPr>
          <p:spPr bwMode="auto">
            <a:xfrm flipV="1">
              <a:off x="5857366" y="410667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Line 28"/>
            <p:cNvSpPr>
              <a:spLocks noChangeShapeType="1"/>
            </p:cNvSpPr>
            <p:nvPr/>
          </p:nvSpPr>
          <p:spPr bwMode="auto">
            <a:xfrm flipV="1">
              <a:off x="7695384" y="269880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Line 29"/>
            <p:cNvSpPr>
              <a:spLocks noChangeShapeType="1"/>
            </p:cNvSpPr>
            <p:nvPr/>
          </p:nvSpPr>
          <p:spPr bwMode="auto">
            <a:xfrm flipV="1">
              <a:off x="7231558" y="2697360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Line 30"/>
            <p:cNvSpPr>
              <a:spLocks noChangeShapeType="1"/>
            </p:cNvSpPr>
            <p:nvPr/>
          </p:nvSpPr>
          <p:spPr bwMode="auto">
            <a:xfrm flipV="1">
              <a:off x="6335596" y="2711756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Line 31"/>
            <p:cNvSpPr>
              <a:spLocks noChangeShapeType="1"/>
            </p:cNvSpPr>
            <p:nvPr/>
          </p:nvSpPr>
          <p:spPr bwMode="auto">
            <a:xfrm flipV="1">
              <a:off x="5870330" y="270887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Line 32"/>
            <p:cNvSpPr>
              <a:spLocks noChangeShapeType="1"/>
            </p:cNvSpPr>
            <p:nvPr/>
          </p:nvSpPr>
          <p:spPr bwMode="auto">
            <a:xfrm flipV="1">
              <a:off x="7689622" y="317529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Line 33"/>
            <p:cNvSpPr>
              <a:spLocks noChangeShapeType="1"/>
            </p:cNvSpPr>
            <p:nvPr/>
          </p:nvSpPr>
          <p:spPr bwMode="auto">
            <a:xfrm flipV="1">
              <a:off x="7225796" y="3172411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Line 34"/>
            <p:cNvSpPr>
              <a:spLocks noChangeShapeType="1"/>
            </p:cNvSpPr>
            <p:nvPr/>
          </p:nvSpPr>
          <p:spPr bwMode="auto">
            <a:xfrm flipV="1">
              <a:off x="6328394" y="318824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Line 35"/>
            <p:cNvSpPr>
              <a:spLocks noChangeShapeType="1"/>
            </p:cNvSpPr>
            <p:nvPr/>
          </p:nvSpPr>
          <p:spPr bwMode="auto">
            <a:xfrm flipV="1">
              <a:off x="5864568" y="318392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Line 36"/>
            <p:cNvSpPr>
              <a:spLocks noChangeShapeType="1"/>
            </p:cNvSpPr>
            <p:nvPr/>
          </p:nvSpPr>
          <p:spPr bwMode="auto">
            <a:xfrm flipV="1">
              <a:off x="7695384" y="226693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Line 37"/>
            <p:cNvSpPr>
              <a:spLocks noChangeShapeType="1"/>
            </p:cNvSpPr>
            <p:nvPr/>
          </p:nvSpPr>
          <p:spPr bwMode="auto">
            <a:xfrm flipV="1">
              <a:off x="7231558" y="226261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Line 38"/>
            <p:cNvSpPr>
              <a:spLocks noChangeShapeType="1"/>
            </p:cNvSpPr>
            <p:nvPr/>
          </p:nvSpPr>
          <p:spPr bwMode="auto">
            <a:xfrm flipV="1">
              <a:off x="6335596" y="227845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Line 39"/>
            <p:cNvSpPr>
              <a:spLocks noChangeShapeType="1"/>
            </p:cNvSpPr>
            <p:nvPr/>
          </p:nvSpPr>
          <p:spPr bwMode="auto">
            <a:xfrm flipV="1">
              <a:off x="5870330" y="2274134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Line 40"/>
            <p:cNvSpPr>
              <a:spLocks noChangeShapeType="1"/>
            </p:cNvSpPr>
            <p:nvPr/>
          </p:nvSpPr>
          <p:spPr bwMode="auto">
            <a:xfrm flipV="1">
              <a:off x="6786458" y="2269815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Line 41"/>
            <p:cNvSpPr>
              <a:spLocks noChangeShapeType="1"/>
            </p:cNvSpPr>
            <p:nvPr/>
          </p:nvSpPr>
          <p:spPr bwMode="auto">
            <a:xfrm flipV="1">
              <a:off x="6793660" y="4082204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Line 42"/>
            <p:cNvSpPr>
              <a:spLocks noChangeShapeType="1"/>
            </p:cNvSpPr>
            <p:nvPr/>
          </p:nvSpPr>
          <p:spPr bwMode="auto">
            <a:xfrm flipV="1">
              <a:off x="6786458" y="2690163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Line 43"/>
            <p:cNvSpPr>
              <a:spLocks noChangeShapeType="1"/>
            </p:cNvSpPr>
            <p:nvPr/>
          </p:nvSpPr>
          <p:spPr bwMode="auto">
            <a:xfrm flipV="1">
              <a:off x="6779256" y="3647461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Text Box 44"/>
            <p:cNvSpPr txBox="1">
              <a:spLocks noChangeArrowheads="1"/>
            </p:cNvSpPr>
            <p:nvPr/>
          </p:nvSpPr>
          <p:spPr bwMode="auto">
            <a:xfrm>
              <a:off x="6383131" y="2092751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44" name="Text Box 45"/>
            <p:cNvSpPr txBox="1">
              <a:spLocks noChangeArrowheads="1"/>
            </p:cNvSpPr>
            <p:nvPr/>
          </p:nvSpPr>
          <p:spPr bwMode="auto">
            <a:xfrm>
              <a:off x="7951785" y="3496308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  <p:grpSp>
          <p:nvGrpSpPr>
            <p:cNvPr id="7" name="Group 55"/>
            <p:cNvGrpSpPr/>
            <p:nvPr/>
          </p:nvGrpSpPr>
          <p:grpSpPr>
            <a:xfrm>
              <a:off x="6667500" y="3251995"/>
              <a:ext cx="241300" cy="685006"/>
              <a:chOff x="7416800" y="3556794"/>
              <a:chExt cx="241300" cy="685006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 rot="5400000" flipH="1" flipV="1">
                <a:off x="7239000" y="3848100"/>
                <a:ext cx="584200" cy="1588"/>
              </a:xfrm>
              <a:prstGeom prst="straightConnector1">
                <a:avLst/>
              </a:prstGeom>
              <a:ln w="571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7416800" y="4000500"/>
                <a:ext cx="241300" cy="241300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0" name="Text Box 3"/>
          <p:cNvSpPr txBox="1">
            <a:spLocks noChangeArrowheads="1"/>
          </p:cNvSpPr>
          <p:nvPr/>
        </p:nvSpPr>
        <p:spPr bwMode="auto">
          <a:xfrm>
            <a:off x="4892141" y="1258228"/>
            <a:ext cx="41248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observer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799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night-s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4" name="Picture 7" descr="Earth-13-june"/>
          <p:cNvPicPr>
            <a:picLocks noChangeAspect="1" noChangeArrowheads="1" noCrop="1"/>
          </p:cNvPicPr>
          <p:nvPr/>
        </p:nvPicPr>
        <p:blipFill>
          <a:blip r:embed="rId4">
            <a:alphaModFix/>
            <a:lum/>
          </a:blip>
          <a:srcRect/>
          <a:stretch>
            <a:fillRect/>
          </a:stretch>
        </p:blipFill>
        <p:spPr bwMode="auto">
          <a:xfrm>
            <a:off x="3900751" y="2815756"/>
            <a:ext cx="1560012" cy="15590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13413" y="2008168"/>
            <a:ext cx="854189" cy="3548482"/>
            <a:chOff x="611" y="1449"/>
            <a:chExt cx="593" cy="2465"/>
          </a:xfrm>
        </p:grpSpPr>
        <p:sp>
          <p:nvSpPr>
            <p:cNvPr id="296968" name="Line 8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69" name="Line 9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71" name="Line 11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485110" y="1952025"/>
            <a:ext cx="854189" cy="3548483"/>
            <a:chOff x="611" y="1449"/>
            <a:chExt cx="593" cy="2465"/>
          </a:xfrm>
        </p:grpSpPr>
        <p:sp>
          <p:nvSpPr>
            <p:cNvPr id="296974" name="Line 14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75" name="Line 15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76" name="Line 16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77" name="Line 17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522237" y="1913158"/>
            <a:ext cx="854189" cy="3548482"/>
            <a:chOff x="611" y="1449"/>
            <a:chExt cx="593" cy="2465"/>
          </a:xfrm>
        </p:grpSpPr>
        <p:sp>
          <p:nvSpPr>
            <p:cNvPr id="296979" name="Line 19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80" name="Line 20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81" name="Line 21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82" name="Line 22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619863" y="1921796"/>
            <a:ext cx="854189" cy="3548482"/>
            <a:chOff x="611" y="1449"/>
            <a:chExt cx="593" cy="2465"/>
          </a:xfrm>
        </p:grpSpPr>
        <p:sp>
          <p:nvSpPr>
            <p:cNvPr id="296984" name="Line 24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85" name="Line 25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86" name="Line 26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87" name="Line 27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4777988" y="1822468"/>
            <a:ext cx="854189" cy="3548483"/>
            <a:chOff x="611" y="1449"/>
            <a:chExt cx="593" cy="2465"/>
          </a:xfrm>
        </p:grpSpPr>
        <p:sp>
          <p:nvSpPr>
            <p:cNvPr id="296989" name="Line 29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90" name="Line 30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91" name="Line 31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92" name="Line 32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5733008" y="1831103"/>
            <a:ext cx="854189" cy="3548483"/>
            <a:chOff x="611" y="1449"/>
            <a:chExt cx="593" cy="2465"/>
          </a:xfrm>
        </p:grpSpPr>
        <p:sp>
          <p:nvSpPr>
            <p:cNvPr id="296994" name="Line 34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95" name="Line 35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96" name="Line 36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6997" name="Line 37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6735564" y="1926113"/>
            <a:ext cx="854189" cy="3548483"/>
            <a:chOff x="611" y="1449"/>
            <a:chExt cx="593" cy="2465"/>
          </a:xfrm>
        </p:grpSpPr>
        <p:sp>
          <p:nvSpPr>
            <p:cNvPr id="296999" name="Line 39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000" name="Line 40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001" name="Line 41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002" name="Line 42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7807261" y="1882929"/>
            <a:ext cx="854189" cy="3548483"/>
            <a:chOff x="611" y="1449"/>
            <a:chExt cx="593" cy="2465"/>
          </a:xfrm>
        </p:grpSpPr>
        <p:sp>
          <p:nvSpPr>
            <p:cNvPr id="297004" name="Line 44"/>
            <p:cNvSpPr>
              <a:spLocks noChangeShapeType="1"/>
            </p:cNvSpPr>
            <p:nvPr/>
          </p:nvSpPr>
          <p:spPr bwMode="auto">
            <a:xfrm flipV="1">
              <a:off x="611" y="1449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005" name="Line 45"/>
            <p:cNvSpPr>
              <a:spLocks noChangeShapeType="1"/>
            </p:cNvSpPr>
            <p:nvPr/>
          </p:nvSpPr>
          <p:spPr bwMode="auto">
            <a:xfrm flipV="1">
              <a:off x="707" y="206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006" name="Line 46"/>
            <p:cNvSpPr>
              <a:spLocks noChangeShapeType="1"/>
            </p:cNvSpPr>
            <p:nvPr/>
          </p:nvSpPr>
          <p:spPr bwMode="auto">
            <a:xfrm flipV="1">
              <a:off x="707" y="2742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7007" name="Line 47"/>
            <p:cNvSpPr>
              <a:spLocks noChangeShapeType="1"/>
            </p:cNvSpPr>
            <p:nvPr/>
          </p:nvSpPr>
          <p:spPr bwMode="auto">
            <a:xfrm flipV="1">
              <a:off x="707" y="3417"/>
              <a:ext cx="497" cy="49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2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solidFill>
                  <a:srgbClr val="00FFFF"/>
                </a:solidFill>
              </a:rPr>
              <a:t>Tests of </a:t>
            </a:r>
            <a:r>
              <a:rPr lang="en-GB" sz="3200" b="1" dirty="0">
                <a:solidFill>
                  <a:srgbClr val="00FFFF"/>
                </a:solidFill>
              </a:rPr>
              <a:t>Lorentz</a:t>
            </a:r>
            <a:r>
              <a:rPr lang="en-GB" sz="3200" b="1" dirty="0" smtClean="0">
                <a:solidFill>
                  <a:srgbClr val="00FFFF"/>
                </a:solidFill>
              </a:rPr>
              <a:t> and CPT Violation with </a:t>
            </a:r>
            <a:r>
              <a:rPr lang="en-GB" sz="3200" b="1" dirty="0" smtClean="0">
                <a:solidFill>
                  <a:srgbClr val="00FFFF"/>
                </a:solidFill>
              </a:rPr>
              <a:t>Neutrinos</a:t>
            </a:r>
            <a:endParaRPr lang="en-US" sz="3200" b="1" dirty="0">
              <a:solidFill>
                <a:srgbClr val="00FFFF"/>
              </a:solidFill>
            </a:endParaRP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860289" y="5633755"/>
            <a:ext cx="7322331" cy="77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>
                <a:solidFill>
                  <a:srgbClr val="00FFFF"/>
                </a:solidFill>
              </a:rPr>
              <a:t>Teppei Katori</a:t>
            </a:r>
            <a:endParaRPr lang="en-GB" dirty="0" smtClean="0">
              <a:solidFill>
                <a:srgbClr val="00FFFF"/>
              </a:solidFill>
            </a:endParaRPr>
          </a:p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 smtClean="0">
                <a:solidFill>
                  <a:srgbClr val="00FFFF"/>
                </a:solidFill>
              </a:rPr>
              <a:t>Queen Mary University of London</a:t>
            </a:r>
          </a:p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 err="1" smtClean="0">
                <a:solidFill>
                  <a:srgbClr val="00FFFF"/>
                </a:solidFill>
              </a:rPr>
              <a:t>NExT</a:t>
            </a:r>
            <a:r>
              <a:rPr lang="en-GB" dirty="0" smtClean="0">
                <a:solidFill>
                  <a:srgbClr val="00FFFF"/>
                </a:solidFill>
              </a:rPr>
              <a:t> meeting</a:t>
            </a:r>
            <a:r>
              <a:rPr lang="en-GB" dirty="0" smtClean="0">
                <a:solidFill>
                  <a:srgbClr val="00FFFF"/>
                </a:solidFill>
              </a:rPr>
              <a:t>, University </a:t>
            </a:r>
            <a:r>
              <a:rPr lang="en-GB" dirty="0" smtClean="0">
                <a:solidFill>
                  <a:srgbClr val="00FFFF"/>
                </a:solidFill>
              </a:rPr>
              <a:t>of Southampton</a:t>
            </a:r>
            <a:r>
              <a:rPr lang="en-GB" dirty="0" smtClean="0">
                <a:solidFill>
                  <a:srgbClr val="00FFFF"/>
                </a:solidFill>
              </a:rPr>
              <a:t>, </a:t>
            </a:r>
            <a:r>
              <a:rPr lang="en-GB" dirty="0" smtClean="0">
                <a:solidFill>
                  <a:srgbClr val="00FFFF"/>
                </a:solidFill>
              </a:rPr>
              <a:t>UK, </a:t>
            </a:r>
            <a:r>
              <a:rPr lang="en-GB" dirty="0" smtClean="0">
                <a:solidFill>
                  <a:srgbClr val="00FFFF"/>
                </a:solidFill>
              </a:rPr>
              <a:t>Nov</a:t>
            </a:r>
            <a:r>
              <a:rPr lang="en-GB" dirty="0" smtClean="0">
                <a:solidFill>
                  <a:srgbClr val="00FFFF"/>
                </a:solidFill>
              </a:rPr>
              <a:t>. </a:t>
            </a:r>
            <a:r>
              <a:rPr lang="en-GB" dirty="0" smtClean="0">
                <a:solidFill>
                  <a:srgbClr val="00FFFF"/>
                </a:solidFill>
              </a:rPr>
              <a:t>27</a:t>
            </a:r>
            <a:r>
              <a:rPr lang="en-GB" dirty="0" smtClean="0">
                <a:solidFill>
                  <a:srgbClr val="00FFFF"/>
                </a:solidFill>
              </a:rPr>
              <a:t>, </a:t>
            </a:r>
            <a:r>
              <a:rPr lang="en-GB" dirty="0" smtClean="0">
                <a:solidFill>
                  <a:srgbClr val="00FFFF"/>
                </a:solidFill>
              </a:rPr>
              <a:t>2013</a:t>
            </a:r>
            <a:endParaRPr lang="en-GB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 rot="5400000">
            <a:off x="1678784" y="3353594"/>
            <a:ext cx="5789612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466725" y="1793875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05" name="Equation" r:id="rId4" imgW="4114800" imgH="889000" progId="Equation.3">
                  <p:embed/>
                </p:oleObj>
              </mc:Choice>
              <mc:Fallback>
                <p:oleObj name="Equation" r:id="rId4" imgW="41148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1793875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9094" y="3680252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535584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</a:t>
            </a:r>
            <a:r>
              <a:rPr lang="en-GB" sz="1600" dirty="0" smtClean="0"/>
              <a:t>a particle </a:t>
            </a:r>
            <a:r>
              <a:rPr lang="en-GB" sz="1600" dirty="0"/>
              <a:t>is moving in the fixed coordinate </a:t>
            </a:r>
            <a:r>
              <a:rPr lang="en-GB" sz="1600" dirty="0" smtClean="0"/>
              <a:t>space</a:t>
            </a:r>
            <a:endParaRPr lang="en-GB" sz="1600" dirty="0"/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2. What is Lorentz violation? </a:t>
            </a:r>
          </a:p>
        </p:txBody>
      </p:sp>
      <p:grpSp>
        <p:nvGrpSpPr>
          <p:cNvPr id="4" name="Group 57"/>
          <p:cNvGrpSpPr/>
          <p:nvPr/>
        </p:nvGrpSpPr>
        <p:grpSpPr>
          <a:xfrm rot="5400000">
            <a:off x="1346200" y="4598194"/>
            <a:ext cx="241300" cy="685006"/>
            <a:chOff x="7416800" y="3556794"/>
            <a:chExt cx="241300" cy="685006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56641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particle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65" name="Picture 50" descr="ei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3360" y="4480560"/>
            <a:ext cx="1152363" cy="1500008"/>
          </a:xfrm>
          <a:prstGeom prst="rect">
            <a:avLst/>
          </a:prstGeom>
          <a:noFill/>
        </p:spPr>
      </p:pic>
      <p:grpSp>
        <p:nvGrpSpPr>
          <p:cNvPr id="5" name="Group 158"/>
          <p:cNvGrpSpPr/>
          <p:nvPr/>
        </p:nvGrpSpPr>
        <p:grpSpPr>
          <a:xfrm rot="5400000">
            <a:off x="5833094" y="3746500"/>
            <a:ext cx="2648994" cy="2425700"/>
            <a:chOff x="5566394" y="2082800"/>
            <a:chExt cx="2648994" cy="24257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566394" y="2082800"/>
              <a:ext cx="2648994" cy="2425700"/>
              <a:chOff x="133" y="600"/>
              <a:chExt cx="2611" cy="2590"/>
            </a:xfrm>
          </p:grpSpPr>
          <p:sp>
            <p:nvSpPr>
              <p:cNvPr id="145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6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7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8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9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0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1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2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3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6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7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8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19" name="Line 20"/>
            <p:cNvSpPr>
              <a:spLocks noChangeShapeType="1"/>
            </p:cNvSpPr>
            <p:nvPr/>
          </p:nvSpPr>
          <p:spPr bwMode="auto">
            <a:xfrm flipV="1">
              <a:off x="7695384" y="364458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Line 21"/>
            <p:cNvSpPr>
              <a:spLocks noChangeShapeType="1"/>
            </p:cNvSpPr>
            <p:nvPr/>
          </p:nvSpPr>
          <p:spPr bwMode="auto">
            <a:xfrm flipV="1">
              <a:off x="7231558" y="3641703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 flipV="1">
              <a:off x="6335596" y="3657538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 flipV="1">
              <a:off x="5870330" y="365321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 flipV="1">
              <a:off x="7682420" y="409659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 flipV="1">
              <a:off x="7218594" y="409228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Line 26"/>
            <p:cNvSpPr>
              <a:spLocks noChangeShapeType="1"/>
            </p:cNvSpPr>
            <p:nvPr/>
          </p:nvSpPr>
          <p:spPr bwMode="auto">
            <a:xfrm flipV="1">
              <a:off x="6322632" y="4108115"/>
              <a:ext cx="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Line 27"/>
            <p:cNvSpPr>
              <a:spLocks noChangeShapeType="1"/>
            </p:cNvSpPr>
            <p:nvPr/>
          </p:nvSpPr>
          <p:spPr bwMode="auto">
            <a:xfrm flipV="1">
              <a:off x="5857366" y="410667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Line 28"/>
            <p:cNvSpPr>
              <a:spLocks noChangeShapeType="1"/>
            </p:cNvSpPr>
            <p:nvPr/>
          </p:nvSpPr>
          <p:spPr bwMode="auto">
            <a:xfrm flipV="1">
              <a:off x="7695384" y="269880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Line 29"/>
            <p:cNvSpPr>
              <a:spLocks noChangeShapeType="1"/>
            </p:cNvSpPr>
            <p:nvPr/>
          </p:nvSpPr>
          <p:spPr bwMode="auto">
            <a:xfrm flipV="1">
              <a:off x="7231558" y="2697360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Line 30"/>
            <p:cNvSpPr>
              <a:spLocks noChangeShapeType="1"/>
            </p:cNvSpPr>
            <p:nvPr/>
          </p:nvSpPr>
          <p:spPr bwMode="auto">
            <a:xfrm flipV="1">
              <a:off x="6335596" y="2711756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Line 31"/>
            <p:cNvSpPr>
              <a:spLocks noChangeShapeType="1"/>
            </p:cNvSpPr>
            <p:nvPr/>
          </p:nvSpPr>
          <p:spPr bwMode="auto">
            <a:xfrm flipV="1">
              <a:off x="5870330" y="270887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Line 32"/>
            <p:cNvSpPr>
              <a:spLocks noChangeShapeType="1"/>
            </p:cNvSpPr>
            <p:nvPr/>
          </p:nvSpPr>
          <p:spPr bwMode="auto">
            <a:xfrm flipV="1">
              <a:off x="7689622" y="317529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Line 33"/>
            <p:cNvSpPr>
              <a:spLocks noChangeShapeType="1"/>
            </p:cNvSpPr>
            <p:nvPr/>
          </p:nvSpPr>
          <p:spPr bwMode="auto">
            <a:xfrm flipV="1">
              <a:off x="7225796" y="3172411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Line 34"/>
            <p:cNvSpPr>
              <a:spLocks noChangeShapeType="1"/>
            </p:cNvSpPr>
            <p:nvPr/>
          </p:nvSpPr>
          <p:spPr bwMode="auto">
            <a:xfrm flipV="1">
              <a:off x="6328394" y="318824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Line 35"/>
            <p:cNvSpPr>
              <a:spLocks noChangeShapeType="1"/>
            </p:cNvSpPr>
            <p:nvPr/>
          </p:nvSpPr>
          <p:spPr bwMode="auto">
            <a:xfrm flipV="1">
              <a:off x="5864568" y="318392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Line 36"/>
            <p:cNvSpPr>
              <a:spLocks noChangeShapeType="1"/>
            </p:cNvSpPr>
            <p:nvPr/>
          </p:nvSpPr>
          <p:spPr bwMode="auto">
            <a:xfrm flipV="1">
              <a:off x="7695384" y="226693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Line 37"/>
            <p:cNvSpPr>
              <a:spLocks noChangeShapeType="1"/>
            </p:cNvSpPr>
            <p:nvPr/>
          </p:nvSpPr>
          <p:spPr bwMode="auto">
            <a:xfrm flipV="1">
              <a:off x="7231558" y="226261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Line 38"/>
            <p:cNvSpPr>
              <a:spLocks noChangeShapeType="1"/>
            </p:cNvSpPr>
            <p:nvPr/>
          </p:nvSpPr>
          <p:spPr bwMode="auto">
            <a:xfrm flipV="1">
              <a:off x="6335596" y="227845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Line 39"/>
            <p:cNvSpPr>
              <a:spLocks noChangeShapeType="1"/>
            </p:cNvSpPr>
            <p:nvPr/>
          </p:nvSpPr>
          <p:spPr bwMode="auto">
            <a:xfrm flipV="1">
              <a:off x="5870330" y="2274134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Line 40"/>
            <p:cNvSpPr>
              <a:spLocks noChangeShapeType="1"/>
            </p:cNvSpPr>
            <p:nvPr/>
          </p:nvSpPr>
          <p:spPr bwMode="auto">
            <a:xfrm flipV="1">
              <a:off x="6786458" y="2269815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Line 41"/>
            <p:cNvSpPr>
              <a:spLocks noChangeShapeType="1"/>
            </p:cNvSpPr>
            <p:nvPr/>
          </p:nvSpPr>
          <p:spPr bwMode="auto">
            <a:xfrm flipV="1">
              <a:off x="6793660" y="4082204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Line 42"/>
            <p:cNvSpPr>
              <a:spLocks noChangeShapeType="1"/>
            </p:cNvSpPr>
            <p:nvPr/>
          </p:nvSpPr>
          <p:spPr bwMode="auto">
            <a:xfrm flipV="1">
              <a:off x="6786458" y="2690163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Line 43"/>
            <p:cNvSpPr>
              <a:spLocks noChangeShapeType="1"/>
            </p:cNvSpPr>
            <p:nvPr/>
          </p:nvSpPr>
          <p:spPr bwMode="auto">
            <a:xfrm flipV="1">
              <a:off x="6779256" y="3647461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Text Box 44"/>
            <p:cNvSpPr txBox="1">
              <a:spLocks noChangeArrowheads="1"/>
            </p:cNvSpPr>
            <p:nvPr/>
          </p:nvSpPr>
          <p:spPr bwMode="auto">
            <a:xfrm>
              <a:off x="6383131" y="2092751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44" name="Text Box 45"/>
            <p:cNvSpPr txBox="1">
              <a:spLocks noChangeArrowheads="1"/>
            </p:cNvSpPr>
            <p:nvPr/>
          </p:nvSpPr>
          <p:spPr bwMode="auto">
            <a:xfrm>
              <a:off x="7951785" y="3496308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  <p:grpSp>
          <p:nvGrpSpPr>
            <p:cNvPr id="7" name="Group 55"/>
            <p:cNvGrpSpPr/>
            <p:nvPr/>
          </p:nvGrpSpPr>
          <p:grpSpPr>
            <a:xfrm>
              <a:off x="6667500" y="3251995"/>
              <a:ext cx="241300" cy="685006"/>
              <a:chOff x="7416800" y="3556794"/>
              <a:chExt cx="241300" cy="685006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 rot="5400000" flipH="1" flipV="1">
                <a:off x="7239000" y="3848100"/>
                <a:ext cx="584200" cy="1588"/>
              </a:xfrm>
              <a:prstGeom prst="straightConnector1">
                <a:avLst/>
              </a:prstGeom>
              <a:ln w="571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7416800" y="4000500"/>
                <a:ext cx="241300" cy="241300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0" name="Text Box 3"/>
          <p:cNvSpPr txBox="1">
            <a:spLocks noChangeArrowheads="1"/>
          </p:cNvSpPr>
          <p:nvPr/>
        </p:nvSpPr>
        <p:spPr bwMode="auto">
          <a:xfrm>
            <a:off x="4892141" y="1258228"/>
            <a:ext cx="41248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 smtClean="0">
                <a:solidFill>
                  <a:srgbClr val="FF0000"/>
                </a:solidFill>
              </a:rPr>
              <a:t>observer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Lorentz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r>
              <a:rPr lang="en-GB" sz="1600" dirty="0">
                <a:solidFill>
                  <a:srgbClr val="000000"/>
                </a:solidFill>
              </a:rPr>
              <a:t>:</a:t>
            </a:r>
          </a:p>
        </p:txBody>
      </p:sp>
      <p:graphicFrame>
        <p:nvGraphicFramePr>
          <p:cNvPr id="2414597" name="Object 5"/>
          <p:cNvGraphicFramePr>
            <a:graphicFrameLocks noChangeAspect="1"/>
          </p:cNvGraphicFramePr>
          <p:nvPr/>
        </p:nvGraphicFramePr>
        <p:xfrm>
          <a:off x="4713288" y="1711325"/>
          <a:ext cx="426561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06" name="Equation" r:id="rId7" imgW="4699000" imgH="457200" progId="Equation.3">
                  <p:embed/>
                </p:oleObj>
              </mc:Choice>
              <mc:Fallback>
                <p:oleObj name="Equation" r:id="rId7" imgW="4699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88" y="1711325"/>
                        <a:ext cx="4265612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" name="Text Box 51"/>
          <p:cNvSpPr txBox="1">
            <a:spLocks noChangeArrowheads="1"/>
          </p:cNvSpPr>
          <p:nvPr/>
        </p:nvSpPr>
        <p:spPr bwMode="auto">
          <a:xfrm>
            <a:off x="5078536" y="2483284"/>
            <a:ext cx="3659064" cy="114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Lorentz violation cannot be </a:t>
            </a:r>
            <a:r>
              <a:rPr lang="en-GB" sz="1600" dirty="0" smtClean="0">
                <a:solidFill>
                  <a:srgbClr val="000000"/>
                </a:solidFill>
              </a:rPr>
              <a:t>generated </a:t>
            </a:r>
            <a:r>
              <a:rPr lang="en-GB" sz="1600" dirty="0">
                <a:solidFill>
                  <a:srgbClr val="000000"/>
                </a:solidFill>
              </a:rPr>
              <a:t>by observers motion (coordinate transformation is unbroken)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all </a:t>
            </a:r>
            <a:r>
              <a:rPr lang="en-GB" sz="1600" dirty="0">
                <a:solidFill>
                  <a:srgbClr val="000000"/>
                </a:solidFill>
              </a:rPr>
              <a:t>observers agree for all observations</a:t>
            </a:r>
          </a:p>
        </p:txBody>
      </p:sp>
      <p:grpSp>
        <p:nvGrpSpPr>
          <p:cNvPr id="174" name="Group 81"/>
          <p:cNvGrpSpPr>
            <a:grpSpLocks/>
          </p:cNvGrpSpPr>
          <p:nvPr/>
        </p:nvGrpSpPr>
        <p:grpSpPr bwMode="auto">
          <a:xfrm>
            <a:off x="3380891" y="3774763"/>
            <a:ext cx="2464617" cy="2684754"/>
            <a:chOff x="284" y="2501"/>
            <a:chExt cx="1711" cy="1865"/>
          </a:xfrm>
        </p:grpSpPr>
        <p:sp>
          <p:nvSpPr>
            <p:cNvPr id="175" name="Freeform 57"/>
            <p:cNvSpPr>
              <a:spLocks/>
            </p:cNvSpPr>
            <p:nvPr/>
          </p:nvSpPr>
          <p:spPr bwMode="auto">
            <a:xfrm>
              <a:off x="1507" y="2501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76" name="Group 69"/>
            <p:cNvGrpSpPr>
              <a:grpSpLocks/>
            </p:cNvGrpSpPr>
            <p:nvPr/>
          </p:nvGrpSpPr>
          <p:grpSpPr bwMode="auto">
            <a:xfrm>
              <a:off x="342" y="2538"/>
              <a:ext cx="1653" cy="1828"/>
              <a:chOff x="342" y="2538"/>
              <a:chExt cx="1653" cy="1828"/>
            </a:xfrm>
          </p:grpSpPr>
          <p:sp>
            <p:nvSpPr>
              <p:cNvPr id="178" name="Line 61"/>
              <p:cNvSpPr>
                <a:spLocks noChangeShapeType="1"/>
              </p:cNvSpPr>
              <p:nvPr/>
            </p:nvSpPr>
            <p:spPr bwMode="auto">
              <a:xfrm flipH="1">
                <a:off x="342" y="3615"/>
                <a:ext cx="24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Line 62"/>
              <p:cNvSpPr>
                <a:spLocks noChangeShapeType="1"/>
              </p:cNvSpPr>
              <p:nvPr/>
            </p:nvSpPr>
            <p:spPr bwMode="auto">
              <a:xfrm flipH="1">
                <a:off x="401" y="3907"/>
                <a:ext cx="275" cy="20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Line 63"/>
              <p:cNvSpPr>
                <a:spLocks noChangeShapeType="1"/>
              </p:cNvSpPr>
              <p:nvPr/>
            </p:nvSpPr>
            <p:spPr bwMode="auto">
              <a:xfrm flipH="1">
                <a:off x="902" y="4115"/>
                <a:ext cx="8" cy="25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Line 64"/>
              <p:cNvSpPr>
                <a:spLocks noChangeShapeType="1"/>
              </p:cNvSpPr>
              <p:nvPr/>
            </p:nvSpPr>
            <p:spPr bwMode="auto">
              <a:xfrm>
                <a:off x="1578" y="4099"/>
                <a:ext cx="183" cy="25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2" name="Line 65"/>
              <p:cNvSpPr>
                <a:spLocks noChangeShapeType="1"/>
              </p:cNvSpPr>
              <p:nvPr/>
            </p:nvSpPr>
            <p:spPr bwMode="auto">
              <a:xfrm>
                <a:off x="1678" y="3606"/>
                <a:ext cx="317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3" name="Line 66"/>
              <p:cNvSpPr>
                <a:spLocks noChangeShapeType="1"/>
              </p:cNvSpPr>
              <p:nvPr/>
            </p:nvSpPr>
            <p:spPr bwMode="auto">
              <a:xfrm flipV="1">
                <a:off x="1711" y="3114"/>
                <a:ext cx="267" cy="8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4" name="Line 67"/>
              <p:cNvSpPr>
                <a:spLocks noChangeShapeType="1"/>
              </p:cNvSpPr>
              <p:nvPr/>
            </p:nvSpPr>
            <p:spPr bwMode="auto">
              <a:xfrm flipV="1">
                <a:off x="1194" y="2538"/>
                <a:ext cx="41" cy="29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Line 68"/>
              <p:cNvSpPr>
                <a:spLocks noChangeShapeType="1"/>
              </p:cNvSpPr>
              <p:nvPr/>
            </p:nvSpPr>
            <p:spPr bwMode="auto">
              <a:xfrm flipH="1" flipV="1">
                <a:off x="701" y="2546"/>
                <a:ext cx="176" cy="3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7" name="Freeform 56"/>
            <p:cNvSpPr>
              <a:spLocks/>
            </p:cNvSpPr>
            <p:nvPr/>
          </p:nvSpPr>
          <p:spPr bwMode="auto">
            <a:xfrm>
              <a:off x="284" y="2938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6" name="Group 82"/>
          <p:cNvGrpSpPr>
            <a:grpSpLocks/>
          </p:cNvGrpSpPr>
          <p:nvPr/>
        </p:nvGrpSpPr>
        <p:grpSpPr bwMode="auto">
          <a:xfrm rot="1086476">
            <a:off x="3398177" y="3780519"/>
            <a:ext cx="2464617" cy="2684754"/>
            <a:chOff x="284" y="2501"/>
            <a:chExt cx="1711" cy="1865"/>
          </a:xfrm>
        </p:grpSpPr>
        <p:sp>
          <p:nvSpPr>
            <p:cNvPr id="187" name="Freeform 83"/>
            <p:cNvSpPr>
              <a:spLocks/>
            </p:cNvSpPr>
            <p:nvPr/>
          </p:nvSpPr>
          <p:spPr bwMode="auto">
            <a:xfrm>
              <a:off x="1507" y="2501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188" name="Group 84"/>
            <p:cNvGrpSpPr>
              <a:grpSpLocks/>
            </p:cNvGrpSpPr>
            <p:nvPr/>
          </p:nvGrpSpPr>
          <p:grpSpPr bwMode="auto">
            <a:xfrm>
              <a:off x="342" y="2538"/>
              <a:ext cx="1653" cy="1828"/>
              <a:chOff x="342" y="2538"/>
              <a:chExt cx="1653" cy="1828"/>
            </a:xfrm>
          </p:grpSpPr>
          <p:sp>
            <p:nvSpPr>
              <p:cNvPr id="190" name="Line 85"/>
              <p:cNvSpPr>
                <a:spLocks noChangeShapeType="1"/>
              </p:cNvSpPr>
              <p:nvPr/>
            </p:nvSpPr>
            <p:spPr bwMode="auto">
              <a:xfrm flipH="1">
                <a:off x="342" y="3615"/>
                <a:ext cx="24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1" name="Line 86"/>
              <p:cNvSpPr>
                <a:spLocks noChangeShapeType="1"/>
              </p:cNvSpPr>
              <p:nvPr/>
            </p:nvSpPr>
            <p:spPr bwMode="auto">
              <a:xfrm flipH="1">
                <a:off x="401" y="3907"/>
                <a:ext cx="275" cy="20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2" name="Line 87"/>
              <p:cNvSpPr>
                <a:spLocks noChangeShapeType="1"/>
              </p:cNvSpPr>
              <p:nvPr/>
            </p:nvSpPr>
            <p:spPr bwMode="auto">
              <a:xfrm flipH="1">
                <a:off x="902" y="4115"/>
                <a:ext cx="8" cy="25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3" name="Line 88"/>
              <p:cNvSpPr>
                <a:spLocks noChangeShapeType="1"/>
              </p:cNvSpPr>
              <p:nvPr/>
            </p:nvSpPr>
            <p:spPr bwMode="auto">
              <a:xfrm>
                <a:off x="1578" y="4099"/>
                <a:ext cx="183" cy="25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4" name="Line 89"/>
              <p:cNvSpPr>
                <a:spLocks noChangeShapeType="1"/>
              </p:cNvSpPr>
              <p:nvPr/>
            </p:nvSpPr>
            <p:spPr bwMode="auto">
              <a:xfrm>
                <a:off x="1678" y="3606"/>
                <a:ext cx="317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5" name="Line 90"/>
              <p:cNvSpPr>
                <a:spLocks noChangeShapeType="1"/>
              </p:cNvSpPr>
              <p:nvPr/>
            </p:nvSpPr>
            <p:spPr bwMode="auto">
              <a:xfrm flipV="1">
                <a:off x="1711" y="3114"/>
                <a:ext cx="267" cy="8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6" name="Line 91"/>
              <p:cNvSpPr>
                <a:spLocks noChangeShapeType="1"/>
              </p:cNvSpPr>
              <p:nvPr/>
            </p:nvSpPr>
            <p:spPr bwMode="auto">
              <a:xfrm flipV="1">
                <a:off x="1194" y="2538"/>
                <a:ext cx="41" cy="29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7" name="Line 92"/>
              <p:cNvSpPr>
                <a:spLocks noChangeShapeType="1"/>
              </p:cNvSpPr>
              <p:nvPr/>
            </p:nvSpPr>
            <p:spPr bwMode="auto">
              <a:xfrm flipH="1" flipV="1">
                <a:off x="701" y="2546"/>
                <a:ext cx="176" cy="3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89" name="Freeform 93"/>
            <p:cNvSpPr>
              <a:spLocks/>
            </p:cNvSpPr>
            <p:nvPr/>
          </p:nvSpPr>
          <p:spPr bwMode="auto">
            <a:xfrm>
              <a:off x="284" y="2938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553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 smtClean="0">
                <a:solidFill>
                  <a:srgbClr val="000090"/>
                </a:solidFill>
              </a:rPr>
              <a:t>2. CPT violation implies Lorentz violation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9714" y="2808673"/>
            <a:ext cx="7658100" cy="35317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30" tIns="45715" rIns="91430" bIns="45715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dirty="0" smtClean="0"/>
              <a:t>CPT violation implies Lorentz violation in interactive quantum field theory.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510813" y="0"/>
            <a:ext cx="2638930" cy="30776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GB" sz="1400" dirty="0" smtClean="0">
                <a:solidFill>
                  <a:srgbClr val="000090"/>
                </a:solidFill>
              </a:rPr>
              <a:t>Greenberg, PRL(2002)231602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grpSp>
        <p:nvGrpSpPr>
          <p:cNvPr id="570376" name="Group 570375"/>
          <p:cNvGrpSpPr/>
          <p:nvPr/>
        </p:nvGrpSpPr>
        <p:grpSpPr>
          <a:xfrm>
            <a:off x="818697" y="1807940"/>
            <a:ext cx="7509836" cy="697539"/>
            <a:chOff x="1180422" y="2225494"/>
            <a:chExt cx="7509836" cy="697539"/>
          </a:xfrm>
        </p:grpSpPr>
        <p:sp>
          <p:nvSpPr>
            <p:cNvPr id="570371" name="Text Box 3"/>
            <p:cNvSpPr txBox="1">
              <a:spLocks noChangeArrowheads="1"/>
            </p:cNvSpPr>
            <p:nvPr/>
          </p:nvSpPr>
          <p:spPr bwMode="auto">
            <a:xfrm>
              <a:off x="1180422" y="2231767"/>
              <a:ext cx="1520260" cy="69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2400" dirty="0" smtClean="0">
                  <a:solidFill>
                    <a:srgbClr val="000000"/>
                  </a:solidFill>
                </a:rPr>
                <a:t>Lorentz invariance</a:t>
              </a:r>
              <a:endParaRPr lang="en-GB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3799933" y="2423477"/>
              <a:ext cx="929911" cy="34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2400" dirty="0" smtClean="0">
                  <a:solidFill>
                    <a:srgbClr val="000000"/>
                  </a:solidFill>
                </a:rPr>
                <a:t>CPT</a:t>
              </a:r>
              <a:endParaRPr lang="en-GB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5674932" y="2225494"/>
              <a:ext cx="3015326" cy="69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2400" dirty="0" smtClean="0">
                  <a:solidFill>
                    <a:srgbClr val="000000"/>
                  </a:solidFill>
                </a:rPr>
                <a:t>Lorentz invariance of quantum field theory </a:t>
              </a:r>
              <a:endParaRPr lang="en-GB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919657" y="2598667"/>
              <a:ext cx="656923" cy="146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677868" y="2590475"/>
              <a:ext cx="656923" cy="1460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470783" y="4320372"/>
            <a:ext cx="574079" cy="10613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0373" name="Rectangle 570372"/>
          <p:cNvSpPr/>
          <p:nvPr/>
        </p:nvSpPr>
        <p:spPr>
          <a:xfrm>
            <a:off x="3050235" y="3978824"/>
            <a:ext cx="1249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Lorentz invariance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916020" y="4243935"/>
            <a:ext cx="574079" cy="10613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495472" y="3902387"/>
            <a:ext cx="1249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Lorentz invariance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561818" y="4727140"/>
            <a:ext cx="1120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causality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6321699" y="4949159"/>
            <a:ext cx="1246095" cy="3884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0378" name="Group 570377"/>
          <p:cNvGrpSpPr/>
          <p:nvPr/>
        </p:nvGrpSpPr>
        <p:grpSpPr>
          <a:xfrm>
            <a:off x="609453" y="3698872"/>
            <a:ext cx="2378950" cy="2193313"/>
            <a:chOff x="836709" y="4099912"/>
            <a:chExt cx="2378950" cy="2193313"/>
          </a:xfrm>
        </p:grpSpPr>
        <p:grpSp>
          <p:nvGrpSpPr>
            <p:cNvPr id="17" name="Group 16"/>
            <p:cNvGrpSpPr/>
            <p:nvPr/>
          </p:nvGrpSpPr>
          <p:grpSpPr>
            <a:xfrm>
              <a:off x="836709" y="4258235"/>
              <a:ext cx="2315882" cy="2034990"/>
              <a:chOff x="1105647" y="4437527"/>
              <a:chExt cx="2315882" cy="2034990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389528" y="4990353"/>
                <a:ext cx="1464236" cy="1135529"/>
              </a:xfrm>
              <a:custGeom>
                <a:avLst/>
                <a:gdLst>
                  <a:gd name="connsiteX0" fmla="*/ 0 w 478118"/>
                  <a:gd name="connsiteY0" fmla="*/ 74705 h 1509216"/>
                  <a:gd name="connsiteX1" fmla="*/ 254000 w 478118"/>
                  <a:gd name="connsiteY1" fmla="*/ 1509058 h 1509216"/>
                  <a:gd name="connsiteX2" fmla="*/ 478118 w 478118"/>
                  <a:gd name="connsiteY2" fmla="*/ 0 h 15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118" h="1509216">
                    <a:moveTo>
                      <a:pt x="0" y="74705"/>
                    </a:moveTo>
                    <a:cubicBezTo>
                      <a:pt x="87157" y="798107"/>
                      <a:pt x="174314" y="1521509"/>
                      <a:pt x="254000" y="1509058"/>
                    </a:cubicBezTo>
                    <a:cubicBezTo>
                      <a:pt x="333686" y="1496607"/>
                      <a:pt x="478118" y="0"/>
                      <a:pt x="478118" y="0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1105647" y="6125882"/>
                <a:ext cx="2315882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2139566" y="4437527"/>
                <a:ext cx="11953" cy="20349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2360706" y="5632824"/>
                <a:ext cx="298823" cy="20917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70377" name="Rectangle 570376"/>
            <p:cNvSpPr/>
            <p:nvPr/>
          </p:nvSpPr>
          <p:spPr>
            <a:xfrm>
              <a:off x="1586757" y="4099912"/>
              <a:ext cx="248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t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5577" y="589663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</a:rPr>
                <a:t>x</a:t>
              </a:r>
              <a:endParaRPr lang="en-US" dirty="0"/>
            </a:p>
          </p:txBody>
        </p:sp>
      </p:grpSp>
      <p:grpSp>
        <p:nvGrpSpPr>
          <p:cNvPr id="570379" name="Group 570378"/>
          <p:cNvGrpSpPr/>
          <p:nvPr/>
        </p:nvGrpSpPr>
        <p:grpSpPr>
          <a:xfrm>
            <a:off x="5129398" y="3717587"/>
            <a:ext cx="2422987" cy="2316304"/>
            <a:chOff x="5396758" y="4078523"/>
            <a:chExt cx="2422987" cy="2316304"/>
          </a:xfrm>
        </p:grpSpPr>
        <p:grpSp>
          <p:nvGrpSpPr>
            <p:cNvPr id="570374" name="Group 570373"/>
            <p:cNvGrpSpPr/>
            <p:nvPr/>
          </p:nvGrpSpPr>
          <p:grpSpPr>
            <a:xfrm>
              <a:off x="5396758" y="4099872"/>
              <a:ext cx="2315882" cy="2294955"/>
              <a:chOff x="5576050" y="4099872"/>
              <a:chExt cx="2315882" cy="2294955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5859931" y="4784168"/>
                <a:ext cx="1464236" cy="1135529"/>
              </a:xfrm>
              <a:custGeom>
                <a:avLst/>
                <a:gdLst>
                  <a:gd name="connsiteX0" fmla="*/ 0 w 478118"/>
                  <a:gd name="connsiteY0" fmla="*/ 74705 h 1509216"/>
                  <a:gd name="connsiteX1" fmla="*/ 254000 w 478118"/>
                  <a:gd name="connsiteY1" fmla="*/ 1509058 h 1509216"/>
                  <a:gd name="connsiteX2" fmla="*/ 478118 w 478118"/>
                  <a:gd name="connsiteY2" fmla="*/ 0 h 15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118" h="1509216">
                    <a:moveTo>
                      <a:pt x="0" y="74705"/>
                    </a:moveTo>
                    <a:cubicBezTo>
                      <a:pt x="87157" y="798107"/>
                      <a:pt x="174314" y="1521509"/>
                      <a:pt x="254000" y="1509058"/>
                    </a:cubicBezTo>
                    <a:cubicBezTo>
                      <a:pt x="333686" y="1496607"/>
                      <a:pt x="478118" y="0"/>
                      <a:pt x="478118" y="0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5576050" y="5919697"/>
                <a:ext cx="2315882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6609969" y="4231342"/>
                <a:ext cx="11953" cy="20349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6786286" y="5546167"/>
                <a:ext cx="298823" cy="20917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862921" y="4099872"/>
                <a:ext cx="1464236" cy="1135529"/>
              </a:xfrm>
              <a:custGeom>
                <a:avLst/>
                <a:gdLst>
                  <a:gd name="connsiteX0" fmla="*/ 0 w 478118"/>
                  <a:gd name="connsiteY0" fmla="*/ 74705 h 1509216"/>
                  <a:gd name="connsiteX1" fmla="*/ 254000 w 478118"/>
                  <a:gd name="connsiteY1" fmla="*/ 1509058 h 1509216"/>
                  <a:gd name="connsiteX2" fmla="*/ 478118 w 478118"/>
                  <a:gd name="connsiteY2" fmla="*/ 0 h 15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118" h="1509216">
                    <a:moveTo>
                      <a:pt x="0" y="74705"/>
                    </a:moveTo>
                    <a:cubicBezTo>
                      <a:pt x="87157" y="798107"/>
                      <a:pt x="174314" y="1521509"/>
                      <a:pt x="254000" y="1509058"/>
                    </a:cubicBezTo>
                    <a:cubicBezTo>
                      <a:pt x="333686" y="1496607"/>
                      <a:pt x="478118" y="0"/>
                      <a:pt x="478118" y="0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251400" y="4996340"/>
                <a:ext cx="298823" cy="20917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6514353" y="5184588"/>
                <a:ext cx="322722" cy="367556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332064" y="4347882"/>
                <a:ext cx="436289" cy="639486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V="1">
                <a:off x="6514347" y="5755341"/>
                <a:ext cx="436289" cy="639486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/>
            <p:cNvSpPr/>
            <p:nvPr/>
          </p:nvSpPr>
          <p:spPr>
            <a:xfrm>
              <a:off x="7519663" y="588861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</a:rPr>
                <a:t>x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64101" y="4078523"/>
              <a:ext cx="248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t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61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4389" y="1275916"/>
            <a:ext cx="8709611" cy="396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Spontaneous Lorentz symmetry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breaking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What is Lorentz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CPT 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violation?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GB" sz="2200" b="1" dirty="0" smtClean="0">
                <a:solidFill>
                  <a:srgbClr val="000090"/>
                </a:solidFill>
              </a:rPr>
              <a:t>3. Modern test of Lorentz violation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Test of Lorenz violation with MiniBooNE</a:t>
            </a:r>
            <a:endParaRPr lang="en-GB" sz="2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 Test of Lorentz violation with Double </a:t>
            </a:r>
            <a:r>
              <a:rPr lang="en-GB" sz="2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Chooz</a:t>
            </a:r>
            <a:endParaRPr lang="en-GB" sz="2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6.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</a:t>
            </a:r>
            <a:endParaRPr lang="en-GB" sz="2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69053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494078" y="1036474"/>
            <a:ext cx="8649923" cy="1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 realized as a coupling of particle fields </a:t>
            </a:r>
            <a:r>
              <a:rPr lang="en-GB" sz="1600" dirty="0" smtClean="0">
                <a:solidFill>
                  <a:srgbClr val="000000"/>
                </a:solidFill>
              </a:rPr>
              <a:t>and </a:t>
            </a:r>
            <a:r>
              <a:rPr lang="en-GB" sz="1600" dirty="0">
                <a:solidFill>
                  <a:srgbClr val="000000"/>
                </a:solidFill>
              </a:rPr>
              <a:t>background fields, so the basic strategy </a:t>
            </a:r>
            <a:r>
              <a:rPr lang="en-GB" sz="1600" dirty="0" smtClean="0">
                <a:solidFill>
                  <a:srgbClr val="000000"/>
                </a:solidFill>
              </a:rPr>
              <a:t>to </a:t>
            </a:r>
            <a:r>
              <a:rPr lang="en-GB" sz="1600" dirty="0">
                <a:solidFill>
                  <a:srgbClr val="000000"/>
                </a:solidFill>
              </a:rPr>
              <a:t>find </a:t>
            </a: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</a:t>
            </a:r>
            <a:r>
              <a:rPr lang="en-GB" sz="1600" dirty="0" smtClean="0">
                <a:solidFill>
                  <a:srgbClr val="000000"/>
                </a:solidFill>
              </a:rPr>
              <a:t>: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(1)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choose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coordinate system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(2) write down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GB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Lorentz-violating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terms under the formalism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(3) write down the observables using this </a:t>
            </a:r>
            <a:r>
              <a:rPr lang="en-GB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Test of Lorentz violation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450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494078" y="1036474"/>
            <a:ext cx="8649923" cy="183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 realized as a coupling of particle fields and background fields, so the basic strategy to find Lorentz violation is: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 (1) </a:t>
            </a:r>
            <a:r>
              <a:rPr lang="en-GB" sz="1600" dirty="0" smtClean="0">
                <a:solidFill>
                  <a:srgbClr val="FF0000"/>
                </a:solidFill>
              </a:rPr>
              <a:t>choose </a:t>
            </a:r>
            <a:r>
              <a:rPr lang="en-GB" sz="1600" dirty="0">
                <a:solidFill>
                  <a:srgbClr val="FF0000"/>
                </a:solidFill>
              </a:rPr>
              <a:t>the coordinate system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(2) write down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GB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Lorentz-violating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terms under the formalism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(3) write down the observables using this </a:t>
            </a:r>
            <a:r>
              <a:rPr lang="en-GB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</a:t>
            </a:r>
            <a:r>
              <a:rPr lang="en-GB" sz="1600" dirty="0"/>
              <a:t>- N</a:t>
            </a:r>
            <a:r>
              <a:rPr lang="en-GB" sz="1600" dirty="0" smtClean="0"/>
              <a:t>eutrino </a:t>
            </a:r>
            <a:r>
              <a:rPr lang="en-GB" sz="1600" dirty="0" err="1"/>
              <a:t>beamline</a:t>
            </a:r>
            <a:r>
              <a:rPr lang="en-GB" sz="1600" dirty="0"/>
              <a:t> is described in </a:t>
            </a:r>
            <a:r>
              <a:rPr lang="en-GB" sz="1600" dirty="0">
                <a:solidFill>
                  <a:srgbClr val="FF0000"/>
                </a:solidFill>
              </a:rPr>
              <a:t>Sun-centred </a:t>
            </a:r>
            <a:r>
              <a:rPr lang="en-GB" sz="1600" dirty="0" smtClean="0">
                <a:solidFill>
                  <a:srgbClr val="FF0000"/>
                </a:solidFill>
              </a:rPr>
              <a:t>coordinates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Test of Lorentz violation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04931" y="3031063"/>
            <a:ext cx="4069739" cy="3136900"/>
            <a:chOff x="239263" y="1739900"/>
            <a:chExt cx="4069739" cy="3136900"/>
          </a:xfrm>
        </p:grpSpPr>
        <p:pic>
          <p:nvPicPr>
            <p:cNvPr id="7" name="Picture 6" descr="google_2010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263" y="1739900"/>
              <a:ext cx="4069739" cy="31369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30300" y="2857500"/>
              <a:ext cx="952500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pPr defTabSz="829280"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200" dirty="0" smtClean="0">
                  <a:solidFill>
                    <a:srgbClr val="FF0000"/>
                  </a:solidFill>
                </a:rPr>
                <a:t>MiniBooNE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38300" y="4076700"/>
              <a:ext cx="520700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pPr defTabSz="829280"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200" dirty="0" smtClean="0">
                  <a:solidFill>
                    <a:srgbClr val="FF0000"/>
                  </a:solidFill>
                </a:rPr>
                <a:t>MI12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63800" y="1752601"/>
              <a:ext cx="1828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829280"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200" dirty="0" smtClean="0">
                  <a:solidFill>
                    <a:srgbClr val="FF0000"/>
                  </a:solidFill>
                </a:rPr>
                <a:t>Fermilab Google© map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1511300" y="3568700"/>
              <a:ext cx="1397000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>
                  <a:alpha val="50000"/>
                </a:srgb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2" name="Rectangle 11"/>
            <p:cNvSpPr/>
            <p:nvPr/>
          </p:nvSpPr>
          <p:spPr>
            <a:xfrm>
              <a:off x="2274155" y="3429000"/>
              <a:ext cx="596045" cy="27698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wrap="square" lIns="91420" tIns="45711" rIns="91420" bIns="45711">
              <a:spAutoFit/>
            </a:bodyPr>
            <a:lstStyle/>
            <a:p>
              <a:r>
                <a:rPr lang="en-GB" sz="1200" dirty="0" smtClean="0">
                  <a:solidFill>
                    <a:srgbClr val="FF0000"/>
                  </a:solidFill>
                </a:rPr>
                <a:t>541m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550" y="3119816"/>
            <a:ext cx="4664190" cy="3143971"/>
            <a:chOff x="1614750" y="3169882"/>
            <a:chExt cx="4664190" cy="3143971"/>
          </a:xfrm>
        </p:grpSpPr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2177967" y="3184277"/>
              <a:ext cx="3591051" cy="3030246"/>
              <a:chOff x="1728" y="2005"/>
              <a:chExt cx="2493" cy="2105"/>
            </a:xfrm>
          </p:grpSpPr>
          <p:sp>
            <p:nvSpPr>
              <p:cNvPr id="31" name="Oval 4"/>
              <p:cNvSpPr>
                <a:spLocks noChangeArrowheads="1"/>
              </p:cNvSpPr>
              <p:nvPr/>
            </p:nvSpPr>
            <p:spPr bwMode="auto">
              <a:xfrm>
                <a:off x="2611" y="2810"/>
                <a:ext cx="529" cy="5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1728" y="2005"/>
                <a:ext cx="2493" cy="2105"/>
                <a:chOff x="1728" y="2005"/>
                <a:chExt cx="2493" cy="2105"/>
              </a:xfrm>
            </p:grpSpPr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852" y="3113"/>
                  <a:ext cx="100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ashDot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34" name="Group 36"/>
                <p:cNvGrpSpPr>
                  <a:grpSpLocks/>
                </p:cNvGrpSpPr>
                <p:nvPr/>
              </p:nvGrpSpPr>
              <p:grpSpPr bwMode="auto">
                <a:xfrm>
                  <a:off x="1728" y="2005"/>
                  <a:ext cx="2493" cy="2105"/>
                  <a:chOff x="1728" y="2005"/>
                  <a:chExt cx="2493" cy="2105"/>
                </a:xfrm>
              </p:grpSpPr>
              <p:grpSp>
                <p:nvGrpSpPr>
                  <p:cNvPr id="35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1874" y="2005"/>
                    <a:ext cx="2048" cy="2105"/>
                    <a:chOff x="1874" y="2005"/>
                    <a:chExt cx="2048" cy="2105"/>
                  </a:xfrm>
                </p:grpSpPr>
                <p:sp>
                  <p:nvSpPr>
                    <p:cNvPr id="44" name="Line 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74" y="3108"/>
                      <a:ext cx="982" cy="1002"/>
                    </a:xfrm>
                    <a:prstGeom prst="line">
                      <a:avLst/>
                    </a:prstGeom>
                    <a:noFill/>
                    <a:ln w="3672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5" name="Line 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50" y="2005"/>
                      <a:ext cx="1" cy="1109"/>
                    </a:xfrm>
                    <a:prstGeom prst="line">
                      <a:avLst/>
                    </a:prstGeom>
                    <a:noFill/>
                    <a:ln w="3672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6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64" y="3113"/>
                      <a:ext cx="1058" cy="1"/>
                    </a:xfrm>
                    <a:prstGeom prst="line">
                      <a:avLst/>
                    </a:prstGeom>
                    <a:noFill/>
                    <a:ln w="36720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36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55" y="2641"/>
                    <a:ext cx="1161" cy="46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50" y="2172"/>
                    <a:ext cx="964" cy="9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ashDot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38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728" y="2332"/>
                    <a:ext cx="2493" cy="1540"/>
                    <a:chOff x="1728" y="2332"/>
                    <a:chExt cx="2493" cy="1540"/>
                  </a:xfrm>
                </p:grpSpPr>
                <p:sp>
                  <p:nvSpPr>
                    <p:cNvPr id="39" name="Oval 5"/>
                    <p:cNvSpPr>
                      <a:spLocks noChangeArrowheads="1"/>
                    </p:cNvSpPr>
                    <p:nvPr/>
                  </p:nvSpPr>
                  <p:spPr bwMode="auto">
                    <a:xfrm rot="19620000">
                      <a:off x="1728" y="2689"/>
                      <a:ext cx="2493" cy="802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0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6" y="3826"/>
                      <a:ext cx="42" cy="4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1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94" y="2332"/>
                      <a:ext cx="52" cy="5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2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618"/>
                      <a:ext cx="71" cy="7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3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0" y="3464"/>
                      <a:ext cx="42" cy="4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5" name="Group 33"/>
            <p:cNvGrpSpPr>
              <a:grpSpLocks/>
            </p:cNvGrpSpPr>
            <p:nvPr/>
          </p:nvGrpSpPr>
          <p:grpSpPr bwMode="auto">
            <a:xfrm>
              <a:off x="3079691" y="4246664"/>
              <a:ext cx="318341" cy="459216"/>
              <a:chOff x="2354" y="2743"/>
              <a:chExt cx="221" cy="319"/>
            </a:xfrm>
          </p:grpSpPr>
          <p:sp>
            <p:nvSpPr>
              <p:cNvPr id="27" name="Oval 14"/>
              <p:cNvSpPr>
                <a:spLocks noChangeArrowheads="1"/>
              </p:cNvSpPr>
              <p:nvPr/>
            </p:nvSpPr>
            <p:spPr bwMode="auto">
              <a:xfrm>
                <a:off x="2368" y="2885"/>
                <a:ext cx="164" cy="17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Freeform 17"/>
              <p:cNvSpPr>
                <a:spLocks noChangeArrowheads="1"/>
              </p:cNvSpPr>
              <p:nvPr/>
            </p:nvSpPr>
            <p:spPr bwMode="auto">
              <a:xfrm>
                <a:off x="2354" y="2814"/>
                <a:ext cx="178" cy="51"/>
              </a:xfrm>
              <a:custGeom>
                <a:avLst/>
                <a:gdLst/>
                <a:ahLst/>
                <a:cxnLst>
                  <a:cxn ang="0">
                    <a:pos x="545" y="9"/>
                  </a:cxn>
                  <a:cxn ang="0">
                    <a:pos x="508" y="5"/>
                  </a:cxn>
                  <a:cxn ang="0">
                    <a:pos x="470" y="2"/>
                  </a:cxn>
                  <a:cxn ang="0">
                    <a:pos x="432" y="1"/>
                  </a:cxn>
                  <a:cxn ang="0">
                    <a:pos x="393" y="0"/>
                  </a:cxn>
                  <a:cxn ang="0">
                    <a:pos x="354" y="1"/>
                  </a:cxn>
                  <a:cxn ang="0">
                    <a:pos x="315" y="2"/>
                  </a:cxn>
                  <a:cxn ang="0">
                    <a:pos x="277" y="5"/>
                  </a:cxn>
                  <a:cxn ang="0">
                    <a:pos x="240" y="9"/>
                  </a:cxn>
                  <a:cxn ang="0">
                    <a:pos x="205" y="13"/>
                  </a:cxn>
                  <a:cxn ang="0">
                    <a:pos x="172" y="19"/>
                  </a:cxn>
                  <a:cxn ang="0">
                    <a:pos x="141" y="26"/>
                  </a:cxn>
                  <a:cxn ang="0">
                    <a:pos x="112" y="33"/>
                  </a:cxn>
                  <a:cxn ang="0">
                    <a:pos x="86" y="42"/>
                  </a:cxn>
                  <a:cxn ang="0">
                    <a:pos x="63" y="51"/>
                  </a:cxn>
                  <a:cxn ang="0">
                    <a:pos x="44" y="60"/>
                  </a:cxn>
                  <a:cxn ang="0">
                    <a:pos x="27" y="70"/>
                  </a:cxn>
                  <a:cxn ang="0">
                    <a:pos x="15" y="81"/>
                  </a:cxn>
                  <a:cxn ang="0">
                    <a:pos x="6" y="91"/>
                  </a:cxn>
                  <a:cxn ang="0">
                    <a:pos x="1" y="102"/>
                  </a:cxn>
                  <a:cxn ang="0">
                    <a:pos x="0" y="113"/>
                  </a:cxn>
                  <a:cxn ang="0">
                    <a:pos x="3" y="125"/>
                  </a:cxn>
                  <a:cxn ang="0">
                    <a:pos x="10" y="135"/>
                  </a:cxn>
                  <a:cxn ang="0">
                    <a:pos x="20" y="146"/>
                  </a:cxn>
                  <a:cxn ang="0">
                    <a:pos x="34" y="156"/>
                  </a:cxn>
                  <a:cxn ang="0">
                    <a:pos x="52" y="166"/>
                  </a:cxn>
                  <a:cxn ang="0">
                    <a:pos x="73" y="176"/>
                  </a:cxn>
                  <a:cxn ang="0">
                    <a:pos x="97" y="184"/>
                  </a:cxn>
                  <a:cxn ang="0">
                    <a:pos x="125" y="192"/>
                  </a:cxn>
                  <a:cxn ang="0">
                    <a:pos x="154" y="199"/>
                  </a:cxn>
                  <a:cxn ang="0">
                    <a:pos x="187" y="206"/>
                  </a:cxn>
                  <a:cxn ang="0">
                    <a:pos x="221" y="211"/>
                  </a:cxn>
                  <a:cxn ang="0">
                    <a:pos x="257" y="215"/>
                  </a:cxn>
                  <a:cxn ang="0">
                    <a:pos x="294" y="218"/>
                  </a:cxn>
                  <a:cxn ang="0">
                    <a:pos x="332" y="221"/>
                  </a:cxn>
                  <a:cxn ang="0">
                    <a:pos x="371" y="222"/>
                  </a:cxn>
                  <a:cxn ang="0">
                    <a:pos x="410" y="222"/>
                  </a:cxn>
                  <a:cxn ang="0">
                    <a:pos x="449" y="221"/>
                  </a:cxn>
                  <a:cxn ang="0">
                    <a:pos x="487" y="219"/>
                  </a:cxn>
                  <a:cxn ang="0">
                    <a:pos x="525" y="215"/>
                  </a:cxn>
                  <a:cxn ang="0">
                    <a:pos x="561" y="211"/>
                  </a:cxn>
                  <a:cxn ang="0">
                    <a:pos x="595" y="206"/>
                  </a:cxn>
                  <a:cxn ang="0">
                    <a:pos x="627" y="200"/>
                  </a:cxn>
                  <a:cxn ang="0">
                    <a:pos x="657" y="193"/>
                  </a:cxn>
                  <a:cxn ang="0">
                    <a:pos x="685" y="185"/>
                  </a:cxn>
                  <a:cxn ang="0">
                    <a:pos x="709" y="176"/>
                  </a:cxn>
                  <a:cxn ang="0">
                    <a:pos x="731" y="167"/>
                  </a:cxn>
                  <a:cxn ang="0">
                    <a:pos x="749" y="157"/>
                  </a:cxn>
                  <a:cxn ang="0">
                    <a:pos x="763" y="147"/>
                  </a:cxn>
                  <a:cxn ang="0">
                    <a:pos x="774" y="136"/>
                  </a:cxn>
                  <a:cxn ang="0">
                    <a:pos x="781" y="125"/>
                  </a:cxn>
                  <a:cxn ang="0">
                    <a:pos x="784" y="114"/>
                  </a:cxn>
                  <a:cxn ang="0">
                    <a:pos x="783" y="103"/>
                  </a:cxn>
                  <a:cxn ang="0">
                    <a:pos x="778" y="92"/>
                  </a:cxn>
                  <a:cxn ang="0">
                    <a:pos x="770" y="81"/>
                  </a:cxn>
                  <a:cxn ang="0">
                    <a:pos x="758" y="71"/>
                  </a:cxn>
                </a:cxnLst>
                <a:rect l="0" t="0" r="r" b="b"/>
                <a:pathLst>
                  <a:path w="785" h="223">
                    <a:moveTo>
                      <a:pt x="563" y="11"/>
                    </a:moveTo>
                    <a:lnTo>
                      <a:pt x="545" y="9"/>
                    </a:lnTo>
                    <a:lnTo>
                      <a:pt x="527" y="7"/>
                    </a:lnTo>
                    <a:lnTo>
                      <a:pt x="508" y="5"/>
                    </a:lnTo>
                    <a:lnTo>
                      <a:pt x="489" y="3"/>
                    </a:lnTo>
                    <a:lnTo>
                      <a:pt x="470" y="2"/>
                    </a:lnTo>
                    <a:lnTo>
                      <a:pt x="451" y="1"/>
                    </a:lnTo>
                    <a:lnTo>
                      <a:pt x="432" y="1"/>
                    </a:lnTo>
                    <a:lnTo>
                      <a:pt x="412" y="0"/>
                    </a:lnTo>
                    <a:lnTo>
                      <a:pt x="393" y="0"/>
                    </a:lnTo>
                    <a:lnTo>
                      <a:pt x="373" y="0"/>
                    </a:lnTo>
                    <a:lnTo>
                      <a:pt x="354" y="1"/>
                    </a:lnTo>
                    <a:lnTo>
                      <a:pt x="334" y="1"/>
                    </a:lnTo>
                    <a:lnTo>
                      <a:pt x="315" y="2"/>
                    </a:lnTo>
                    <a:lnTo>
                      <a:pt x="296" y="3"/>
                    </a:lnTo>
                    <a:lnTo>
                      <a:pt x="277" y="5"/>
                    </a:lnTo>
                    <a:lnTo>
                      <a:pt x="259" y="7"/>
                    </a:lnTo>
                    <a:lnTo>
                      <a:pt x="240" y="9"/>
                    </a:lnTo>
                    <a:lnTo>
                      <a:pt x="223" y="11"/>
                    </a:lnTo>
                    <a:lnTo>
                      <a:pt x="205" y="13"/>
                    </a:lnTo>
                    <a:lnTo>
                      <a:pt x="188" y="16"/>
                    </a:lnTo>
                    <a:lnTo>
                      <a:pt x="172" y="19"/>
                    </a:lnTo>
                    <a:lnTo>
                      <a:pt x="156" y="22"/>
                    </a:lnTo>
                    <a:lnTo>
                      <a:pt x="141" y="26"/>
                    </a:lnTo>
                    <a:lnTo>
                      <a:pt x="126" y="29"/>
                    </a:lnTo>
                    <a:lnTo>
                      <a:pt x="112" y="33"/>
                    </a:lnTo>
                    <a:lnTo>
                      <a:pt x="99" y="37"/>
                    </a:lnTo>
                    <a:lnTo>
                      <a:pt x="86" y="42"/>
                    </a:lnTo>
                    <a:lnTo>
                      <a:pt x="74" y="46"/>
                    </a:lnTo>
                    <a:lnTo>
                      <a:pt x="63" y="51"/>
                    </a:lnTo>
                    <a:lnTo>
                      <a:pt x="53" y="55"/>
                    </a:lnTo>
                    <a:lnTo>
                      <a:pt x="44" y="60"/>
                    </a:lnTo>
                    <a:lnTo>
                      <a:pt x="35" y="65"/>
                    </a:lnTo>
                    <a:lnTo>
                      <a:pt x="27" y="70"/>
                    </a:lnTo>
                    <a:lnTo>
                      <a:pt x="21" y="75"/>
                    </a:lnTo>
                    <a:lnTo>
                      <a:pt x="15" y="81"/>
                    </a:lnTo>
                    <a:lnTo>
                      <a:pt x="10" y="86"/>
                    </a:lnTo>
                    <a:lnTo>
                      <a:pt x="6" y="91"/>
                    </a:lnTo>
                    <a:lnTo>
                      <a:pt x="3" y="97"/>
                    </a:lnTo>
                    <a:lnTo>
                      <a:pt x="1" y="102"/>
                    </a:lnTo>
                    <a:lnTo>
                      <a:pt x="0" y="108"/>
                    </a:lnTo>
                    <a:lnTo>
                      <a:pt x="0" y="113"/>
                    </a:lnTo>
                    <a:lnTo>
                      <a:pt x="1" y="119"/>
                    </a:lnTo>
                    <a:lnTo>
                      <a:pt x="3" y="125"/>
                    </a:lnTo>
                    <a:lnTo>
                      <a:pt x="6" y="130"/>
                    </a:lnTo>
                    <a:lnTo>
                      <a:pt x="10" y="135"/>
                    </a:lnTo>
                    <a:lnTo>
                      <a:pt x="14" y="141"/>
                    </a:lnTo>
                    <a:lnTo>
                      <a:pt x="20" y="146"/>
                    </a:lnTo>
                    <a:lnTo>
                      <a:pt x="27" y="151"/>
                    </a:lnTo>
                    <a:lnTo>
                      <a:pt x="34" y="156"/>
                    </a:lnTo>
                    <a:lnTo>
                      <a:pt x="43" y="161"/>
                    </a:lnTo>
                    <a:lnTo>
                      <a:pt x="52" y="166"/>
                    </a:lnTo>
                    <a:lnTo>
                      <a:pt x="62" y="171"/>
                    </a:lnTo>
                    <a:lnTo>
                      <a:pt x="73" y="176"/>
                    </a:lnTo>
                    <a:lnTo>
                      <a:pt x="85" y="180"/>
                    </a:lnTo>
                    <a:lnTo>
                      <a:pt x="97" y="184"/>
                    </a:lnTo>
                    <a:lnTo>
                      <a:pt x="111" y="188"/>
                    </a:lnTo>
                    <a:lnTo>
                      <a:pt x="125" y="192"/>
                    </a:lnTo>
                    <a:lnTo>
                      <a:pt x="139" y="196"/>
                    </a:lnTo>
                    <a:lnTo>
                      <a:pt x="154" y="199"/>
                    </a:lnTo>
                    <a:lnTo>
                      <a:pt x="170" y="203"/>
                    </a:lnTo>
                    <a:lnTo>
                      <a:pt x="187" y="206"/>
                    </a:lnTo>
                    <a:lnTo>
                      <a:pt x="203" y="208"/>
                    </a:lnTo>
                    <a:lnTo>
                      <a:pt x="221" y="211"/>
                    </a:lnTo>
                    <a:lnTo>
                      <a:pt x="239" y="213"/>
                    </a:lnTo>
                    <a:lnTo>
                      <a:pt x="257" y="215"/>
                    </a:lnTo>
                    <a:lnTo>
                      <a:pt x="275" y="217"/>
                    </a:lnTo>
                    <a:lnTo>
                      <a:pt x="294" y="218"/>
                    </a:lnTo>
                    <a:lnTo>
                      <a:pt x="313" y="220"/>
                    </a:lnTo>
                    <a:lnTo>
                      <a:pt x="332" y="221"/>
                    </a:lnTo>
                    <a:lnTo>
                      <a:pt x="352" y="221"/>
                    </a:lnTo>
                    <a:lnTo>
                      <a:pt x="371" y="222"/>
                    </a:lnTo>
                    <a:lnTo>
                      <a:pt x="391" y="222"/>
                    </a:lnTo>
                    <a:lnTo>
                      <a:pt x="410" y="222"/>
                    </a:lnTo>
                    <a:lnTo>
                      <a:pt x="430" y="221"/>
                    </a:lnTo>
                    <a:lnTo>
                      <a:pt x="449" y="221"/>
                    </a:lnTo>
                    <a:lnTo>
                      <a:pt x="468" y="220"/>
                    </a:lnTo>
                    <a:lnTo>
                      <a:pt x="487" y="219"/>
                    </a:lnTo>
                    <a:lnTo>
                      <a:pt x="506" y="217"/>
                    </a:lnTo>
                    <a:lnTo>
                      <a:pt x="525" y="215"/>
                    </a:lnTo>
                    <a:lnTo>
                      <a:pt x="543" y="213"/>
                    </a:lnTo>
                    <a:lnTo>
                      <a:pt x="561" y="211"/>
                    </a:lnTo>
                    <a:lnTo>
                      <a:pt x="578" y="209"/>
                    </a:lnTo>
                    <a:lnTo>
                      <a:pt x="595" y="206"/>
                    </a:lnTo>
                    <a:lnTo>
                      <a:pt x="612" y="203"/>
                    </a:lnTo>
                    <a:lnTo>
                      <a:pt x="627" y="200"/>
                    </a:lnTo>
                    <a:lnTo>
                      <a:pt x="643" y="196"/>
                    </a:lnTo>
                    <a:lnTo>
                      <a:pt x="657" y="193"/>
                    </a:lnTo>
                    <a:lnTo>
                      <a:pt x="672" y="189"/>
                    </a:lnTo>
                    <a:lnTo>
                      <a:pt x="685" y="185"/>
                    </a:lnTo>
                    <a:lnTo>
                      <a:pt x="697" y="181"/>
                    </a:lnTo>
                    <a:lnTo>
                      <a:pt x="709" y="176"/>
                    </a:lnTo>
                    <a:lnTo>
                      <a:pt x="720" y="172"/>
                    </a:lnTo>
                    <a:lnTo>
                      <a:pt x="731" y="167"/>
                    </a:lnTo>
                    <a:lnTo>
                      <a:pt x="740" y="162"/>
                    </a:lnTo>
                    <a:lnTo>
                      <a:pt x="749" y="157"/>
                    </a:lnTo>
                    <a:lnTo>
                      <a:pt x="756" y="152"/>
                    </a:lnTo>
                    <a:lnTo>
                      <a:pt x="763" y="147"/>
                    </a:lnTo>
                    <a:lnTo>
                      <a:pt x="769" y="142"/>
                    </a:lnTo>
                    <a:lnTo>
                      <a:pt x="774" y="136"/>
                    </a:lnTo>
                    <a:lnTo>
                      <a:pt x="778" y="131"/>
                    </a:lnTo>
                    <a:lnTo>
                      <a:pt x="781" y="125"/>
                    </a:lnTo>
                    <a:lnTo>
                      <a:pt x="783" y="120"/>
                    </a:lnTo>
                    <a:lnTo>
                      <a:pt x="784" y="114"/>
                    </a:lnTo>
                    <a:lnTo>
                      <a:pt x="784" y="109"/>
                    </a:lnTo>
                    <a:lnTo>
                      <a:pt x="783" y="103"/>
                    </a:lnTo>
                    <a:lnTo>
                      <a:pt x="781" y="98"/>
                    </a:lnTo>
                    <a:lnTo>
                      <a:pt x="778" y="92"/>
                    </a:lnTo>
                    <a:lnTo>
                      <a:pt x="775" y="87"/>
                    </a:lnTo>
                    <a:lnTo>
                      <a:pt x="770" y="81"/>
                    </a:lnTo>
                    <a:lnTo>
                      <a:pt x="764" y="76"/>
                    </a:lnTo>
                    <a:lnTo>
                      <a:pt x="758" y="71"/>
                    </a:lnTo>
                  </a:path>
                </a:pathLst>
              </a:cu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Freeform 18"/>
              <p:cNvSpPr>
                <a:spLocks noChangeArrowheads="1"/>
              </p:cNvSpPr>
              <p:nvPr/>
            </p:nvSpPr>
            <p:spPr bwMode="auto">
              <a:xfrm>
                <a:off x="2495" y="2825"/>
                <a:ext cx="80" cy="25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185" y="0"/>
                  </a:cxn>
                  <a:cxn ang="0">
                    <a:pos x="351" y="111"/>
                  </a:cxn>
                </a:cxnLst>
                <a:rect l="0" t="0" r="r" b="b"/>
                <a:pathLst>
                  <a:path w="352" h="112">
                    <a:moveTo>
                      <a:pt x="0" y="89"/>
                    </a:moveTo>
                    <a:lnTo>
                      <a:pt x="185" y="0"/>
                    </a:lnTo>
                    <a:lnTo>
                      <a:pt x="351" y="111"/>
                    </a:lnTo>
                  </a:path>
                </a:pathLst>
              </a:cu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 flipV="1">
                <a:off x="2443" y="2743"/>
                <a:ext cx="1" cy="1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2847779" y="5818647"/>
              <a:ext cx="1668045" cy="27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dirty="0">
                  <a:solidFill>
                    <a:srgbClr val="FF0000"/>
                  </a:solidFill>
                  <a:latin typeface="Times New Roman" pitchFamily="18" charset="0"/>
                </a:rPr>
                <a:t>Autumn equinox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867620" y="3169882"/>
              <a:ext cx="1516797" cy="27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dirty="0">
                  <a:solidFill>
                    <a:srgbClr val="FF0000"/>
                  </a:solidFill>
                  <a:latin typeface="Times New Roman" pitchFamily="18" charset="0"/>
                </a:rPr>
                <a:t>Vernal equinox</a:t>
              </a:r>
            </a:p>
          </p:txBody>
        </p:sp>
        <p:graphicFrame>
          <p:nvGraphicFramePr>
            <p:cNvPr id="18" name="Object 22"/>
            <p:cNvGraphicFramePr>
              <a:graphicFrameLocks noChangeAspect="1"/>
            </p:cNvGraphicFramePr>
            <p:nvPr/>
          </p:nvGraphicFramePr>
          <p:xfrm>
            <a:off x="4319923" y="4484188"/>
            <a:ext cx="619395" cy="266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09549" name="Equation" r:id="rId5" imgW="685800" imgH="317160" progId="Equation.3">
                    <p:embed/>
                  </p:oleObj>
                </mc:Choice>
                <mc:Fallback>
                  <p:oleObj name="Equation" r:id="rId5" imgW="68580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9923" y="4484188"/>
                          <a:ext cx="619395" cy="2663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5550070" y="3935720"/>
              <a:ext cx="72887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dirty="0">
                  <a:solidFill>
                    <a:srgbClr val="FF0000"/>
                  </a:solidFill>
                  <a:latin typeface="Times New Roman" pitchFamily="18" charset="0"/>
                </a:rPr>
                <a:t>Winter</a:t>
              </a:r>
            </a:p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dirty="0">
                  <a:solidFill>
                    <a:srgbClr val="FF0000"/>
                  </a:solidFill>
                  <a:latin typeface="Times New Roman" pitchFamily="18" charset="0"/>
                </a:rPr>
                <a:t>solstice</a:t>
              </a: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1614750" y="4970755"/>
              <a:ext cx="79369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dirty="0">
                  <a:solidFill>
                    <a:srgbClr val="FF0000"/>
                  </a:solidFill>
                  <a:latin typeface="Times New Roman" pitchFamily="18" charset="0"/>
                </a:rPr>
                <a:t>Summer</a:t>
              </a:r>
            </a:p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dirty="0">
                  <a:solidFill>
                    <a:srgbClr val="FF0000"/>
                  </a:solidFill>
                  <a:latin typeface="Times New Roman" pitchFamily="18" charset="0"/>
                </a:rPr>
                <a:t>solstice</a:t>
              </a: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497422" y="3181398"/>
              <a:ext cx="214628" cy="41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24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200" b="1" dirty="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5089125" y="4872866"/>
              <a:ext cx="216068" cy="410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24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200" b="1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2598580" y="5903583"/>
              <a:ext cx="188700" cy="410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24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200" b="1" dirty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3753822" y="4772097"/>
              <a:ext cx="422053" cy="27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b="1" dirty="0">
                  <a:solidFill>
                    <a:srgbClr val="FF0000"/>
                  </a:solidFill>
                  <a:latin typeface="Times New Roman" pitchFamily="18" charset="0"/>
                </a:rPr>
                <a:t>Sun</a:t>
              </a:r>
            </a:p>
          </p:txBody>
        </p:sp>
        <p:sp>
          <p:nvSpPr>
            <p:cNvPr id="26" name="Text Box 29"/>
            <p:cNvSpPr txBox="1">
              <a:spLocks noChangeArrowheads="1"/>
            </p:cNvSpPr>
            <p:nvPr/>
          </p:nvSpPr>
          <p:spPr bwMode="auto">
            <a:xfrm>
              <a:off x="2373868" y="4240904"/>
              <a:ext cx="691418" cy="27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b="1" dirty="0">
                  <a:solidFill>
                    <a:srgbClr val="0000FF"/>
                  </a:solidFill>
                  <a:latin typeface="Times New Roman" pitchFamily="18" charset="0"/>
                </a:rPr>
                <a:t>Earth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5986699" y="6156230"/>
            <a:ext cx="1861157" cy="2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 err="1" smtClean="0">
                <a:solidFill>
                  <a:srgbClr val="008000"/>
                </a:solidFill>
              </a:rPr>
              <a:t>MiniBooNE</a:t>
            </a:r>
            <a:r>
              <a:rPr lang="en-GB" sz="1400" dirty="0" smtClean="0">
                <a:solidFill>
                  <a:srgbClr val="008000"/>
                </a:solidFill>
              </a:rPr>
              <a:t> </a:t>
            </a:r>
            <a:r>
              <a:rPr lang="en-GB" sz="1400" dirty="0" err="1" smtClean="0">
                <a:solidFill>
                  <a:srgbClr val="008000"/>
                </a:solidFill>
              </a:rPr>
              <a:t>beamline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086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85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494078" y="1036474"/>
            <a:ext cx="8649923" cy="371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 realized as a coupling of particle fields </a:t>
            </a:r>
            <a:r>
              <a:rPr lang="en-GB" sz="1600" dirty="0" smtClean="0">
                <a:solidFill>
                  <a:srgbClr val="000000"/>
                </a:solidFill>
              </a:rPr>
              <a:t>and </a:t>
            </a:r>
            <a:r>
              <a:rPr lang="en-GB" sz="1600" dirty="0">
                <a:solidFill>
                  <a:srgbClr val="000000"/>
                </a:solidFill>
              </a:rPr>
              <a:t>background fields, so the basic </a:t>
            </a:r>
            <a:r>
              <a:rPr lang="en-GB" sz="1600" dirty="0" smtClean="0">
                <a:solidFill>
                  <a:srgbClr val="000000"/>
                </a:solidFill>
              </a:rPr>
              <a:t>strategy </a:t>
            </a:r>
            <a:r>
              <a:rPr lang="en-GB" sz="1600" dirty="0">
                <a:solidFill>
                  <a:srgbClr val="000000"/>
                </a:solidFill>
              </a:rPr>
              <a:t>to find </a:t>
            </a: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</a:t>
            </a:r>
            <a:r>
              <a:rPr lang="en-GB" sz="1600" dirty="0" smtClean="0">
                <a:solidFill>
                  <a:srgbClr val="000000"/>
                </a:solidFill>
              </a:rPr>
              <a:t>: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(1) </a:t>
            </a:r>
            <a:r>
              <a:rPr lang="en-GB" sz="1600" dirty="0" smtClean="0"/>
              <a:t>choose </a:t>
            </a:r>
            <a:r>
              <a:rPr lang="en-GB" sz="1600" dirty="0"/>
              <a:t>the coordinate system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 (2) write down </a:t>
            </a:r>
            <a:r>
              <a:rPr lang="en-GB" sz="1600" dirty="0" smtClean="0">
                <a:solidFill>
                  <a:srgbClr val="FF0000"/>
                </a:solidFill>
              </a:rPr>
              <a:t>the </a:t>
            </a:r>
            <a:r>
              <a:rPr lang="en-GB" sz="1600" dirty="0" err="1" smtClean="0">
                <a:solidFill>
                  <a:srgbClr val="FF0000"/>
                </a:solidFill>
              </a:rPr>
              <a:t>Lagrangian</a:t>
            </a:r>
            <a:r>
              <a:rPr lang="en-GB" sz="1600" dirty="0" smtClean="0">
                <a:solidFill>
                  <a:srgbClr val="FF0000"/>
                </a:solidFill>
              </a:rPr>
              <a:t>, </a:t>
            </a:r>
            <a:r>
              <a:rPr lang="en-GB" sz="1600" dirty="0">
                <a:solidFill>
                  <a:srgbClr val="FF0000"/>
                </a:solidFill>
              </a:rPr>
              <a:t>including </a:t>
            </a:r>
            <a:r>
              <a:rPr lang="en-GB" sz="1600" dirty="0" smtClean="0">
                <a:solidFill>
                  <a:srgbClr val="FF0000"/>
                </a:solidFill>
              </a:rPr>
              <a:t>Lorentz-violating </a:t>
            </a:r>
            <a:r>
              <a:rPr lang="en-GB" sz="1600" dirty="0">
                <a:solidFill>
                  <a:srgbClr val="FF0000"/>
                </a:solidFill>
              </a:rPr>
              <a:t>terms under the formalism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(3) write down the observables using this </a:t>
            </a:r>
            <a:r>
              <a:rPr lang="en-GB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Standard Model Extension (SME) </a:t>
            </a:r>
            <a:r>
              <a:rPr lang="en-GB" sz="1600" dirty="0">
                <a:solidFill>
                  <a:srgbClr val="000000"/>
                </a:solidFill>
              </a:rPr>
              <a:t>is </a:t>
            </a:r>
            <a:r>
              <a:rPr lang="en-GB" sz="1600" dirty="0" smtClean="0">
                <a:solidFill>
                  <a:srgbClr val="000000"/>
                </a:solidFill>
              </a:rPr>
              <a:t>the </a:t>
            </a:r>
            <a:r>
              <a:rPr lang="en-GB" sz="1600" dirty="0">
                <a:solidFill>
                  <a:srgbClr val="000000"/>
                </a:solidFill>
              </a:rPr>
              <a:t>standard formalism for the general search </a:t>
            </a:r>
            <a:r>
              <a:rPr lang="en-GB" sz="1600" dirty="0" smtClean="0">
                <a:solidFill>
                  <a:srgbClr val="000000"/>
                </a:solidFill>
              </a:rPr>
              <a:t>for </a:t>
            </a:r>
            <a:r>
              <a:rPr lang="en-GB" sz="1600" dirty="0">
                <a:solidFill>
                  <a:srgbClr val="000000"/>
                </a:solidFill>
              </a:rPr>
              <a:t>Lorentz violation. SME is a minimum extension of QFT with Particle Lorentz </a:t>
            </a:r>
            <a:r>
              <a:rPr lang="en-GB" sz="1600" dirty="0" smtClean="0">
                <a:solidFill>
                  <a:srgbClr val="000000"/>
                </a:solidFill>
              </a:rPr>
              <a:t>violation</a:t>
            </a:r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8000"/>
                </a:solidFill>
              </a:rPr>
              <a:t>SME </a:t>
            </a:r>
            <a:r>
              <a:rPr lang="en-GB" sz="1600" dirty="0" err="1">
                <a:solidFill>
                  <a:srgbClr val="008000"/>
                </a:solidFill>
              </a:rPr>
              <a:t>L</a:t>
            </a:r>
            <a:r>
              <a:rPr lang="en-GB" sz="1600" dirty="0" err="1" smtClean="0">
                <a:solidFill>
                  <a:srgbClr val="008000"/>
                </a:solidFill>
              </a:rPr>
              <a:t>agrangian</a:t>
            </a:r>
            <a:r>
              <a:rPr lang="en-GB" sz="1600" dirty="0" smtClean="0">
                <a:solidFill>
                  <a:srgbClr val="008000"/>
                </a:solidFill>
              </a:rPr>
              <a:t> in neutrino sector</a:t>
            </a: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8000"/>
                </a:solidFill>
              </a:rPr>
              <a:t>SME </a:t>
            </a:r>
            <a:r>
              <a:rPr lang="en-GB" sz="1600" dirty="0" smtClean="0">
                <a:solidFill>
                  <a:srgbClr val="008000"/>
                </a:solidFill>
              </a:rPr>
              <a:t>coefficients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Test of Lorentz violation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50" name="Rectangle 20"/>
          <p:cNvSpPr>
            <a:spLocks noChangeArrowheads="1"/>
          </p:cNvSpPr>
          <p:nvPr/>
        </p:nvSpPr>
        <p:spPr bwMode="auto">
          <a:xfrm>
            <a:off x="7140382" y="1"/>
            <a:ext cx="2003601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Mewes</a:t>
            </a:r>
          </a:p>
          <a:p>
            <a:pPr defTabSz="829280"/>
            <a:r>
              <a:rPr lang="en-GB" sz="1400" dirty="0">
                <a:solidFill>
                  <a:srgbClr val="000090"/>
                </a:solidFill>
              </a:rPr>
              <a:t>PRD69(2004)016005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479841"/>
              </p:ext>
            </p:extLst>
          </p:nvPr>
        </p:nvGraphicFramePr>
        <p:xfrm>
          <a:off x="909638" y="3649663"/>
          <a:ext cx="60960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573" name="Equation" r:id="rId3" imgW="6718300" imgH="2781300" progId="Equation.3">
                  <p:embed/>
                </p:oleObj>
              </mc:Choice>
              <mc:Fallback>
                <p:oleObj name="Equation" r:id="rId3" imgW="6718300" imgH="278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3649663"/>
                        <a:ext cx="6096000" cy="252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805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494078" y="1036474"/>
            <a:ext cx="8649923" cy="371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 realized as a coupling of particle fields </a:t>
            </a:r>
            <a:r>
              <a:rPr lang="en-GB" sz="1600" dirty="0" smtClean="0">
                <a:solidFill>
                  <a:srgbClr val="000000"/>
                </a:solidFill>
              </a:rPr>
              <a:t>and </a:t>
            </a:r>
            <a:r>
              <a:rPr lang="en-GB" sz="1600" dirty="0">
                <a:solidFill>
                  <a:srgbClr val="000000"/>
                </a:solidFill>
              </a:rPr>
              <a:t>background fields, so the basic </a:t>
            </a:r>
            <a:r>
              <a:rPr lang="en-GB" sz="1600" dirty="0" smtClean="0">
                <a:solidFill>
                  <a:srgbClr val="000000"/>
                </a:solidFill>
              </a:rPr>
              <a:t>strategy </a:t>
            </a:r>
            <a:r>
              <a:rPr lang="en-GB" sz="1600" dirty="0">
                <a:solidFill>
                  <a:srgbClr val="000000"/>
                </a:solidFill>
              </a:rPr>
              <a:t>to find </a:t>
            </a: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</a:t>
            </a:r>
            <a:r>
              <a:rPr lang="en-GB" sz="1600" dirty="0" smtClean="0">
                <a:solidFill>
                  <a:srgbClr val="000000"/>
                </a:solidFill>
              </a:rPr>
              <a:t>: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(1) </a:t>
            </a:r>
            <a:r>
              <a:rPr lang="en-GB" sz="1600" dirty="0" smtClean="0"/>
              <a:t>choose </a:t>
            </a:r>
            <a:r>
              <a:rPr lang="en-GB" sz="1600" dirty="0"/>
              <a:t>the coordinate system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 (2) write down </a:t>
            </a:r>
            <a:r>
              <a:rPr lang="en-GB" sz="1600" dirty="0" smtClean="0">
                <a:solidFill>
                  <a:srgbClr val="FF0000"/>
                </a:solidFill>
              </a:rPr>
              <a:t>the </a:t>
            </a:r>
            <a:r>
              <a:rPr lang="en-GB" sz="1600" dirty="0" err="1" smtClean="0">
                <a:solidFill>
                  <a:srgbClr val="FF0000"/>
                </a:solidFill>
              </a:rPr>
              <a:t>Lagrangian</a:t>
            </a:r>
            <a:r>
              <a:rPr lang="en-GB" sz="1600" dirty="0" smtClean="0">
                <a:solidFill>
                  <a:srgbClr val="FF0000"/>
                </a:solidFill>
              </a:rPr>
              <a:t>, </a:t>
            </a:r>
            <a:r>
              <a:rPr lang="en-GB" sz="1600" dirty="0">
                <a:solidFill>
                  <a:srgbClr val="FF0000"/>
                </a:solidFill>
              </a:rPr>
              <a:t>including </a:t>
            </a:r>
            <a:r>
              <a:rPr lang="en-GB" sz="1600" dirty="0" smtClean="0">
                <a:solidFill>
                  <a:srgbClr val="FF0000"/>
                </a:solidFill>
              </a:rPr>
              <a:t>Lorentz-violating </a:t>
            </a:r>
            <a:r>
              <a:rPr lang="en-GB" sz="1600" dirty="0">
                <a:solidFill>
                  <a:srgbClr val="FF0000"/>
                </a:solidFill>
              </a:rPr>
              <a:t>terms under the formalism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(3) write down the observables using this </a:t>
            </a:r>
            <a:r>
              <a:rPr lang="en-GB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Standard Model Extension (SME) </a:t>
            </a:r>
            <a:r>
              <a:rPr lang="en-GB" sz="1600" dirty="0">
                <a:solidFill>
                  <a:srgbClr val="000000"/>
                </a:solidFill>
              </a:rPr>
              <a:t>is </a:t>
            </a:r>
            <a:r>
              <a:rPr lang="en-GB" sz="1600" dirty="0" smtClean="0">
                <a:solidFill>
                  <a:srgbClr val="000000"/>
                </a:solidFill>
              </a:rPr>
              <a:t>the </a:t>
            </a:r>
            <a:r>
              <a:rPr lang="en-GB" sz="1600" dirty="0">
                <a:solidFill>
                  <a:srgbClr val="000000"/>
                </a:solidFill>
              </a:rPr>
              <a:t>standard formalism for the general search </a:t>
            </a:r>
            <a:r>
              <a:rPr lang="en-GB" sz="1600" dirty="0" smtClean="0">
                <a:solidFill>
                  <a:srgbClr val="000000"/>
                </a:solidFill>
              </a:rPr>
              <a:t>for </a:t>
            </a:r>
            <a:r>
              <a:rPr lang="en-GB" sz="1600" dirty="0">
                <a:solidFill>
                  <a:srgbClr val="000000"/>
                </a:solidFill>
              </a:rPr>
              <a:t>Lorentz violation. SME is a minimum extension of QFT with Particle Lorentz </a:t>
            </a:r>
            <a:r>
              <a:rPr lang="en-GB" sz="1600" dirty="0" smtClean="0">
                <a:solidFill>
                  <a:srgbClr val="000000"/>
                </a:solidFill>
              </a:rPr>
              <a:t>violation</a:t>
            </a:r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8000"/>
                </a:solidFill>
              </a:rPr>
              <a:t>SME </a:t>
            </a:r>
            <a:r>
              <a:rPr lang="en-GB" sz="1600" dirty="0" err="1">
                <a:solidFill>
                  <a:srgbClr val="008000"/>
                </a:solidFill>
              </a:rPr>
              <a:t>L</a:t>
            </a:r>
            <a:r>
              <a:rPr lang="en-GB" sz="1600" dirty="0" err="1" smtClean="0">
                <a:solidFill>
                  <a:srgbClr val="008000"/>
                </a:solidFill>
              </a:rPr>
              <a:t>agrangian</a:t>
            </a:r>
            <a:r>
              <a:rPr lang="en-GB" sz="1600" dirty="0" smtClean="0">
                <a:solidFill>
                  <a:srgbClr val="008000"/>
                </a:solidFill>
              </a:rPr>
              <a:t> in neutrino sector</a:t>
            </a: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8000"/>
                </a:solidFill>
              </a:rPr>
              <a:t>SME </a:t>
            </a:r>
            <a:r>
              <a:rPr lang="en-GB" sz="1600" dirty="0" smtClean="0">
                <a:solidFill>
                  <a:srgbClr val="008000"/>
                </a:solidFill>
              </a:rPr>
              <a:t>coefficients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Test of Lorentz violation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50" name="Rectangle 20"/>
          <p:cNvSpPr>
            <a:spLocks noChangeArrowheads="1"/>
          </p:cNvSpPr>
          <p:nvPr/>
        </p:nvSpPr>
        <p:spPr bwMode="auto">
          <a:xfrm>
            <a:off x="7140382" y="1"/>
            <a:ext cx="2003601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Mewes</a:t>
            </a:r>
          </a:p>
          <a:p>
            <a:pPr defTabSz="829280"/>
            <a:r>
              <a:rPr lang="en-GB" sz="1400" dirty="0">
                <a:solidFill>
                  <a:srgbClr val="000090"/>
                </a:solidFill>
              </a:rPr>
              <a:t>PRD69(2004)016005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017366"/>
              </p:ext>
            </p:extLst>
          </p:nvPr>
        </p:nvGraphicFramePr>
        <p:xfrm>
          <a:off x="909638" y="3649663"/>
          <a:ext cx="60960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597" name="Equation" r:id="rId3" imgW="6718300" imgH="2781300" progId="Equation.3">
                  <p:embed/>
                </p:oleObj>
              </mc:Choice>
              <mc:Fallback>
                <p:oleObj name="Equation" r:id="rId3" imgW="6718300" imgH="278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3649663"/>
                        <a:ext cx="6096000" cy="252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409841" y="3803531"/>
            <a:ext cx="3897867" cy="2661720"/>
            <a:chOff x="1601" y="2180"/>
            <a:chExt cx="2706" cy="1849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601" y="2971"/>
              <a:ext cx="256" cy="247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168" y="2966"/>
              <a:ext cx="256" cy="247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3705" y="3475"/>
              <a:ext cx="320" cy="247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2239" y="3488"/>
              <a:ext cx="266" cy="24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811" y="3482"/>
              <a:ext cx="266" cy="24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2834" y="2957"/>
              <a:ext cx="266" cy="24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259" y="2957"/>
              <a:ext cx="221" cy="24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3996" y="2966"/>
              <a:ext cx="311" cy="24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3359" y="2180"/>
              <a:ext cx="618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FF0000"/>
                  </a:solidFill>
                </a:rPr>
                <a:t>CPT odd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2460" y="3824"/>
              <a:ext cx="68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3333FF"/>
                  </a:solidFill>
                </a:rPr>
                <a:t>CPT even</a:t>
              </a: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2312" y="2322"/>
              <a:ext cx="1098" cy="116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3090" y="2350"/>
              <a:ext cx="366" cy="6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2969" y="2350"/>
              <a:ext cx="606" cy="112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3455" y="2350"/>
              <a:ext cx="193" cy="5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3694" y="2341"/>
              <a:ext cx="393" cy="6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 flipV="1">
              <a:off x="2450" y="3227"/>
              <a:ext cx="249" cy="614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 flipV="1">
              <a:off x="1783" y="3218"/>
              <a:ext cx="718" cy="659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3014" y="3685"/>
              <a:ext cx="716" cy="20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978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494078" y="1036474"/>
            <a:ext cx="8649923" cy="320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 realized as a coupling of particle fields and background fields, so the basic strategy to find Lorentz violation is: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(1) </a:t>
            </a:r>
            <a:r>
              <a:rPr lang="en-GB" sz="1600" dirty="0" smtClean="0"/>
              <a:t>choose </a:t>
            </a:r>
            <a:r>
              <a:rPr lang="en-GB" sz="1600" dirty="0"/>
              <a:t>the coordinate system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(2) write down </a:t>
            </a:r>
            <a:r>
              <a:rPr lang="en-GB" sz="1600" dirty="0" smtClean="0"/>
              <a:t>the </a:t>
            </a:r>
            <a:r>
              <a:rPr lang="en-GB" sz="1600" dirty="0" err="1" smtClean="0"/>
              <a:t>Lagrangian</a:t>
            </a:r>
            <a:r>
              <a:rPr lang="en-GB" sz="1600" dirty="0" smtClean="0"/>
              <a:t>, </a:t>
            </a:r>
            <a:r>
              <a:rPr lang="en-GB" sz="1600" dirty="0"/>
              <a:t>including </a:t>
            </a:r>
            <a:r>
              <a:rPr lang="en-GB" sz="1600" dirty="0" smtClean="0"/>
              <a:t>Lorentz-violating </a:t>
            </a:r>
            <a:r>
              <a:rPr lang="en-GB" sz="1600" dirty="0"/>
              <a:t>terms under the formalism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 (3) write down the observables using this </a:t>
            </a:r>
            <a:r>
              <a:rPr lang="en-GB" sz="1600" dirty="0" err="1" smtClean="0">
                <a:solidFill>
                  <a:srgbClr val="FF0000"/>
                </a:solidFill>
              </a:rPr>
              <a:t>Lagrangian</a:t>
            </a:r>
            <a:endParaRPr lang="en-GB" sz="1600" dirty="0" smtClean="0">
              <a:solidFill>
                <a:srgbClr val="FF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Various physics </a:t>
            </a:r>
            <a:r>
              <a:rPr lang="en-GB" sz="1600" dirty="0" smtClean="0"/>
              <a:t>are </a:t>
            </a:r>
            <a:r>
              <a:rPr lang="en-GB" sz="1600" dirty="0"/>
              <a:t>predicted under SME, but among them, the smoking gun of Lorentz violation is the </a:t>
            </a:r>
            <a:r>
              <a:rPr lang="en-GB" sz="1600" dirty="0">
                <a:solidFill>
                  <a:srgbClr val="FF0000"/>
                </a:solidFill>
              </a:rPr>
              <a:t>sidereal time dependence</a:t>
            </a:r>
            <a:r>
              <a:rPr lang="en-GB" sz="1600" dirty="0"/>
              <a:t> of the </a:t>
            </a:r>
            <a:r>
              <a:rPr lang="en-GB" sz="1600" dirty="0" smtClean="0"/>
              <a:t>observables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s</a:t>
            </a:r>
            <a:r>
              <a:rPr lang="en-GB" sz="1600" dirty="0" smtClean="0"/>
              <a:t>olar </a:t>
            </a:r>
            <a:r>
              <a:rPr lang="en-GB" sz="1600" dirty="0"/>
              <a:t>time</a:t>
            </a:r>
            <a:r>
              <a:rPr lang="en-GB" sz="1600" dirty="0" smtClean="0"/>
              <a:t>:      </a:t>
            </a:r>
            <a:r>
              <a:rPr lang="en-GB" sz="1600" dirty="0"/>
              <a:t>24h 00m 00.0s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sidereal time: 23h 56m 04.1s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8000"/>
                </a:solidFill>
              </a:rPr>
              <a:t>Lorentz-violating neutrino oscillation </a:t>
            </a:r>
            <a:r>
              <a:rPr lang="en-GB" sz="1600" dirty="0">
                <a:solidFill>
                  <a:srgbClr val="008000"/>
                </a:solidFill>
              </a:rPr>
              <a:t>probability for </a:t>
            </a:r>
            <a:r>
              <a:rPr lang="en-GB" sz="1600" dirty="0" smtClean="0">
                <a:solidFill>
                  <a:srgbClr val="008000"/>
                </a:solidFill>
              </a:rPr>
              <a:t>short-baseline experiments</a:t>
            </a: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Test of Lorentz violation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7140382" y="1"/>
            <a:ext cx="2003601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Mewes</a:t>
            </a:r>
          </a:p>
          <a:p>
            <a:pPr defTabSz="829280"/>
            <a:r>
              <a:rPr lang="en-GB" sz="1400" dirty="0">
                <a:solidFill>
                  <a:srgbClr val="000090"/>
                </a:solidFill>
              </a:rPr>
              <a:t>PRD70(2004)076002</a:t>
            </a:r>
          </a:p>
        </p:txBody>
      </p:sp>
      <p:graphicFrame>
        <p:nvGraphicFramePr>
          <p:cNvPr id="3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57766"/>
              </p:ext>
            </p:extLst>
          </p:nvPr>
        </p:nvGraphicFramePr>
        <p:xfrm>
          <a:off x="311150" y="4705350"/>
          <a:ext cx="85058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2633" name="Equation" r:id="rId3" imgW="9372600" imgH="723900" progId="Equation.3">
                  <p:embed/>
                </p:oleObj>
              </mc:Choice>
              <mc:Fallback>
                <p:oleObj name="Equation" r:id="rId3" imgW="93726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4705350"/>
                        <a:ext cx="850582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521767" y="3051037"/>
            <a:ext cx="3459970" cy="911234"/>
            <a:chOff x="3617" y="2386"/>
            <a:chExt cx="2402" cy="633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3617" y="2403"/>
              <a:ext cx="2402" cy="616"/>
            </a:xfrm>
            <a:prstGeom prst="roundRect">
              <a:avLst>
                <a:gd name="adj" fmla="val 148"/>
              </a:avLst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657" y="2518"/>
              <a:ext cx="1192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7841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</a:tabLst>
              </a:pPr>
              <a:r>
                <a:rPr lang="en-GB" sz="1500" dirty="0">
                  <a:solidFill>
                    <a:srgbClr val="800080"/>
                  </a:solidFill>
                </a:rPr>
                <a:t>sidereal frequency</a:t>
              </a:r>
            </a:p>
            <a:p>
              <a:pPr defTabSz="827841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</a:tabLst>
              </a:pPr>
              <a:endParaRPr lang="en-GB" sz="1500" dirty="0" smtClean="0">
                <a:solidFill>
                  <a:srgbClr val="800080"/>
                </a:solidFill>
              </a:endParaRPr>
            </a:p>
            <a:p>
              <a:pPr defTabSz="827841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</a:tabLst>
              </a:pPr>
              <a:r>
                <a:rPr lang="en-GB" sz="1500" dirty="0" smtClean="0">
                  <a:solidFill>
                    <a:srgbClr val="800080"/>
                  </a:solidFill>
                </a:rPr>
                <a:t>sidereal </a:t>
              </a:r>
              <a:r>
                <a:rPr lang="en-GB" sz="1500" dirty="0">
                  <a:solidFill>
                    <a:srgbClr val="800080"/>
                  </a:solidFill>
                </a:rPr>
                <a:t>time </a:t>
              </a:r>
              <a:endParaRPr lang="en-GB" sz="1500" i="1" baseline="-33000" dirty="0">
                <a:solidFill>
                  <a:srgbClr val="800080"/>
                </a:solidFill>
                <a:latin typeface="Math B" charset="2"/>
              </a:endParaRPr>
            </a:p>
          </p:txBody>
        </p:sp>
        <p:graphicFrame>
          <p:nvGraphicFramePr>
            <p:cNvPr id="16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0759985"/>
                </p:ext>
              </p:extLst>
            </p:nvPr>
          </p:nvGraphicFramePr>
          <p:xfrm>
            <a:off x="4781" y="2386"/>
            <a:ext cx="1192" cy="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12634" name="Equation" r:id="rId5" imgW="1892300" imgH="1003300" progId="Equation.3">
                    <p:embed/>
                  </p:oleObj>
                </mc:Choice>
                <mc:Fallback>
                  <p:oleObj name="Equation" r:id="rId5" imgW="1892300" imgH="1003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2386"/>
                          <a:ext cx="1192" cy="6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205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494078" y="1036474"/>
            <a:ext cx="8649923" cy="481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Lorentz </a:t>
            </a:r>
            <a:r>
              <a:rPr lang="en-GB" sz="1600" dirty="0">
                <a:solidFill>
                  <a:srgbClr val="000000"/>
                </a:solidFill>
              </a:rPr>
              <a:t>violation is realized as a coupling of particle fields and background fields, so the basic strategy to find Lorentz violation is: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(1) </a:t>
            </a:r>
            <a:r>
              <a:rPr lang="en-GB" sz="1600" dirty="0" smtClean="0"/>
              <a:t>choose </a:t>
            </a:r>
            <a:r>
              <a:rPr lang="en-GB" sz="1600" dirty="0"/>
              <a:t>the coordinate system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(2) write down </a:t>
            </a:r>
            <a:r>
              <a:rPr lang="en-GB" sz="1600" dirty="0" smtClean="0"/>
              <a:t>the </a:t>
            </a:r>
            <a:r>
              <a:rPr lang="en-GB" sz="1600" dirty="0" err="1" smtClean="0"/>
              <a:t>Lagrangian</a:t>
            </a:r>
            <a:r>
              <a:rPr lang="en-GB" sz="1600" dirty="0" smtClean="0"/>
              <a:t>, </a:t>
            </a:r>
            <a:r>
              <a:rPr lang="en-GB" sz="1600" dirty="0"/>
              <a:t>including </a:t>
            </a:r>
            <a:r>
              <a:rPr lang="en-GB" sz="1600" dirty="0" smtClean="0"/>
              <a:t>Lorentz-violating </a:t>
            </a:r>
            <a:r>
              <a:rPr lang="en-GB" sz="1600" dirty="0"/>
              <a:t>terms under the formalism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 (3) write down the observables using this </a:t>
            </a:r>
            <a:r>
              <a:rPr lang="en-GB" sz="1600" dirty="0" err="1" smtClean="0">
                <a:solidFill>
                  <a:srgbClr val="FF0000"/>
                </a:solidFill>
              </a:rPr>
              <a:t>Lagrangian</a:t>
            </a:r>
            <a:endParaRPr lang="en-GB" sz="1600" dirty="0" smtClean="0">
              <a:solidFill>
                <a:srgbClr val="FF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Various physics </a:t>
            </a:r>
            <a:r>
              <a:rPr lang="en-GB" sz="1600" dirty="0" smtClean="0"/>
              <a:t>are </a:t>
            </a:r>
            <a:r>
              <a:rPr lang="en-GB" sz="1600" dirty="0"/>
              <a:t>predicted under SME, but among them, the smoking gun of Lorentz violation is the </a:t>
            </a:r>
            <a:r>
              <a:rPr lang="en-GB" sz="1600" dirty="0">
                <a:solidFill>
                  <a:srgbClr val="FF0000"/>
                </a:solidFill>
              </a:rPr>
              <a:t>sidereal time dependence</a:t>
            </a:r>
            <a:r>
              <a:rPr lang="en-GB" sz="1600" dirty="0"/>
              <a:t> of the </a:t>
            </a:r>
            <a:r>
              <a:rPr lang="en-GB" sz="1600" dirty="0" smtClean="0"/>
              <a:t>observables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solar </a:t>
            </a:r>
            <a:r>
              <a:rPr lang="en-GB" sz="1600" dirty="0"/>
              <a:t>time: </a:t>
            </a:r>
            <a:r>
              <a:rPr lang="en-GB" sz="1600" dirty="0" smtClean="0"/>
              <a:t>     </a:t>
            </a:r>
            <a:r>
              <a:rPr lang="en-GB" sz="1600" dirty="0"/>
              <a:t>24h 00m 00.0s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sidereal time: 23h 56m 04.1s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8000"/>
                </a:solidFill>
              </a:rPr>
              <a:t>Lorentz-violating neutrino oscillation </a:t>
            </a:r>
            <a:r>
              <a:rPr lang="en-GB" sz="1600" dirty="0">
                <a:solidFill>
                  <a:srgbClr val="008000"/>
                </a:solidFill>
              </a:rPr>
              <a:t>probability for </a:t>
            </a:r>
            <a:r>
              <a:rPr lang="en-GB" sz="1600" dirty="0" smtClean="0">
                <a:solidFill>
                  <a:srgbClr val="008000"/>
                </a:solidFill>
              </a:rPr>
              <a:t>short-baseline experiments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FF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Sidereal variation analysis for </a:t>
            </a:r>
            <a:r>
              <a:rPr lang="en-GB" sz="1600" dirty="0" smtClean="0">
                <a:solidFill>
                  <a:srgbClr val="FF0000"/>
                </a:solidFill>
              </a:rPr>
              <a:t>short baseline neutrino oscillation </a:t>
            </a:r>
            <a:r>
              <a:rPr lang="en-GB" sz="1600" dirty="0">
                <a:solidFill>
                  <a:srgbClr val="FF0000"/>
                </a:solidFill>
              </a:rPr>
              <a:t>is </a:t>
            </a:r>
            <a:r>
              <a:rPr lang="en-GB" sz="1600" dirty="0" smtClean="0">
                <a:solidFill>
                  <a:srgbClr val="FF0000"/>
                </a:solidFill>
              </a:rPr>
              <a:t>5-parameter </a:t>
            </a:r>
            <a:r>
              <a:rPr lang="en-GB" sz="1600" dirty="0">
                <a:solidFill>
                  <a:srgbClr val="FF0000"/>
                </a:solidFill>
              </a:rPr>
              <a:t>fitting </a:t>
            </a:r>
            <a:r>
              <a:rPr lang="en-GB" sz="1600" dirty="0" smtClean="0">
                <a:solidFill>
                  <a:srgbClr val="FF0000"/>
                </a:solidFill>
              </a:rPr>
              <a:t>problem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Test of Lorentz violation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7140382" y="1"/>
            <a:ext cx="2003601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Mewes</a:t>
            </a:r>
          </a:p>
          <a:p>
            <a:pPr defTabSz="829280"/>
            <a:r>
              <a:rPr lang="en-GB" sz="1400" dirty="0">
                <a:solidFill>
                  <a:srgbClr val="000090"/>
                </a:solidFill>
              </a:rPr>
              <a:t>PRD70(2004)076002</a:t>
            </a:r>
          </a:p>
        </p:txBody>
      </p:sp>
      <p:graphicFrame>
        <p:nvGraphicFramePr>
          <p:cNvPr id="3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365356"/>
              </p:ext>
            </p:extLst>
          </p:nvPr>
        </p:nvGraphicFramePr>
        <p:xfrm>
          <a:off x="310529" y="4705883"/>
          <a:ext cx="85058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3657" name="Equation" r:id="rId3" imgW="9372600" imgH="723900" progId="Equation.3">
                  <p:embed/>
                </p:oleObj>
              </mc:Choice>
              <mc:Fallback>
                <p:oleObj name="Equation" r:id="rId3" imgW="93726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29" y="4705883"/>
                        <a:ext cx="850582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1649604" y="4788556"/>
            <a:ext cx="554735" cy="554771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27532" y="4780367"/>
            <a:ext cx="554735" cy="5547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45763" y="4780364"/>
            <a:ext cx="554735" cy="5547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66173" y="4765764"/>
            <a:ext cx="554735" cy="5547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144975" y="4765765"/>
            <a:ext cx="554735" cy="5547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63483" y="4207885"/>
            <a:ext cx="5825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time independent amplitude              </a:t>
            </a:r>
            <a:r>
              <a:rPr lang="en-GB" sz="1400" dirty="0" smtClean="0">
                <a:solidFill>
                  <a:srgbClr val="FF0000"/>
                </a:solidFill>
              </a:rPr>
              <a:t>sidereal time dependent amplitude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97777" y="4481971"/>
            <a:ext cx="29196" cy="2481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5521767" y="3051037"/>
            <a:ext cx="3459970" cy="911234"/>
            <a:chOff x="3617" y="2386"/>
            <a:chExt cx="2402" cy="633"/>
          </a:xfrm>
        </p:grpSpPr>
        <p:sp>
          <p:nvSpPr>
            <p:cNvPr id="29" name="AutoShape 6"/>
            <p:cNvSpPr>
              <a:spLocks noChangeArrowheads="1"/>
            </p:cNvSpPr>
            <p:nvPr/>
          </p:nvSpPr>
          <p:spPr bwMode="auto">
            <a:xfrm>
              <a:off x="3617" y="2403"/>
              <a:ext cx="2402" cy="616"/>
            </a:xfrm>
            <a:prstGeom prst="roundRect">
              <a:avLst>
                <a:gd name="adj" fmla="val 148"/>
              </a:avLst>
            </a:prstGeom>
            <a:noFill/>
            <a:ln w="9525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3657" y="2518"/>
              <a:ext cx="1192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7841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</a:tabLst>
              </a:pPr>
              <a:r>
                <a:rPr lang="en-GB" sz="1500" dirty="0">
                  <a:solidFill>
                    <a:srgbClr val="800080"/>
                  </a:solidFill>
                </a:rPr>
                <a:t>sidereal frequency</a:t>
              </a:r>
            </a:p>
            <a:p>
              <a:pPr defTabSz="827841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</a:tabLst>
              </a:pPr>
              <a:endParaRPr lang="en-GB" sz="1500" dirty="0" smtClean="0">
                <a:solidFill>
                  <a:srgbClr val="800080"/>
                </a:solidFill>
              </a:endParaRPr>
            </a:p>
            <a:p>
              <a:pPr defTabSz="827841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</a:tabLst>
              </a:pPr>
              <a:r>
                <a:rPr lang="en-GB" sz="1500" dirty="0" smtClean="0">
                  <a:solidFill>
                    <a:srgbClr val="800080"/>
                  </a:solidFill>
                </a:rPr>
                <a:t>sidereal </a:t>
              </a:r>
              <a:r>
                <a:rPr lang="en-GB" sz="1500" dirty="0">
                  <a:solidFill>
                    <a:srgbClr val="800080"/>
                  </a:solidFill>
                </a:rPr>
                <a:t>time </a:t>
              </a:r>
              <a:endParaRPr lang="en-GB" sz="1500" i="1" baseline="-33000" dirty="0">
                <a:solidFill>
                  <a:srgbClr val="800080"/>
                </a:solidFill>
                <a:latin typeface="Math B" charset="2"/>
              </a:endParaRPr>
            </a:p>
          </p:txBody>
        </p:sp>
        <p:graphicFrame>
          <p:nvGraphicFramePr>
            <p:cNvPr id="3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103144"/>
                </p:ext>
              </p:extLst>
            </p:nvPr>
          </p:nvGraphicFramePr>
          <p:xfrm>
            <a:off x="4781" y="2386"/>
            <a:ext cx="1192" cy="6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13658" name="Equation" r:id="rId5" imgW="1892300" imgH="1003300" progId="Equation.3">
                    <p:embed/>
                  </p:oleObj>
                </mc:Choice>
                <mc:Fallback>
                  <p:oleObj name="Equation" r:id="rId5" imgW="1892300" imgH="1003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1" y="2386"/>
                          <a:ext cx="1192" cy="6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1" name="Straight Arrow Connector 30"/>
          <p:cNvCxnSpPr/>
          <p:nvPr/>
        </p:nvCxnSpPr>
        <p:spPr>
          <a:xfrm flipH="1">
            <a:off x="2785959" y="4509593"/>
            <a:ext cx="1235529" cy="2941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159460" y="4525873"/>
            <a:ext cx="399311" cy="251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356556" y="4477033"/>
            <a:ext cx="317067" cy="2674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463687" y="4477033"/>
            <a:ext cx="740381" cy="3326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892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ight-sk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3112" name="Rectangle 8"/>
          <p:cNvSpPr>
            <a:spLocks noChangeArrowheads="1"/>
          </p:cNvSpPr>
          <p:nvPr/>
        </p:nvSpPr>
        <p:spPr bwMode="auto">
          <a:xfrm>
            <a:off x="1314636" y="2452624"/>
            <a:ext cx="6692409" cy="1901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defTabSz="914225">
              <a:lnSpc>
                <a:spcPct val="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b="1" dirty="0">
                <a:solidFill>
                  <a:srgbClr val="00FFFF"/>
                </a:solidFill>
              </a:rPr>
              <a:t>                        </a:t>
            </a:r>
            <a:r>
              <a:rPr lang="en-GB" b="1" dirty="0" smtClean="0">
                <a:solidFill>
                  <a:srgbClr val="00FFFF"/>
                </a:solidFill>
              </a:rPr>
              <a:t>              </a:t>
            </a:r>
            <a:r>
              <a:rPr lang="en-GB" b="1" dirty="0" smtClean="0">
                <a:solidFill>
                  <a:srgbClr val="00FFFF"/>
                </a:solidFill>
              </a:rPr>
              <a:t>     outline</a:t>
            </a:r>
            <a:r>
              <a:rPr lang="en-GB" b="1" dirty="0">
                <a:solidFill>
                  <a:srgbClr val="00FFFF"/>
                </a:solidFill>
              </a:rPr>
              <a:t/>
            </a:r>
            <a:br>
              <a:rPr lang="en-GB" b="1" dirty="0">
                <a:solidFill>
                  <a:srgbClr val="00FFFF"/>
                </a:solidFill>
              </a:rPr>
            </a:br>
            <a:r>
              <a:rPr lang="en-GB" b="1" dirty="0" smtClean="0">
                <a:solidFill>
                  <a:srgbClr val="00FFFF"/>
                </a:solidFill>
              </a:rPr>
              <a:t> 1</a:t>
            </a:r>
            <a:r>
              <a:rPr lang="en-GB" b="1" dirty="0">
                <a:solidFill>
                  <a:srgbClr val="00FFFF"/>
                </a:solidFill>
              </a:rPr>
              <a:t>. Spontaneous Lorentz symmetry breaking</a:t>
            </a:r>
            <a:br>
              <a:rPr lang="en-GB" b="1" dirty="0">
                <a:solidFill>
                  <a:srgbClr val="00FFFF"/>
                </a:solidFill>
              </a:rPr>
            </a:br>
            <a:r>
              <a:rPr lang="en-GB" b="1" dirty="0" smtClean="0">
                <a:solidFill>
                  <a:srgbClr val="00FFFF"/>
                </a:solidFill>
              </a:rPr>
              <a:t> 2</a:t>
            </a:r>
            <a:r>
              <a:rPr lang="en-GB" b="1" dirty="0">
                <a:solidFill>
                  <a:srgbClr val="00FFFF"/>
                </a:solidFill>
              </a:rPr>
              <a:t>. What is </a:t>
            </a:r>
            <a:r>
              <a:rPr lang="en-GB" b="1" dirty="0" smtClean="0">
                <a:solidFill>
                  <a:srgbClr val="00FFFF"/>
                </a:solidFill>
              </a:rPr>
              <a:t>Lorentz and CPT violation?</a:t>
            </a:r>
          </a:p>
          <a:p>
            <a:pPr defTabSz="914225">
              <a:lnSpc>
                <a:spcPct val="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b="1" dirty="0" smtClean="0">
                <a:solidFill>
                  <a:srgbClr val="00FFFF"/>
                </a:solidFill>
              </a:rPr>
              <a:t> 3</a:t>
            </a:r>
            <a:r>
              <a:rPr lang="en-GB" b="1" dirty="0" smtClean="0">
                <a:solidFill>
                  <a:srgbClr val="00FFFF"/>
                </a:solidFill>
              </a:rPr>
              <a:t>. Modern test of Lorentz violation</a:t>
            </a:r>
          </a:p>
          <a:p>
            <a:pPr defTabSz="914225">
              <a:lnSpc>
                <a:spcPct val="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b="1" dirty="0" smtClean="0">
                <a:solidFill>
                  <a:srgbClr val="00FFFF"/>
                </a:solidFill>
              </a:rPr>
              <a:t> 4</a:t>
            </a:r>
            <a:r>
              <a:rPr lang="en-GB" b="1" dirty="0" smtClean="0">
                <a:solidFill>
                  <a:srgbClr val="00FFFF"/>
                </a:solidFill>
              </a:rPr>
              <a:t>. </a:t>
            </a:r>
            <a:r>
              <a:rPr lang="en-GB" b="1" dirty="0" smtClean="0">
                <a:solidFill>
                  <a:srgbClr val="00FFFF"/>
                </a:solidFill>
              </a:rPr>
              <a:t>Test for Lorentz violation with MiniBooNE experiment</a:t>
            </a:r>
            <a:endParaRPr lang="en-GB" b="1" dirty="0" smtClean="0">
              <a:solidFill>
                <a:srgbClr val="00FFFF"/>
              </a:solidFill>
            </a:endParaRPr>
          </a:p>
          <a:p>
            <a:pPr defTabSz="914225">
              <a:lnSpc>
                <a:spcPct val="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b="1" dirty="0">
                <a:solidFill>
                  <a:srgbClr val="00FFFF"/>
                </a:solidFill>
              </a:rPr>
              <a:t> </a:t>
            </a:r>
            <a:r>
              <a:rPr lang="en-GB" b="1" dirty="0" smtClean="0">
                <a:solidFill>
                  <a:srgbClr val="00FFFF"/>
                </a:solidFill>
              </a:rPr>
              <a:t>5. Test for Lorentz violation with Double </a:t>
            </a:r>
            <a:r>
              <a:rPr lang="en-GB" b="1" dirty="0" err="1" smtClean="0">
                <a:solidFill>
                  <a:srgbClr val="00FFFF"/>
                </a:solidFill>
              </a:rPr>
              <a:t>Chooz</a:t>
            </a:r>
            <a:r>
              <a:rPr lang="en-GB" b="1" dirty="0" smtClean="0">
                <a:solidFill>
                  <a:srgbClr val="00FFFF"/>
                </a:solidFill>
              </a:rPr>
              <a:t> experiment</a:t>
            </a:r>
            <a:endParaRPr lang="en-GB" b="1" dirty="0" smtClean="0">
              <a:solidFill>
                <a:srgbClr val="00FFFF"/>
              </a:solidFill>
            </a:endParaRPr>
          </a:p>
          <a:p>
            <a:pPr defTabSz="914225">
              <a:lnSpc>
                <a:spcPct val="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b="1" dirty="0">
                <a:solidFill>
                  <a:srgbClr val="00FFFF"/>
                </a:solidFill>
              </a:rPr>
              <a:t> </a:t>
            </a:r>
            <a:r>
              <a:rPr lang="en-GB" b="1" dirty="0" smtClean="0">
                <a:solidFill>
                  <a:srgbClr val="00FFFF"/>
                </a:solidFill>
              </a:rPr>
              <a:t>6</a:t>
            </a:r>
            <a:r>
              <a:rPr lang="en-GB" b="1" dirty="0" smtClean="0">
                <a:solidFill>
                  <a:srgbClr val="00FFFF"/>
                </a:solidFill>
              </a:rPr>
              <a:t>. </a:t>
            </a:r>
            <a:r>
              <a:rPr lang="en-GB" b="1" dirty="0" smtClean="0">
                <a:solidFill>
                  <a:srgbClr val="00FFFF"/>
                </a:solidFill>
              </a:rPr>
              <a:t>Conclusion</a:t>
            </a:r>
            <a:endParaRPr lang="en-GB" sz="2900" b="1" dirty="0">
              <a:solidFill>
                <a:srgbClr val="00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solidFill>
                  <a:srgbClr val="00FFFF"/>
                </a:solidFill>
              </a:rPr>
              <a:t>Tests of </a:t>
            </a:r>
            <a:r>
              <a:rPr lang="en-GB" sz="3200" b="1" dirty="0">
                <a:solidFill>
                  <a:srgbClr val="00FFFF"/>
                </a:solidFill>
              </a:rPr>
              <a:t>Lorentz</a:t>
            </a:r>
            <a:r>
              <a:rPr lang="en-GB" sz="3200" b="1" dirty="0" smtClean="0">
                <a:solidFill>
                  <a:srgbClr val="00FFFF"/>
                </a:solidFill>
              </a:rPr>
              <a:t> and CPT Violation with </a:t>
            </a:r>
            <a:r>
              <a:rPr lang="en-GB" sz="3200" b="1" dirty="0" smtClean="0">
                <a:solidFill>
                  <a:srgbClr val="00FFFF"/>
                </a:solidFill>
              </a:rPr>
              <a:t>Neutrinos</a:t>
            </a:r>
            <a:endParaRPr lang="en-US" sz="3200" b="1" dirty="0">
              <a:solidFill>
                <a:srgbClr val="00FF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60289" y="5633755"/>
            <a:ext cx="7322331" cy="77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>
                <a:solidFill>
                  <a:srgbClr val="00FFFF"/>
                </a:solidFill>
              </a:rPr>
              <a:t>Teppei Katori</a:t>
            </a:r>
            <a:endParaRPr lang="en-GB" dirty="0" smtClean="0">
              <a:solidFill>
                <a:srgbClr val="00FFFF"/>
              </a:solidFill>
            </a:endParaRPr>
          </a:p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 smtClean="0">
                <a:solidFill>
                  <a:srgbClr val="00FFFF"/>
                </a:solidFill>
              </a:rPr>
              <a:t>Queen Mary University of London</a:t>
            </a:r>
          </a:p>
          <a:p>
            <a:pPr algn="ctr" defTabSz="91262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4663" algn="l"/>
              </a:tabLst>
            </a:pPr>
            <a:r>
              <a:rPr lang="en-GB" dirty="0" err="1" smtClean="0">
                <a:solidFill>
                  <a:srgbClr val="00FFFF"/>
                </a:solidFill>
              </a:rPr>
              <a:t>NExT</a:t>
            </a:r>
            <a:r>
              <a:rPr lang="en-GB" dirty="0" smtClean="0">
                <a:solidFill>
                  <a:srgbClr val="00FFFF"/>
                </a:solidFill>
              </a:rPr>
              <a:t> meeting</a:t>
            </a:r>
            <a:r>
              <a:rPr lang="en-GB" dirty="0" smtClean="0">
                <a:solidFill>
                  <a:srgbClr val="00FFFF"/>
                </a:solidFill>
              </a:rPr>
              <a:t>, University </a:t>
            </a:r>
            <a:r>
              <a:rPr lang="en-GB" dirty="0" smtClean="0">
                <a:solidFill>
                  <a:srgbClr val="00FFFF"/>
                </a:solidFill>
              </a:rPr>
              <a:t>of Southampton</a:t>
            </a:r>
            <a:r>
              <a:rPr lang="en-GB" dirty="0" smtClean="0">
                <a:solidFill>
                  <a:srgbClr val="00FFFF"/>
                </a:solidFill>
              </a:rPr>
              <a:t>, </a:t>
            </a:r>
            <a:r>
              <a:rPr lang="en-GB" dirty="0" smtClean="0">
                <a:solidFill>
                  <a:srgbClr val="00FFFF"/>
                </a:solidFill>
              </a:rPr>
              <a:t>UK, </a:t>
            </a:r>
            <a:r>
              <a:rPr lang="en-GB" dirty="0" smtClean="0">
                <a:solidFill>
                  <a:srgbClr val="00FFFF"/>
                </a:solidFill>
              </a:rPr>
              <a:t>Nov</a:t>
            </a:r>
            <a:r>
              <a:rPr lang="en-GB" dirty="0" smtClean="0">
                <a:solidFill>
                  <a:srgbClr val="00FFFF"/>
                </a:solidFill>
              </a:rPr>
              <a:t>. </a:t>
            </a:r>
            <a:r>
              <a:rPr lang="en-GB" dirty="0" smtClean="0">
                <a:solidFill>
                  <a:srgbClr val="00FFFF"/>
                </a:solidFill>
              </a:rPr>
              <a:t>27</a:t>
            </a:r>
            <a:r>
              <a:rPr lang="en-GB" dirty="0" smtClean="0">
                <a:solidFill>
                  <a:srgbClr val="00FFFF"/>
                </a:solidFill>
              </a:rPr>
              <a:t>, </a:t>
            </a:r>
            <a:r>
              <a:rPr lang="en-GB" dirty="0" smtClean="0">
                <a:solidFill>
                  <a:srgbClr val="00FFFF"/>
                </a:solidFill>
              </a:rPr>
              <a:t>2013</a:t>
            </a:r>
            <a:endParaRPr lang="en-GB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6" name="Picture 4" descr="cpt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397318" name="Text Box 6"/>
          <p:cNvSpPr txBox="1">
            <a:spLocks noChangeArrowheads="1"/>
          </p:cNvSpPr>
          <p:nvPr/>
        </p:nvSpPr>
        <p:spPr bwMode="auto">
          <a:xfrm>
            <a:off x="6720482" y="329116"/>
            <a:ext cx="1977743" cy="64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500" dirty="0" smtClean="0">
                <a:solidFill>
                  <a:srgbClr val="000000"/>
                </a:solidFill>
              </a:rPr>
              <a:t>Dedicated group </a:t>
            </a:r>
            <a:r>
              <a:rPr lang="en-GB" sz="1500" dirty="0">
                <a:solidFill>
                  <a:srgbClr val="000000"/>
                </a:solidFill>
              </a:rPr>
              <a:t>of </a:t>
            </a:r>
            <a:r>
              <a:rPr lang="en-GB" sz="1500" dirty="0" smtClean="0">
                <a:solidFill>
                  <a:srgbClr val="000000"/>
                </a:solidFill>
              </a:rPr>
              <a:t>people formed a meeting </a:t>
            </a:r>
            <a:r>
              <a:rPr lang="en-GB" sz="1500" dirty="0">
                <a:solidFill>
                  <a:srgbClr val="000000"/>
                </a:solidFill>
              </a:rPr>
              <a:t>since 1998. </a:t>
            </a:r>
            <a:endParaRPr lang="en-GB" sz="15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913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cpt98"/>
          <p:cNvPicPr>
            <a:picLocks noChangeAspect="1" noChangeArrowheads="1"/>
          </p:cNvPicPr>
          <p:nvPr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3284235" y="2093103"/>
            <a:ext cx="5639378" cy="2506840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500" dirty="0"/>
              <a:t>Topics: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US" sz="1500" dirty="0"/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 smtClean="0"/>
              <a:t>* experimental </a:t>
            </a:r>
            <a:r>
              <a:rPr lang="en-US" sz="1500" dirty="0"/>
              <a:t>bounds on CPT and Lorentz symmetry </a:t>
            </a:r>
            <a:r>
              <a:rPr lang="en-US" sz="1500" dirty="0" smtClean="0"/>
              <a:t>from</a:t>
            </a:r>
            <a:endParaRPr lang="en-US" sz="1500" dirty="0"/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 smtClean="0"/>
              <a:t>        measurements </a:t>
            </a:r>
            <a:r>
              <a:rPr lang="en-US" sz="1500" dirty="0"/>
              <a:t>on K, B, and D mesons </a:t>
            </a:r>
          </a:p>
          <a:p>
            <a:pPr marL="414640" lvl="1"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/>
              <a:t> precision comparisons of particle and antiparticle </a:t>
            </a:r>
            <a:r>
              <a:rPr lang="en-US" sz="1500" dirty="0" smtClean="0"/>
              <a:t>properties</a:t>
            </a:r>
          </a:p>
          <a:p>
            <a:pPr marL="414640" lvl="1"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 smtClean="0"/>
              <a:t> </a:t>
            </a:r>
            <a:r>
              <a:rPr lang="en-US" sz="1500" dirty="0"/>
              <a:t>(anomalous moments, charge-to-mass ratios, lifetimes, etc.) </a:t>
            </a:r>
          </a:p>
          <a:p>
            <a:pPr marL="414640" lvl="1"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/>
              <a:t> spectroscopy of hydrogen and antihydrogen </a:t>
            </a:r>
          </a:p>
          <a:p>
            <a:pPr marL="414640" lvl="1"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/>
              <a:t> clock-comparison tests </a:t>
            </a:r>
          </a:p>
          <a:p>
            <a:pPr marL="414640" lvl="1"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/>
              <a:t> properties of light </a:t>
            </a:r>
          </a:p>
          <a:p>
            <a:pPr marL="414640" lvl="1"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/>
              <a:t> other tests </a:t>
            </a:r>
          </a:p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US" sz="1500" dirty="0"/>
              <a:t> </a:t>
            </a:r>
            <a:r>
              <a:rPr lang="en-US" sz="1500" dirty="0" smtClean="0"/>
              <a:t>* theoretical </a:t>
            </a:r>
            <a:r>
              <a:rPr lang="en-US" sz="1500" dirty="0"/>
              <a:t>descriptions of and constraints on possible violations </a:t>
            </a:r>
            <a:endParaRPr lang="en-GB" sz="15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730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cpt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7" name="Picture 5" descr="cpt01"/>
          <p:cNvPicPr>
            <a:picLocks noChangeAspect="1" noChangeArrowheads="1"/>
          </p:cNvPicPr>
          <p:nvPr/>
        </p:nvPicPr>
        <p:blipFill>
          <a:blip r:embed="rId3"/>
          <a:srcRect r="14441" b="9631"/>
          <a:stretch>
            <a:fillRect/>
          </a:stretch>
        </p:blipFill>
        <p:spPr bwMode="auto">
          <a:xfrm>
            <a:off x="1338183" y="1836864"/>
            <a:ext cx="7823645" cy="5030619"/>
          </a:xfrm>
          <a:prstGeom prst="rect">
            <a:avLst/>
          </a:prstGeom>
          <a:noFill/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412566" y="380501"/>
            <a:ext cx="1323416" cy="70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The second meeting was in 2001. </a:t>
            </a:r>
            <a:endParaRPr lang="en-GB" sz="16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567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cpt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7" name="Picture 5" descr="cpt01"/>
          <p:cNvPicPr>
            <a:picLocks noChangeAspect="1" noChangeArrowheads="1"/>
          </p:cNvPicPr>
          <p:nvPr/>
        </p:nvPicPr>
        <p:blipFill>
          <a:blip r:embed="rId3"/>
          <a:srcRect r="14441" b="9631"/>
          <a:stretch>
            <a:fillRect/>
          </a:stretch>
        </p:blipFill>
        <p:spPr bwMode="auto">
          <a:xfrm>
            <a:off x="1338183" y="1836864"/>
            <a:ext cx="7823645" cy="5030619"/>
          </a:xfrm>
          <a:prstGeom prst="rect">
            <a:avLst/>
          </a:prstGeom>
          <a:noFill/>
        </p:spPr>
      </p:pic>
      <p:pic>
        <p:nvPicPr>
          <p:cNvPr id="458759" name="Picture 7" descr="cpt04"/>
          <p:cNvPicPr>
            <a:picLocks noChangeAspect="1" noChangeArrowheads="1"/>
          </p:cNvPicPr>
          <p:nvPr/>
        </p:nvPicPr>
        <p:blipFill>
          <a:blip r:embed="rId4"/>
          <a:srcRect r="30932" b="18299"/>
          <a:stretch>
            <a:fillRect/>
          </a:stretch>
        </p:blipFill>
        <p:spPr bwMode="auto">
          <a:xfrm>
            <a:off x="2828386" y="2314606"/>
            <a:ext cx="6315615" cy="4543395"/>
          </a:xfrm>
          <a:prstGeom prst="rect">
            <a:avLst/>
          </a:prstGeom>
          <a:noFill/>
        </p:spPr>
      </p:pic>
      <p:pic>
        <p:nvPicPr>
          <p:cNvPr id="16" name="Picture 15" descr="cptlogo_0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0" y="2317750"/>
            <a:ext cx="1339674" cy="2647950"/>
          </a:xfrm>
          <a:prstGeom prst="rect">
            <a:avLst/>
          </a:prstGeom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412566" y="380501"/>
            <a:ext cx="1323416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The </a:t>
            </a:r>
            <a:r>
              <a:rPr lang="en-GB" sz="1600" dirty="0" smtClean="0">
                <a:solidFill>
                  <a:srgbClr val="000000"/>
                </a:solidFill>
              </a:rPr>
              <a:t>third </a:t>
            </a:r>
            <a:r>
              <a:rPr lang="en-GB" sz="1600" dirty="0">
                <a:solidFill>
                  <a:srgbClr val="000000"/>
                </a:solidFill>
              </a:rPr>
              <a:t>meeting was in </a:t>
            </a:r>
            <a:r>
              <a:rPr lang="en-GB" sz="1600" dirty="0" smtClean="0">
                <a:solidFill>
                  <a:srgbClr val="000000"/>
                </a:solidFill>
              </a:rPr>
              <a:t>2004. 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72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cpt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7" name="Picture 5" descr="cpt01"/>
          <p:cNvPicPr>
            <a:picLocks noChangeAspect="1" noChangeArrowheads="1"/>
          </p:cNvPicPr>
          <p:nvPr/>
        </p:nvPicPr>
        <p:blipFill>
          <a:blip r:embed="rId3"/>
          <a:srcRect r="14441" b="9631"/>
          <a:stretch>
            <a:fillRect/>
          </a:stretch>
        </p:blipFill>
        <p:spPr bwMode="auto">
          <a:xfrm>
            <a:off x="1338183" y="1836864"/>
            <a:ext cx="7823645" cy="5030619"/>
          </a:xfrm>
          <a:prstGeom prst="rect">
            <a:avLst/>
          </a:prstGeom>
          <a:noFill/>
        </p:spPr>
      </p:pic>
      <p:pic>
        <p:nvPicPr>
          <p:cNvPr id="458759" name="Picture 7" descr="cpt04"/>
          <p:cNvPicPr>
            <a:picLocks noChangeAspect="1" noChangeArrowheads="1"/>
          </p:cNvPicPr>
          <p:nvPr/>
        </p:nvPicPr>
        <p:blipFill>
          <a:blip r:embed="rId4"/>
          <a:srcRect r="30932" b="18299"/>
          <a:stretch>
            <a:fillRect/>
          </a:stretch>
        </p:blipFill>
        <p:spPr bwMode="auto">
          <a:xfrm>
            <a:off x="2828386" y="2314606"/>
            <a:ext cx="6315615" cy="4543395"/>
          </a:xfrm>
          <a:prstGeom prst="rect">
            <a:avLst/>
          </a:prstGeom>
          <a:noFill/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412566" y="380501"/>
            <a:ext cx="1323416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The </a:t>
            </a:r>
            <a:r>
              <a:rPr lang="en-GB" sz="1600" dirty="0" smtClean="0">
                <a:solidFill>
                  <a:srgbClr val="000000"/>
                </a:solidFill>
              </a:rPr>
              <a:t>third </a:t>
            </a:r>
            <a:r>
              <a:rPr lang="en-GB" sz="1600" dirty="0">
                <a:solidFill>
                  <a:srgbClr val="000000"/>
                </a:solidFill>
              </a:rPr>
              <a:t>meeting was in </a:t>
            </a:r>
            <a:r>
              <a:rPr lang="en-GB" sz="1600" dirty="0" smtClean="0">
                <a:solidFill>
                  <a:srgbClr val="000000"/>
                </a:solidFill>
              </a:rPr>
              <a:t>2004. 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 descr="pic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54" y="1699487"/>
            <a:ext cx="3130296" cy="25572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48075" y="2132014"/>
            <a:ext cx="1101330" cy="560623"/>
            <a:chOff x="6048075" y="2026192"/>
            <a:chExt cx="1101330" cy="560623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6048075" y="2026192"/>
              <a:ext cx="1101330" cy="231858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600" dirty="0" smtClean="0">
                  <a:solidFill>
                    <a:srgbClr val="000000"/>
                  </a:solidFill>
                </a:rPr>
                <a:t>Steve King</a:t>
              </a:r>
              <a:endParaRPr lang="en-GB" sz="16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608491" y="2257584"/>
              <a:ext cx="0" cy="3292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31032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cpt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7" name="Picture 5" descr="cpt01"/>
          <p:cNvPicPr>
            <a:picLocks noChangeAspect="1" noChangeArrowheads="1"/>
          </p:cNvPicPr>
          <p:nvPr/>
        </p:nvPicPr>
        <p:blipFill>
          <a:blip r:embed="rId4"/>
          <a:srcRect r="14441" b="9631"/>
          <a:stretch>
            <a:fillRect/>
          </a:stretch>
        </p:blipFill>
        <p:spPr bwMode="auto">
          <a:xfrm>
            <a:off x="1338183" y="1836864"/>
            <a:ext cx="7823645" cy="5030619"/>
          </a:xfrm>
          <a:prstGeom prst="rect">
            <a:avLst/>
          </a:prstGeom>
          <a:noFill/>
        </p:spPr>
      </p:pic>
      <p:pic>
        <p:nvPicPr>
          <p:cNvPr id="458759" name="Picture 7" descr="cpt04"/>
          <p:cNvPicPr>
            <a:picLocks noChangeAspect="1" noChangeArrowheads="1"/>
          </p:cNvPicPr>
          <p:nvPr/>
        </p:nvPicPr>
        <p:blipFill>
          <a:blip r:embed="rId5"/>
          <a:srcRect r="30932" b="18299"/>
          <a:stretch>
            <a:fillRect/>
          </a:stretch>
        </p:blipFill>
        <p:spPr bwMode="auto">
          <a:xfrm>
            <a:off x="2828386" y="2314606"/>
            <a:ext cx="6315615" cy="4543395"/>
          </a:xfrm>
          <a:prstGeom prst="rect">
            <a:avLst/>
          </a:prstGeom>
          <a:noFill/>
        </p:spPr>
      </p:pic>
      <p:pic>
        <p:nvPicPr>
          <p:cNvPr id="13" name="Picture 10" descr="cpt07"/>
          <p:cNvPicPr>
            <a:picLocks noChangeAspect="1" noChangeArrowheads="1"/>
          </p:cNvPicPr>
          <p:nvPr/>
        </p:nvPicPr>
        <p:blipFill>
          <a:blip r:embed="rId6"/>
          <a:srcRect r="45249" b="27287"/>
          <a:stretch>
            <a:fillRect/>
          </a:stretch>
        </p:blipFill>
        <p:spPr bwMode="auto">
          <a:xfrm>
            <a:off x="4137504" y="2821808"/>
            <a:ext cx="5006497" cy="4036193"/>
          </a:xfrm>
          <a:prstGeom prst="rect">
            <a:avLst/>
          </a:prstGeom>
          <a:noFill/>
        </p:spPr>
      </p:pic>
      <p:pic>
        <p:nvPicPr>
          <p:cNvPr id="15" name="Picture 14" descr="cptlogo_0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900" y="2851149"/>
            <a:ext cx="1549400" cy="2457251"/>
          </a:xfrm>
          <a:prstGeom prst="rect">
            <a:avLst/>
          </a:prstGeom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412566" y="380501"/>
            <a:ext cx="1323416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The </a:t>
            </a:r>
            <a:r>
              <a:rPr lang="en-GB" sz="1600" dirty="0" smtClean="0">
                <a:solidFill>
                  <a:srgbClr val="000000"/>
                </a:solidFill>
              </a:rPr>
              <a:t>fourth </a:t>
            </a:r>
            <a:r>
              <a:rPr lang="en-GB" sz="1600" dirty="0">
                <a:solidFill>
                  <a:srgbClr val="000000"/>
                </a:solidFill>
              </a:rPr>
              <a:t>meeting was in </a:t>
            </a:r>
            <a:r>
              <a:rPr lang="en-GB" sz="1600" dirty="0" smtClean="0">
                <a:solidFill>
                  <a:srgbClr val="000000"/>
                </a:solidFill>
              </a:rPr>
              <a:t>2007. 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960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cpt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8473"/>
            <a:ext cx="9144000" cy="555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7" name="Picture 5" descr="cpt01"/>
          <p:cNvPicPr>
            <a:picLocks noChangeAspect="1" noChangeArrowheads="1"/>
          </p:cNvPicPr>
          <p:nvPr/>
        </p:nvPicPr>
        <p:blipFill>
          <a:blip r:embed="rId4"/>
          <a:srcRect r="14441" b="9631"/>
          <a:stretch>
            <a:fillRect/>
          </a:stretch>
        </p:blipFill>
        <p:spPr bwMode="auto">
          <a:xfrm>
            <a:off x="1338183" y="1836864"/>
            <a:ext cx="7823645" cy="5030619"/>
          </a:xfrm>
          <a:prstGeom prst="rect">
            <a:avLst/>
          </a:prstGeom>
          <a:noFill/>
        </p:spPr>
      </p:pic>
      <p:pic>
        <p:nvPicPr>
          <p:cNvPr id="458759" name="Picture 7" descr="cpt04"/>
          <p:cNvPicPr>
            <a:picLocks noChangeAspect="1" noChangeArrowheads="1"/>
          </p:cNvPicPr>
          <p:nvPr/>
        </p:nvPicPr>
        <p:blipFill>
          <a:blip r:embed="rId5"/>
          <a:srcRect r="30932" b="18299"/>
          <a:stretch>
            <a:fillRect/>
          </a:stretch>
        </p:blipFill>
        <p:spPr bwMode="auto">
          <a:xfrm>
            <a:off x="2828386" y="2314606"/>
            <a:ext cx="6315615" cy="4543395"/>
          </a:xfrm>
          <a:prstGeom prst="rect">
            <a:avLst/>
          </a:prstGeom>
          <a:noFill/>
        </p:spPr>
      </p:pic>
      <p:pic>
        <p:nvPicPr>
          <p:cNvPr id="13" name="Picture 10" descr="cpt07"/>
          <p:cNvPicPr>
            <a:picLocks noChangeAspect="1" noChangeArrowheads="1"/>
          </p:cNvPicPr>
          <p:nvPr/>
        </p:nvPicPr>
        <p:blipFill>
          <a:blip r:embed="rId6"/>
          <a:srcRect r="45249" b="27287"/>
          <a:stretch>
            <a:fillRect/>
          </a:stretch>
        </p:blipFill>
        <p:spPr bwMode="auto">
          <a:xfrm>
            <a:off x="4137504" y="2821808"/>
            <a:ext cx="5006497" cy="4036193"/>
          </a:xfrm>
          <a:prstGeom prst="rect">
            <a:avLst/>
          </a:prstGeom>
          <a:noFill/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412566" y="380501"/>
            <a:ext cx="1323416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The </a:t>
            </a:r>
            <a:r>
              <a:rPr lang="en-GB" sz="1600" dirty="0" smtClean="0">
                <a:solidFill>
                  <a:srgbClr val="000000"/>
                </a:solidFill>
              </a:rPr>
              <a:t>fifth </a:t>
            </a:r>
            <a:r>
              <a:rPr lang="en-GB" sz="1600" dirty="0">
                <a:solidFill>
                  <a:srgbClr val="000000"/>
                </a:solidFill>
              </a:rPr>
              <a:t>meeting was in </a:t>
            </a:r>
            <a:r>
              <a:rPr lang="en-GB" sz="1600" dirty="0" smtClean="0">
                <a:solidFill>
                  <a:srgbClr val="000000"/>
                </a:solidFill>
              </a:rPr>
              <a:t>2010. 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pic>
        <p:nvPicPr>
          <p:cNvPr id="12" name="Picture 11" descr="Pic_cpt10.png"/>
          <p:cNvPicPr>
            <a:picLocks noChangeAspect="1"/>
          </p:cNvPicPr>
          <p:nvPr/>
        </p:nvPicPr>
        <p:blipFill rotWithShape="1">
          <a:blip r:embed="rId7"/>
          <a:srcRect t="18002" r="66158" b="35447"/>
          <a:stretch/>
        </p:blipFill>
        <p:spPr>
          <a:xfrm>
            <a:off x="5696313" y="3894139"/>
            <a:ext cx="3447687" cy="2963862"/>
          </a:xfrm>
          <a:prstGeom prst="rect">
            <a:avLst/>
          </a:prstGeom>
        </p:spPr>
      </p:pic>
      <p:pic>
        <p:nvPicPr>
          <p:cNvPr id="16" name="Picture 15" descr="cptlogo_10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4707" y="3995584"/>
            <a:ext cx="1172756" cy="17316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459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8" name="Text Box 12"/>
          <p:cNvSpPr txBox="1">
            <a:spLocks noChangeArrowheads="1"/>
          </p:cNvSpPr>
          <p:nvPr/>
        </p:nvSpPr>
        <p:spPr bwMode="auto">
          <a:xfrm>
            <a:off x="5245100" y="472076"/>
            <a:ext cx="3564689" cy="21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500" dirty="0">
                <a:solidFill>
                  <a:srgbClr val="000000"/>
                </a:solidFill>
              </a:rPr>
              <a:t>The latest meeting was in </a:t>
            </a:r>
            <a:r>
              <a:rPr lang="en-GB" sz="1500" dirty="0" smtClean="0">
                <a:solidFill>
                  <a:srgbClr val="000000"/>
                </a:solidFill>
              </a:rPr>
              <a:t>June 2013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3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pic>
        <p:nvPicPr>
          <p:cNvPr id="3" name="Picture 2" descr="cptpage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r="40889" b="27331"/>
          <a:stretch/>
        </p:blipFill>
        <p:spPr>
          <a:xfrm>
            <a:off x="0" y="1356548"/>
            <a:ext cx="9144000" cy="5501452"/>
          </a:xfrm>
          <a:prstGeom prst="rect">
            <a:avLst/>
          </a:prstGeom>
        </p:spPr>
      </p:pic>
      <p:pic>
        <p:nvPicPr>
          <p:cNvPr id="4" name="Picture 3" descr="cptlogo1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8" y="1450374"/>
            <a:ext cx="1356231" cy="19326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527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 descr="cptpage13.png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r="40889" b="27331"/>
          <a:stretch/>
        </p:blipFill>
        <p:spPr>
          <a:xfrm>
            <a:off x="0" y="1356548"/>
            <a:ext cx="9144000" cy="5501452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1765880" y="1343513"/>
            <a:ext cx="7188200" cy="5447634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lIns="91430" tIns="45715" rIns="91430" bIns="45715">
            <a:spAutoFit/>
          </a:bodyPr>
          <a:lstStyle/>
          <a:p>
            <a:r>
              <a:rPr lang="en-US" sz="1200" dirty="0" smtClean="0"/>
              <a:t>Topics: </a:t>
            </a:r>
            <a:endParaRPr lang="en-US" sz="1200" dirty="0"/>
          </a:p>
          <a:p>
            <a:r>
              <a:rPr lang="en-US" sz="1200" dirty="0"/>
              <a:t>experimental and observational searches for CPT and Lorentz violation involving </a:t>
            </a:r>
          </a:p>
          <a:p>
            <a:pPr lvl="1"/>
            <a:r>
              <a:rPr lang="en-US" sz="1200" dirty="0"/>
              <a:t>accelerator and collider experiments </a:t>
            </a:r>
          </a:p>
          <a:p>
            <a:pPr lvl="1"/>
            <a:r>
              <a:rPr lang="en-US" sz="1200" dirty="0"/>
              <a:t>atomic, nuclear, and particle decays </a:t>
            </a:r>
          </a:p>
          <a:p>
            <a:pPr lvl="1"/>
            <a:r>
              <a:rPr lang="en-US" sz="1200" dirty="0"/>
              <a:t>birefringence, dispersion, and anisotropy in cosmological sources </a:t>
            </a:r>
          </a:p>
          <a:p>
            <a:pPr lvl="1"/>
            <a:r>
              <a:rPr lang="en-US" sz="1200" dirty="0"/>
              <a:t>clock-comparison measurements </a:t>
            </a:r>
          </a:p>
          <a:p>
            <a:pPr lvl="1"/>
            <a:r>
              <a:rPr lang="en-US" sz="1200" dirty="0"/>
              <a:t>CMB polarization </a:t>
            </a:r>
          </a:p>
          <a:p>
            <a:pPr lvl="1"/>
            <a:r>
              <a:rPr lang="en-US" sz="1200" dirty="0"/>
              <a:t>electromagnetic resonant cavities and lasers </a:t>
            </a:r>
          </a:p>
          <a:p>
            <a:pPr lvl="1"/>
            <a:r>
              <a:rPr lang="en-US" sz="1200" dirty="0"/>
              <a:t>tests of the equivalence principle </a:t>
            </a:r>
          </a:p>
          <a:p>
            <a:pPr lvl="1"/>
            <a:r>
              <a:rPr lang="en-US" sz="1200" dirty="0"/>
              <a:t>gauge and Higgs particles </a:t>
            </a:r>
          </a:p>
          <a:p>
            <a:pPr lvl="1"/>
            <a:r>
              <a:rPr lang="en-US" sz="1200" dirty="0"/>
              <a:t>high-energy astrophysical observations </a:t>
            </a:r>
          </a:p>
          <a:p>
            <a:pPr lvl="1"/>
            <a:r>
              <a:rPr lang="en-US" sz="1200" dirty="0"/>
              <a:t>laboratory and gravimetric tests of gravity </a:t>
            </a:r>
          </a:p>
          <a:p>
            <a:pPr lvl="1"/>
            <a:r>
              <a:rPr lang="en-US" sz="1200" dirty="0"/>
              <a:t>matter interferometry </a:t>
            </a:r>
          </a:p>
          <a:p>
            <a:pPr lvl="1"/>
            <a:r>
              <a:rPr lang="en-US" sz="1200" dirty="0"/>
              <a:t>neutrino oscillations and propagation, neutrino-antineutrino mixing </a:t>
            </a:r>
          </a:p>
          <a:p>
            <a:pPr lvl="1"/>
            <a:r>
              <a:rPr lang="en-US" sz="1200" dirty="0"/>
              <a:t>oscillations and decays of K, B, D mesons </a:t>
            </a:r>
          </a:p>
          <a:p>
            <a:pPr lvl="1"/>
            <a:r>
              <a:rPr lang="en-US" sz="1200" dirty="0"/>
              <a:t>particle-antiparticle comparisons </a:t>
            </a:r>
          </a:p>
          <a:p>
            <a:pPr lvl="1"/>
            <a:r>
              <a:rPr lang="en-US" sz="1200" dirty="0"/>
              <a:t>post-</a:t>
            </a:r>
            <a:r>
              <a:rPr lang="en-US" sz="1200" dirty="0" err="1"/>
              <a:t>newtonian</a:t>
            </a:r>
            <a:r>
              <a:rPr lang="en-US" sz="1200" dirty="0"/>
              <a:t> gravity in the solar system and beyond </a:t>
            </a:r>
          </a:p>
          <a:p>
            <a:pPr lvl="1"/>
            <a:r>
              <a:rPr lang="en-US" sz="1200" dirty="0"/>
              <a:t>second- and third-generation particles </a:t>
            </a:r>
          </a:p>
          <a:p>
            <a:pPr lvl="1"/>
            <a:r>
              <a:rPr lang="en-US" sz="1200" dirty="0"/>
              <a:t>sidereal and annual time variations, compass asymmetries </a:t>
            </a:r>
          </a:p>
          <a:p>
            <a:pPr lvl="1"/>
            <a:r>
              <a:rPr lang="en-US" sz="1200" dirty="0"/>
              <a:t>space-based missions </a:t>
            </a:r>
          </a:p>
          <a:p>
            <a:pPr lvl="1"/>
            <a:r>
              <a:rPr lang="en-US" sz="1200" dirty="0"/>
              <a:t>spectroscopy of hydrogen and </a:t>
            </a:r>
            <a:r>
              <a:rPr lang="en-US" sz="1200" dirty="0" err="1"/>
              <a:t>antihydrogen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spin-polarized matter </a:t>
            </a:r>
          </a:p>
          <a:p>
            <a:pPr lvl="1"/>
            <a:r>
              <a:rPr lang="en-US" sz="1200" dirty="0"/>
              <a:t>time-of-flight measurements </a:t>
            </a:r>
          </a:p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theoretical and phenomenological studies of CPT and Lorentz violation involving </a:t>
            </a:r>
          </a:p>
          <a:p>
            <a:pPr lvl="1"/>
            <a:r>
              <a:rPr lang="en-US" sz="1200" dirty="0"/>
              <a:t>physical effects at the level of the Standard Model, General Relativity, and beyond </a:t>
            </a:r>
          </a:p>
          <a:p>
            <a:pPr lvl="1"/>
            <a:r>
              <a:rPr lang="en-US" sz="1200" dirty="0"/>
              <a:t>origins and mechanisms for violations </a:t>
            </a:r>
          </a:p>
          <a:p>
            <a:pPr lvl="1"/>
            <a:r>
              <a:rPr lang="en-US" sz="1200" dirty="0"/>
              <a:t>classical and quantum field theory, particle physics, classical and quantum gravity, string theory </a:t>
            </a:r>
          </a:p>
          <a:p>
            <a:pPr lvl="1"/>
            <a:r>
              <a:rPr lang="en-US" sz="1200" dirty="0"/>
              <a:t>mathematical foundations, </a:t>
            </a:r>
            <a:r>
              <a:rPr lang="en-US" sz="1200" dirty="0" err="1"/>
              <a:t>Finsler</a:t>
            </a:r>
            <a:r>
              <a:rPr lang="en-US" sz="1200" dirty="0"/>
              <a:t> </a:t>
            </a:r>
            <a:r>
              <a:rPr lang="en-US" sz="1200" dirty="0" smtClean="0"/>
              <a:t>geometry</a:t>
            </a:r>
            <a:endParaRPr lang="en-US" sz="12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" y="1066705"/>
            <a:ext cx="4724687" cy="23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http://www.physics.indiana.edu/~kostelec/faq.html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 smtClean="0">
                <a:solidFill>
                  <a:srgbClr val="000090"/>
                </a:solidFill>
              </a:rPr>
              <a:t>4. </a:t>
            </a:r>
            <a:r>
              <a:rPr lang="en-US" sz="2400" dirty="0">
                <a:solidFill>
                  <a:srgbClr val="000090"/>
                </a:solidFill>
              </a:rPr>
              <a:t>Modern tests of Lorentz violation</a:t>
            </a:r>
          </a:p>
        </p:txBody>
      </p:sp>
      <p:sp>
        <p:nvSpPr>
          <p:cNvPr id="85" name="5-Point Star 84"/>
          <p:cNvSpPr/>
          <p:nvPr/>
        </p:nvSpPr>
        <p:spPr>
          <a:xfrm>
            <a:off x="2094295" y="2110010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86" name="5-Point Star 85"/>
          <p:cNvSpPr/>
          <p:nvPr/>
        </p:nvSpPr>
        <p:spPr>
          <a:xfrm>
            <a:off x="2094295" y="2324700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87" name="5-Point Star 86"/>
          <p:cNvSpPr/>
          <p:nvPr/>
        </p:nvSpPr>
        <p:spPr>
          <a:xfrm>
            <a:off x="2105785" y="1753220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88" name="5-Point Star 87"/>
          <p:cNvSpPr/>
          <p:nvPr/>
        </p:nvSpPr>
        <p:spPr>
          <a:xfrm>
            <a:off x="2105785" y="2659140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89" name="5-Point Star 88"/>
          <p:cNvSpPr/>
          <p:nvPr/>
        </p:nvSpPr>
        <p:spPr>
          <a:xfrm>
            <a:off x="2131185" y="3975105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90" name="5-Point Star 89"/>
          <p:cNvSpPr/>
          <p:nvPr/>
        </p:nvSpPr>
        <p:spPr>
          <a:xfrm>
            <a:off x="2119090" y="4142625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91" name="5-Point Star 90"/>
          <p:cNvSpPr/>
          <p:nvPr/>
        </p:nvSpPr>
        <p:spPr>
          <a:xfrm>
            <a:off x="2119090" y="5232405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92" name="5-Point Star 91"/>
          <p:cNvSpPr/>
          <p:nvPr/>
        </p:nvSpPr>
        <p:spPr>
          <a:xfrm>
            <a:off x="2029585" y="3694495"/>
            <a:ext cx="292100" cy="2921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7023100" y="4105962"/>
            <a:ext cx="2120900" cy="2752038"/>
            <a:chOff x="6807200" y="2082800"/>
            <a:chExt cx="2120900" cy="2752038"/>
          </a:xfrm>
        </p:grpSpPr>
        <p:sp>
          <p:nvSpPr>
            <p:cNvPr id="12" name="Rectangle 11"/>
            <p:cNvSpPr/>
            <p:nvPr/>
          </p:nvSpPr>
          <p:spPr>
            <a:xfrm>
              <a:off x="6807200" y="2082800"/>
              <a:ext cx="2120900" cy="27178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18" descr="Romalis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78930" y="2806700"/>
              <a:ext cx="1971217" cy="1568776"/>
            </a:xfrm>
            <a:prstGeom prst="rect">
              <a:avLst/>
            </a:prstGeom>
            <a:noFill/>
          </p:spPr>
        </p:pic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6842923" y="2122753"/>
              <a:ext cx="1958177" cy="6873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Double gas</a:t>
              </a:r>
              <a:r>
                <a:rPr lang="en-GB" sz="1400" dirty="0" smtClean="0">
                  <a:solidFill>
                    <a:srgbClr val="000000"/>
                  </a:solidFill>
                </a:rPr>
                <a:t> maser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b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n</a:t>
              </a:r>
              <a:r>
                <a:rPr lang="en-GB" sz="1400" dirty="0">
                  <a:solidFill>
                    <a:srgbClr val="000000"/>
                  </a:solidFill>
                </a:rPr>
                <a:t>(rotation)&lt;10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33</a:t>
              </a:r>
              <a:r>
                <a:rPr lang="en-GB" sz="1400" dirty="0" smtClean="0">
                  <a:solidFill>
                    <a:srgbClr val="000000"/>
                  </a:solidFill>
                </a:rPr>
                <a:t>GeV</a:t>
              </a:r>
              <a:endParaRPr lang="en-GB" sz="1400" dirty="0">
                <a:solidFill>
                  <a:srgbClr val="000000"/>
                </a:solidFill>
              </a:endParaRP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b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n</a:t>
              </a:r>
              <a:r>
                <a:rPr lang="en-GB" sz="1400" dirty="0">
                  <a:solidFill>
                    <a:srgbClr val="000000"/>
                  </a:solidFill>
                </a:rPr>
                <a:t>(boost)&lt;10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-27</a:t>
              </a:r>
              <a:r>
                <a:rPr lang="en-GB" sz="1400" dirty="0">
                  <a:solidFill>
                    <a:srgbClr val="000000"/>
                  </a:solidFill>
                </a:rPr>
                <a:t>GeV</a:t>
              </a:r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6845300" y="4320203"/>
              <a:ext cx="1955800" cy="51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PRL105(2010)151604</a:t>
              </a:r>
            </a:p>
            <a:p>
              <a:pPr defTabSz="829280"/>
              <a:r>
                <a:rPr lang="en-US" sz="1400" dirty="0" smtClean="0">
                  <a:solidFill>
                    <a:srgbClr val="000090"/>
                  </a:solidFill>
                </a:rPr>
                <a:t>PRL107(2010)171604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02401" y="0"/>
            <a:ext cx="2641599" cy="2177143"/>
            <a:chOff x="3365501" y="177800"/>
            <a:chExt cx="2641599" cy="2177143"/>
          </a:xfrm>
        </p:grpSpPr>
        <p:sp>
          <p:nvSpPr>
            <p:cNvPr id="54" name="Rectangle 53"/>
            <p:cNvSpPr/>
            <p:nvPr/>
          </p:nvSpPr>
          <p:spPr>
            <a:xfrm>
              <a:off x="3479194" y="177800"/>
              <a:ext cx="2439005" cy="217714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5"/>
            <a:srcRect l="11815" b="16303"/>
            <a:stretch/>
          </p:blipFill>
          <p:spPr bwMode="auto">
            <a:xfrm>
              <a:off x="3672720" y="652041"/>
              <a:ext cx="2067247" cy="1412616"/>
            </a:xfrm>
            <a:prstGeom prst="rect">
              <a:avLst/>
            </a:prstGeom>
            <a:noFill/>
          </p:spPr>
        </p:pic>
        <p:sp>
          <p:nvSpPr>
            <p:cNvPr id="55" name="Rectangle 6"/>
            <p:cNvSpPr>
              <a:spLocks noChangeArrowheads="1"/>
            </p:cNvSpPr>
            <p:nvPr/>
          </p:nvSpPr>
          <p:spPr bwMode="auto">
            <a:xfrm>
              <a:off x="3365501" y="186533"/>
              <a:ext cx="2641599" cy="48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solidFill>
                    <a:srgbClr val="000000"/>
                  </a:solidFill>
                </a:rPr>
                <a:t>Tevatron and LEP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solidFill>
                    <a:srgbClr val="000000"/>
                  </a:solidFill>
                </a:rPr>
                <a:t>-5.8x10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-12</a:t>
              </a:r>
              <a:r>
                <a:rPr lang="en-GB" sz="1400" dirty="0" smtClean="0">
                  <a:solidFill>
                    <a:srgbClr val="000000"/>
                  </a:solidFill>
                </a:rPr>
                <a:t>&lt;</a:t>
              </a:r>
              <a:r>
                <a:rPr lang="en-GB" sz="14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k</a:t>
              </a:r>
              <a:r>
                <a:rPr lang="en-GB" sz="1400" baseline="-25000" dirty="0" smtClean="0">
                  <a:solidFill>
                    <a:srgbClr val="000000"/>
                  </a:solidFill>
                </a:rPr>
                <a:t>tr</a:t>
              </a:r>
              <a:r>
                <a:rPr lang="en-GB" sz="1400" dirty="0" smtClean="0">
                  <a:solidFill>
                    <a:srgbClr val="000000"/>
                  </a:solidFill>
                </a:rPr>
                <a:t>-4/3c</a:t>
              </a:r>
              <a:r>
                <a:rPr lang="en-GB" sz="1400" baseline="-25000" dirty="0" smtClean="0">
                  <a:solidFill>
                    <a:srgbClr val="000000"/>
                  </a:solidFill>
                </a:rPr>
                <a:t>e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00</a:t>
              </a:r>
              <a:r>
                <a:rPr lang="en-GB" sz="1400" dirty="0" smtClean="0">
                  <a:solidFill>
                    <a:srgbClr val="000000"/>
                  </a:solidFill>
                </a:rPr>
                <a:t>&lt;1.2x10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-11</a:t>
              </a:r>
            </a:p>
          </p:txBody>
        </p:sp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3773551" y="2048351"/>
              <a:ext cx="1934364" cy="299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36" tIns="41469" rIns="82936" bIns="41469">
              <a:spAutoFit/>
            </a:bodyPr>
            <a:lstStyle/>
            <a:p>
              <a:pPr defTabSz="829280"/>
              <a:r>
                <a:rPr lang="en-US" sz="1400" dirty="0" smtClean="0">
                  <a:solidFill>
                    <a:srgbClr val="000090"/>
                  </a:solidFill>
                </a:rPr>
                <a:t>PRL102(2009)170402</a:t>
              </a:r>
              <a:endParaRPr lang="en-GB" sz="1400" dirty="0" smtClean="0">
                <a:solidFill>
                  <a:srgbClr val="000090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375331" y="4352581"/>
            <a:ext cx="2413000" cy="2505419"/>
            <a:chOff x="3479800" y="3209581"/>
            <a:chExt cx="2413000" cy="2505419"/>
          </a:xfrm>
        </p:grpSpPr>
        <p:sp>
          <p:nvSpPr>
            <p:cNvPr id="52" name="Rectangle 51"/>
            <p:cNvSpPr/>
            <p:nvPr/>
          </p:nvSpPr>
          <p:spPr>
            <a:xfrm>
              <a:off x="3479800" y="3251200"/>
              <a:ext cx="2413000" cy="24638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14" descr="Peters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0001" y="3661727"/>
              <a:ext cx="2331999" cy="1750238"/>
            </a:xfrm>
            <a:prstGeom prst="rect">
              <a:avLst/>
            </a:prstGeom>
            <a:noFill/>
          </p:spPr>
        </p:pic>
        <p:sp>
          <p:nvSpPr>
            <p:cNvPr id="67" name="Rectangle 7"/>
            <p:cNvSpPr>
              <a:spLocks noChangeArrowheads="1"/>
            </p:cNvSpPr>
            <p:nvPr/>
          </p:nvSpPr>
          <p:spPr bwMode="auto">
            <a:xfrm>
              <a:off x="3479800" y="3209581"/>
              <a:ext cx="2360400" cy="501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Cryogenic optical resonator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GB" sz="1400" dirty="0">
                  <a:solidFill>
                    <a:srgbClr val="000000"/>
                  </a:solidFill>
                </a:rPr>
                <a:t>c/c&lt;10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</a:t>
              </a:r>
              <a:r>
                <a:rPr lang="en-GB" sz="1400" baseline="30000" dirty="0" smtClean="0">
                  <a:solidFill>
                    <a:srgbClr val="000000"/>
                  </a:solidFill>
                </a:rPr>
                <a:t>16</a:t>
              </a:r>
              <a:endParaRPr lang="en-GB" sz="14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6" name="Rectangle 10"/>
            <p:cNvSpPr>
              <a:spLocks noChangeArrowheads="1"/>
            </p:cNvSpPr>
            <p:nvPr/>
          </p:nvSpPr>
          <p:spPr bwMode="auto">
            <a:xfrm>
              <a:off x="3513675" y="5397501"/>
              <a:ext cx="1834515" cy="299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PRL99</a:t>
              </a:r>
              <a:r>
                <a:rPr lang="en-GB" sz="1400" dirty="0">
                  <a:solidFill>
                    <a:srgbClr val="000090"/>
                  </a:solidFill>
                </a:rPr>
                <a:t>(2007)050401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31234" y="2497666"/>
            <a:ext cx="2044700" cy="4257817"/>
            <a:chOff x="127000" y="2603500"/>
            <a:chExt cx="2044700" cy="4257817"/>
          </a:xfrm>
        </p:grpSpPr>
        <p:sp>
          <p:nvSpPr>
            <p:cNvPr id="50" name="Rectangle 49"/>
            <p:cNvSpPr/>
            <p:nvPr/>
          </p:nvSpPr>
          <p:spPr>
            <a:xfrm>
              <a:off x="190500" y="2603500"/>
              <a:ext cx="1854200" cy="42545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27" descr="KTeV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4001" y="3920717"/>
              <a:ext cx="1727354" cy="2505483"/>
            </a:xfrm>
            <a:prstGeom prst="rect">
              <a:avLst/>
            </a:prstGeom>
            <a:noFill/>
          </p:spPr>
        </p:pic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127000" y="2612234"/>
              <a:ext cx="1930400" cy="1317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solidFill>
                    <a:srgbClr val="000000"/>
                  </a:solidFill>
                </a:rPr>
                <a:t>KTeV/KLOE </a:t>
              </a:r>
              <a:r>
                <a:rPr lang="en-GB" sz="1400" dirty="0">
                  <a:solidFill>
                    <a:srgbClr val="000000"/>
                  </a:solidFill>
                </a:rPr>
                <a:t>(strange)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GB" sz="1400" dirty="0">
                  <a:solidFill>
                    <a:srgbClr val="000000"/>
                  </a:solidFill>
                </a:rPr>
                <a:t>a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K</a:t>
              </a:r>
              <a:r>
                <a:rPr lang="en-GB" sz="1400" dirty="0">
                  <a:solidFill>
                    <a:srgbClr val="000000"/>
                  </a:solidFill>
                </a:rPr>
                <a:t>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-22</a:t>
              </a:r>
              <a:r>
                <a:rPr lang="en-GB" sz="1400" dirty="0">
                  <a:solidFill>
                    <a:srgbClr val="000000"/>
                  </a:solidFill>
                </a:rPr>
                <a:t> GeV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FOCUS (charm)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GB" sz="1400" dirty="0">
                  <a:solidFill>
                    <a:srgbClr val="000000"/>
                  </a:solidFill>
                </a:rPr>
                <a:t>a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D</a:t>
              </a:r>
              <a:r>
                <a:rPr lang="en-GB" sz="1400" dirty="0">
                  <a:solidFill>
                    <a:srgbClr val="000000"/>
                  </a:solidFill>
                </a:rPr>
                <a:t>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-16</a:t>
              </a:r>
              <a:r>
                <a:rPr lang="en-GB" sz="1400" dirty="0">
                  <a:solidFill>
                    <a:srgbClr val="000000"/>
                  </a:solidFill>
                </a:rPr>
                <a:t> GeV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BaBar/Belle (bottom)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GB" sz="1400" dirty="0">
                  <a:solidFill>
                    <a:srgbClr val="000000"/>
                  </a:solidFill>
                </a:rPr>
                <a:t>m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B</a:t>
              </a:r>
              <a:r>
                <a:rPr lang="en-GB" sz="1400" dirty="0">
                  <a:solidFill>
                    <a:srgbClr val="000000"/>
                  </a:solidFill>
                </a:rPr>
                <a:t>/m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B</a:t>
              </a:r>
              <a:r>
                <a:rPr lang="en-GB" sz="1400" dirty="0">
                  <a:solidFill>
                    <a:srgbClr val="000000"/>
                  </a:solidFill>
                </a:rPr>
                <a:t>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-14</a:t>
              </a:r>
            </a:p>
          </p:txBody>
        </p:sp>
        <p:sp>
          <p:nvSpPr>
            <p:cNvPr id="80" name="Rectangle 10"/>
            <p:cNvSpPr>
              <a:spLocks noChangeArrowheads="1"/>
            </p:cNvSpPr>
            <p:nvPr/>
          </p:nvSpPr>
          <p:spPr bwMode="auto">
            <a:xfrm>
              <a:off x="185425" y="6346682"/>
              <a:ext cx="1986275" cy="51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PLB556(2003)7</a:t>
              </a:r>
            </a:p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PRL100(2008)131802</a:t>
              </a:r>
            </a:p>
          </p:txBody>
        </p:sp>
      </p:grpSp>
      <p:sp>
        <p:nvSpPr>
          <p:cNvPr id="94" name="Date Placeholder 9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86871" y="2152952"/>
            <a:ext cx="2357129" cy="1912092"/>
            <a:chOff x="6452458" y="0"/>
            <a:chExt cx="2357129" cy="1912092"/>
          </a:xfrm>
        </p:grpSpPr>
        <p:sp>
          <p:nvSpPr>
            <p:cNvPr id="20" name="Rectangle 19"/>
            <p:cNvSpPr/>
            <p:nvPr/>
          </p:nvSpPr>
          <p:spPr>
            <a:xfrm>
              <a:off x="6477001" y="0"/>
              <a:ext cx="2332586" cy="18923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472074" y="28074"/>
              <a:ext cx="2296978" cy="48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/>
                <a:t>GRB </a:t>
              </a:r>
              <a:r>
                <a:rPr lang="en-GB" sz="1400" dirty="0"/>
                <a:t>vacuum birefringence</a:t>
              </a: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latin typeface="Symbol" pitchFamily="18" charset="2"/>
                </a:rPr>
                <a:t>k</a:t>
              </a:r>
              <a:r>
                <a:rPr lang="en-GB" sz="1400" baseline="-25000" dirty="0" smtClean="0"/>
                <a:t>e+</a:t>
              </a:r>
              <a:r>
                <a:rPr lang="en-GB" sz="1400" dirty="0" smtClean="0"/>
                <a:t>, </a:t>
              </a:r>
              <a:r>
                <a:rPr lang="en-GB" sz="1400" dirty="0" smtClean="0">
                  <a:latin typeface="Symbol" charset="2"/>
                  <a:cs typeface="Symbol" charset="2"/>
                </a:rPr>
                <a:t>k</a:t>
              </a:r>
              <a:r>
                <a:rPr lang="en-GB" sz="1400" baseline="-25000" dirty="0" smtClean="0"/>
                <a:t>o</a:t>
              </a:r>
              <a:r>
                <a:rPr lang="en-GB" sz="1400" baseline="-25000" dirty="0"/>
                <a:t>-</a:t>
              </a:r>
              <a:r>
                <a:rPr lang="en-GB" sz="1400" dirty="0" smtClean="0"/>
                <a:t>&lt;</a:t>
              </a:r>
              <a:r>
                <a:rPr lang="en-GB" sz="1400" dirty="0"/>
                <a:t>10</a:t>
              </a:r>
              <a:r>
                <a:rPr lang="en-GB" sz="1400" baseline="30000" dirty="0"/>
                <a:t>-</a:t>
              </a:r>
              <a:r>
                <a:rPr lang="en-GB" sz="1400" baseline="30000" dirty="0" smtClean="0"/>
                <a:t>37</a:t>
              </a:r>
              <a:endParaRPr lang="en-GB" sz="1400" dirty="0"/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auto">
            <a:xfrm>
              <a:off x="6452458" y="1612900"/>
              <a:ext cx="1823786" cy="299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PRL97</a:t>
              </a:r>
              <a:r>
                <a:rPr lang="en-GB" sz="1400" dirty="0">
                  <a:solidFill>
                    <a:srgbClr val="000090"/>
                  </a:solidFill>
                </a:rPr>
                <a:t>(2006)</a:t>
              </a:r>
              <a:r>
                <a:rPr lang="en-GB" sz="1400" dirty="0" smtClean="0">
                  <a:solidFill>
                    <a:srgbClr val="000090"/>
                  </a:solidFill>
                </a:rPr>
                <a:t>140401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  <p:pic>
          <p:nvPicPr>
            <p:cNvPr id="2" name="Picture 1" descr="Cartoon_CGRO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289" y="486358"/>
              <a:ext cx="1483561" cy="1162627"/>
            </a:xfrm>
            <a:prstGeom prst="rect">
              <a:avLst/>
            </a:prstGeom>
          </p:spPr>
        </p:pic>
      </p:grpSp>
      <p:sp>
        <p:nvSpPr>
          <p:cNvPr id="56" name="5-Point Star 55"/>
          <p:cNvSpPr/>
          <p:nvPr/>
        </p:nvSpPr>
        <p:spPr>
          <a:xfrm>
            <a:off x="2107980" y="2876695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145143" y="181428"/>
            <a:ext cx="2253509" cy="2252317"/>
            <a:chOff x="4331413" y="2460018"/>
            <a:chExt cx="2253509" cy="2252317"/>
          </a:xfrm>
        </p:grpSpPr>
        <p:grpSp>
          <p:nvGrpSpPr>
            <p:cNvPr id="57" name="Group 56"/>
            <p:cNvGrpSpPr/>
            <p:nvPr/>
          </p:nvGrpSpPr>
          <p:grpSpPr>
            <a:xfrm>
              <a:off x="4331413" y="2460018"/>
              <a:ext cx="2253509" cy="2252317"/>
              <a:chOff x="6568709" y="-1"/>
              <a:chExt cx="2253509" cy="2252317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6724630" y="-1"/>
                <a:ext cx="2097588" cy="2252317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7"/>
              <p:cNvSpPr>
                <a:spLocks noChangeArrowheads="1"/>
              </p:cNvSpPr>
              <p:nvPr/>
            </p:nvSpPr>
            <p:spPr bwMode="auto">
              <a:xfrm>
                <a:off x="6568709" y="14268"/>
                <a:ext cx="2115462" cy="486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algn="ctr"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400" dirty="0" smtClean="0"/>
                  <a:t>Atomic Interferometer</a:t>
                </a:r>
                <a:endParaRPr lang="en-GB" sz="1400" dirty="0"/>
              </a:p>
              <a:p>
                <a:pPr algn="ctr"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400" dirty="0" smtClean="0">
                    <a:latin typeface="Arial"/>
                    <a:cs typeface="Arial"/>
                  </a:rPr>
                  <a:t>(a,c)</a:t>
                </a:r>
                <a:r>
                  <a:rPr lang="en-GB" sz="1400" baseline="30000" dirty="0" smtClean="0">
                    <a:latin typeface="Arial"/>
                    <a:cs typeface="Arial"/>
                  </a:rPr>
                  <a:t>n,p,e</a:t>
                </a:r>
                <a:r>
                  <a:rPr lang="en-GB" sz="1400" dirty="0" smtClean="0">
                    <a:latin typeface="Arial"/>
                    <a:cs typeface="Arial"/>
                  </a:rPr>
                  <a:t> </a:t>
                </a:r>
                <a:r>
                  <a:rPr lang="en-GB" sz="1400" dirty="0" smtClean="0"/>
                  <a:t>&lt;</a:t>
                </a:r>
                <a:r>
                  <a:rPr lang="en-GB" sz="1400" dirty="0"/>
                  <a:t>10</a:t>
                </a:r>
                <a:r>
                  <a:rPr lang="en-GB" sz="1400" baseline="30000" dirty="0" smtClean="0"/>
                  <a:t>-</a:t>
                </a:r>
                <a:r>
                  <a:rPr lang="en-GB" sz="1400" baseline="30000" dirty="0"/>
                  <a:t>6</a:t>
                </a:r>
                <a:endParaRPr lang="en-GB" sz="1400" dirty="0"/>
              </a:p>
            </p:txBody>
          </p:sp>
          <p:sp>
            <p:nvSpPr>
              <p:cNvPr id="71" name="Rectangle 9"/>
              <p:cNvSpPr>
                <a:spLocks noChangeArrowheads="1"/>
              </p:cNvSpPr>
              <p:nvPr/>
            </p:nvSpPr>
            <p:spPr bwMode="auto">
              <a:xfrm>
                <a:off x="6835706" y="1928099"/>
                <a:ext cx="1970737" cy="299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defTabSz="829280"/>
                <a:r>
                  <a:rPr lang="en-GB" sz="1400" dirty="0" smtClean="0">
                    <a:solidFill>
                      <a:srgbClr val="000090"/>
                    </a:solidFill>
                  </a:rPr>
                  <a:t>PRL106(2011)151102</a:t>
                </a:r>
                <a:endParaRPr lang="en-GB" sz="1400" dirty="0">
                  <a:solidFill>
                    <a:srgbClr val="000090"/>
                  </a:solidFill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4571893" y="2945201"/>
              <a:ext cx="1932806" cy="1449605"/>
              <a:chOff x="11689077" y="1400368"/>
              <a:chExt cx="1932806" cy="1449605"/>
            </a:xfrm>
          </p:grpSpPr>
          <p:pic>
            <p:nvPicPr>
              <p:cNvPr id="79" name="Picture 78" descr="IMG_7546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9077" y="1400368"/>
                <a:ext cx="1932806" cy="1449605"/>
              </a:xfrm>
              <a:prstGeom prst="rect">
                <a:avLst/>
              </a:prstGeom>
            </p:spPr>
          </p:pic>
          <p:sp>
            <p:nvSpPr>
              <p:cNvPr id="97" name="Rectangle 96"/>
              <p:cNvSpPr/>
              <p:nvPr/>
            </p:nvSpPr>
            <p:spPr>
              <a:xfrm>
                <a:off x="12431881" y="1492117"/>
                <a:ext cx="1122828" cy="30776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en-GB" sz="1400" dirty="0" smtClean="0"/>
                  <a:t>Steven Chu</a:t>
                </a: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2129599" y="0"/>
            <a:ext cx="2514288" cy="2248464"/>
            <a:chOff x="-1" y="0"/>
            <a:chExt cx="2514288" cy="2248464"/>
          </a:xfrm>
        </p:grpSpPr>
        <p:sp>
          <p:nvSpPr>
            <p:cNvPr id="53" name="Rectangle 52"/>
            <p:cNvSpPr/>
            <p:nvPr/>
          </p:nvSpPr>
          <p:spPr>
            <a:xfrm>
              <a:off x="63500" y="17727"/>
              <a:ext cx="2361888" cy="223017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 descr="alpha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662" y="474927"/>
              <a:ext cx="2269219" cy="1511300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-1" y="0"/>
              <a:ext cx="2514288" cy="501478"/>
              <a:chOff x="-1" y="0"/>
              <a:chExt cx="2514288" cy="501478"/>
            </a:xfrm>
          </p:grpSpPr>
          <p:sp>
            <p:nvSpPr>
              <p:cNvPr id="60" name="Rectangle 9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2514288" cy="501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2936" tIns="41469" rIns="82936" bIns="41469">
                <a:spAutoFit/>
              </a:bodyPr>
              <a:lstStyle/>
              <a:p>
                <a:pPr algn="ctr"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400" dirty="0">
                    <a:solidFill>
                      <a:srgbClr val="000000"/>
                    </a:solidFill>
                  </a:rPr>
                  <a:t>CERN Antiproton Decelerator</a:t>
                </a:r>
              </a:p>
              <a:p>
                <a:pPr algn="ctr"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400" dirty="0">
                    <a:solidFill>
                      <a:srgbClr val="000000"/>
                    </a:solidFill>
                  </a:rPr>
                  <a:t>(M</a:t>
                </a:r>
                <a:r>
                  <a:rPr lang="en-GB" sz="1400" baseline="-25000" dirty="0">
                    <a:solidFill>
                      <a:srgbClr val="000000"/>
                    </a:solidFill>
                  </a:rPr>
                  <a:t>p</a:t>
                </a:r>
                <a:r>
                  <a:rPr lang="en-GB" sz="1400" dirty="0">
                    <a:solidFill>
                      <a:srgbClr val="000000"/>
                    </a:solidFill>
                  </a:rPr>
                  <a:t>-</a:t>
                </a:r>
                <a:r>
                  <a:rPr lang="en-GB" sz="1400" dirty="0" smtClean="0">
                    <a:solidFill>
                      <a:srgbClr val="000000"/>
                    </a:solidFill>
                  </a:rPr>
                  <a:t>M</a:t>
                </a:r>
                <a:r>
                  <a:rPr lang="en-GB" sz="1400" baseline="-25000" dirty="0" smtClean="0">
                    <a:solidFill>
                      <a:srgbClr val="000000"/>
                    </a:solidFill>
                  </a:rPr>
                  <a:t>p</a:t>
                </a:r>
                <a:r>
                  <a:rPr lang="en-GB" sz="1400" dirty="0">
                    <a:solidFill>
                      <a:srgbClr val="000000"/>
                    </a:solidFill>
                  </a:rPr>
                  <a:t>)/M</a:t>
                </a:r>
                <a:r>
                  <a:rPr lang="en-GB" sz="1400" baseline="-25000" dirty="0">
                    <a:solidFill>
                      <a:srgbClr val="000000"/>
                    </a:solidFill>
                  </a:rPr>
                  <a:t>p</a:t>
                </a:r>
                <a:r>
                  <a:rPr lang="en-GB" sz="1400" dirty="0">
                    <a:solidFill>
                      <a:srgbClr val="000000"/>
                    </a:solidFill>
                  </a:rPr>
                  <a:t>&lt;10</a:t>
                </a:r>
                <a:r>
                  <a:rPr lang="en-GB" sz="1400" baseline="30000" dirty="0">
                    <a:solidFill>
                      <a:srgbClr val="000000"/>
                    </a:solidFill>
                  </a:rPr>
                  <a:t>-8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920750" y="260350"/>
                <a:ext cx="20955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ectangle 12"/>
            <p:cNvSpPr>
              <a:spLocks noChangeArrowheads="1"/>
            </p:cNvSpPr>
            <p:nvPr/>
          </p:nvSpPr>
          <p:spPr bwMode="auto">
            <a:xfrm>
              <a:off x="24201" y="1949272"/>
              <a:ext cx="1824433" cy="299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Nature419</a:t>
              </a:r>
              <a:r>
                <a:rPr lang="en-GB" sz="1400" dirty="0">
                  <a:solidFill>
                    <a:srgbClr val="000090"/>
                  </a:solidFill>
                </a:rPr>
                <a:t>(2002)456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75466" y="0"/>
            <a:ext cx="2208623" cy="2209800"/>
            <a:chOff x="4065177" y="4648200"/>
            <a:chExt cx="2208623" cy="2209800"/>
          </a:xfrm>
        </p:grpSpPr>
        <p:sp>
          <p:nvSpPr>
            <p:cNvPr id="51" name="Rectangle 50"/>
            <p:cNvSpPr/>
            <p:nvPr/>
          </p:nvSpPr>
          <p:spPr>
            <a:xfrm>
              <a:off x="4102100" y="4648200"/>
              <a:ext cx="2171700" cy="22098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13" descr="Heckel1"/>
            <p:cNvPicPr>
              <a:picLocks noChangeAspect="1" noChangeArrowheads="1"/>
            </p:cNvPicPr>
            <p:nvPr/>
          </p:nvPicPr>
          <p:blipFill>
            <a:blip r:embed="rId11"/>
            <a:srcRect l="3672" t="5041" r="3672" b="5041"/>
            <a:stretch>
              <a:fillRect/>
            </a:stretch>
          </p:blipFill>
          <p:spPr bwMode="auto">
            <a:xfrm>
              <a:off x="4165601" y="5143500"/>
              <a:ext cx="2019300" cy="1426167"/>
            </a:xfrm>
            <a:prstGeom prst="rect">
              <a:avLst/>
            </a:prstGeom>
            <a:noFill/>
          </p:spPr>
        </p:pic>
        <p:sp>
          <p:nvSpPr>
            <p:cNvPr id="74" name="Rectangle 7"/>
            <p:cNvSpPr>
              <a:spLocks noChangeArrowheads="1"/>
            </p:cNvSpPr>
            <p:nvPr/>
          </p:nvSpPr>
          <p:spPr bwMode="auto">
            <a:xfrm>
              <a:off x="4134744" y="4688914"/>
              <a:ext cx="1954001" cy="4869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solidFill>
                    <a:srgbClr val="000000"/>
                  </a:solidFill>
                </a:rPr>
                <a:t>Spin torsion pendulum</a:t>
              </a:r>
              <a:endParaRPr lang="en-GB" sz="1400" dirty="0">
                <a:solidFill>
                  <a:srgbClr val="000000"/>
                </a:solidFill>
              </a:endParaRPr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0000"/>
                  </a:solidFill>
                </a:rPr>
                <a:t>b</a:t>
              </a:r>
              <a:r>
                <a:rPr lang="en-GB" sz="1400" baseline="-25000" dirty="0">
                  <a:solidFill>
                    <a:srgbClr val="000000"/>
                  </a:solidFill>
                </a:rPr>
                <a:t>e</a:t>
              </a:r>
              <a:r>
                <a:rPr lang="en-GB" sz="1400" dirty="0">
                  <a:solidFill>
                    <a:srgbClr val="000000"/>
                  </a:solidFill>
                </a:rPr>
                <a:t>&lt;10</a:t>
              </a:r>
              <a:r>
                <a:rPr lang="en-GB" sz="1400" baseline="30000" dirty="0">
                  <a:solidFill>
                    <a:srgbClr val="000000"/>
                  </a:solidFill>
                </a:rPr>
                <a:t>-30</a:t>
              </a:r>
              <a:r>
                <a:rPr lang="en-GB" sz="1400" dirty="0">
                  <a:solidFill>
                    <a:srgbClr val="000000"/>
                  </a:solidFill>
                </a:rPr>
                <a:t> GeV</a:t>
              </a:r>
            </a:p>
          </p:txBody>
        </p:sp>
        <p:sp>
          <p:nvSpPr>
            <p:cNvPr id="84" name="Rectangle 10"/>
            <p:cNvSpPr>
              <a:spLocks noChangeArrowheads="1"/>
            </p:cNvSpPr>
            <p:nvPr/>
          </p:nvSpPr>
          <p:spPr bwMode="auto">
            <a:xfrm>
              <a:off x="4065177" y="6546108"/>
              <a:ext cx="1834515" cy="299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PRL97</a:t>
              </a:r>
              <a:r>
                <a:rPr lang="en-GB" sz="1400" dirty="0">
                  <a:solidFill>
                    <a:srgbClr val="000090"/>
                  </a:solidFill>
                </a:rPr>
                <a:t>(2006)021603</a:t>
              </a:r>
            </a:p>
          </p:txBody>
        </p:sp>
      </p:grpSp>
      <p:sp>
        <p:nvSpPr>
          <p:cNvPr id="123" name="5-Point Star 122"/>
          <p:cNvSpPr/>
          <p:nvPr/>
        </p:nvSpPr>
        <p:spPr>
          <a:xfrm>
            <a:off x="2138445" y="5433185"/>
            <a:ext cx="177800" cy="1778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2654" y="4943277"/>
            <a:ext cx="8783633" cy="1579731"/>
            <a:chOff x="229809" y="5070012"/>
            <a:chExt cx="8783633" cy="1579731"/>
          </a:xfrm>
        </p:grpSpPr>
        <p:sp>
          <p:nvSpPr>
            <p:cNvPr id="107" name="Rectangle 106"/>
            <p:cNvSpPr/>
            <p:nvPr/>
          </p:nvSpPr>
          <p:spPr>
            <a:xfrm>
              <a:off x="229809" y="5080000"/>
              <a:ext cx="8783633" cy="156974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9"/>
            <p:cNvSpPr>
              <a:spLocks noChangeArrowheads="1"/>
            </p:cNvSpPr>
            <p:nvPr/>
          </p:nvSpPr>
          <p:spPr bwMode="auto">
            <a:xfrm>
              <a:off x="377097" y="6342030"/>
              <a:ext cx="8512904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 smtClean="0">
                  <a:solidFill>
                    <a:srgbClr val="000090"/>
                  </a:solidFill>
                </a:rPr>
                <a:t>PRD72(2005)076004   </a:t>
              </a:r>
              <a:r>
                <a:rPr lang="en-GB" sz="1000" dirty="0" smtClean="0">
                  <a:solidFill>
                    <a:srgbClr val="000090"/>
                  </a:solidFill>
                </a:rPr>
                <a:t>    PRL101</a:t>
              </a:r>
              <a:r>
                <a:rPr lang="en-GB" sz="1000" dirty="0" smtClean="0">
                  <a:solidFill>
                    <a:srgbClr val="000090"/>
                  </a:solidFill>
                </a:rPr>
                <a:t>(2008)151601   </a:t>
              </a:r>
              <a:r>
                <a:rPr lang="en-GB" sz="1000" dirty="0" smtClean="0">
                  <a:solidFill>
                    <a:srgbClr val="000090"/>
                  </a:solidFill>
                </a:rPr>
                <a:t>    PRL105</a:t>
              </a:r>
              <a:r>
                <a:rPr lang="en-GB" sz="1000" dirty="0" smtClean="0">
                  <a:solidFill>
                    <a:srgbClr val="000090"/>
                  </a:solidFill>
                </a:rPr>
                <a:t>(2010)151601   </a:t>
              </a:r>
              <a:r>
                <a:rPr lang="en-GB" sz="1000" dirty="0" smtClean="0">
                  <a:solidFill>
                    <a:srgbClr val="000090"/>
                  </a:solidFill>
                </a:rPr>
                <a:t>   PRD82</a:t>
              </a:r>
              <a:r>
                <a:rPr lang="en-GB" sz="1000" dirty="0" smtClean="0">
                  <a:solidFill>
                    <a:srgbClr val="000090"/>
                  </a:solidFill>
                </a:rPr>
                <a:t>(2010)</a:t>
              </a:r>
              <a:r>
                <a:rPr lang="en-GB" sz="1000" dirty="0" smtClean="0">
                  <a:solidFill>
                    <a:srgbClr val="000090"/>
                  </a:solidFill>
                </a:rPr>
                <a:t>112003    PLB718(2013)1303     PRD86(2013)112009</a:t>
              </a:r>
              <a:endParaRPr lang="en-GB" sz="10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108" name="Rectangle 7"/>
            <p:cNvSpPr>
              <a:spLocks noChangeArrowheads="1"/>
            </p:cNvSpPr>
            <p:nvPr/>
          </p:nvSpPr>
          <p:spPr bwMode="auto">
            <a:xfrm>
              <a:off x="736201" y="5070012"/>
              <a:ext cx="7899799" cy="228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 smtClean="0"/>
                <a:t>LSND                         </a:t>
              </a:r>
              <a:r>
                <a:rPr lang="en-GB" sz="1000" dirty="0" smtClean="0"/>
                <a:t>     MINOS </a:t>
              </a:r>
              <a:r>
                <a:rPr lang="en-GB" sz="1000" dirty="0" smtClean="0"/>
                <a:t>ND                   </a:t>
              </a:r>
              <a:r>
                <a:rPr lang="en-GB" sz="1000" dirty="0" smtClean="0"/>
                <a:t>      MINOS </a:t>
              </a:r>
              <a:r>
                <a:rPr lang="en-GB" sz="1000" dirty="0" smtClean="0"/>
                <a:t>FD                     </a:t>
              </a:r>
              <a:r>
                <a:rPr lang="en-GB" sz="1000" dirty="0" err="1" smtClean="0">
                  <a:solidFill>
                    <a:srgbClr val="000000"/>
                  </a:solidFill>
                </a:rPr>
                <a:t>IceCube</a:t>
              </a:r>
              <a:r>
                <a:rPr lang="en-GB" sz="1000" dirty="0" smtClean="0">
                  <a:solidFill>
                    <a:srgbClr val="000000"/>
                  </a:solidFill>
                </a:rPr>
                <a:t>                   </a:t>
              </a:r>
              <a:r>
                <a:rPr lang="en-GB" sz="1000" dirty="0" smtClean="0">
                  <a:solidFill>
                    <a:srgbClr val="000000"/>
                  </a:solidFill>
                </a:rPr>
                <a:t>     MiniBooNE                   Double </a:t>
              </a:r>
              <a:r>
                <a:rPr lang="en-GB" sz="1000" dirty="0" err="1" smtClean="0">
                  <a:solidFill>
                    <a:srgbClr val="000000"/>
                  </a:solidFill>
                </a:rPr>
                <a:t>Chooz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pic>
          <p:nvPicPr>
            <p:cNvPr id="111" name="Picture 9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117887" y="5273524"/>
              <a:ext cx="1292857" cy="1087443"/>
            </a:xfrm>
            <a:prstGeom prst="rect">
              <a:avLst/>
            </a:prstGeom>
            <a:noFill/>
          </p:spPr>
        </p:pic>
        <p:pic>
          <p:nvPicPr>
            <p:cNvPr id="8" name="Picture 7" descr="icecube3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938" y="5360715"/>
              <a:ext cx="1199396" cy="1010668"/>
            </a:xfrm>
            <a:prstGeom prst="rect">
              <a:avLst/>
            </a:prstGeom>
          </p:spPr>
        </p:pic>
        <p:pic>
          <p:nvPicPr>
            <p:cNvPr id="9" name="Picture 8" descr="minos_fd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702" y="5278516"/>
              <a:ext cx="1440917" cy="1095165"/>
            </a:xfrm>
            <a:prstGeom prst="rect">
              <a:avLst/>
            </a:prstGeom>
          </p:spPr>
        </p:pic>
        <p:pic>
          <p:nvPicPr>
            <p:cNvPr id="10" name="Picture 9" descr="minos_nd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467" y="5291059"/>
              <a:ext cx="1471343" cy="1093680"/>
            </a:xfrm>
            <a:prstGeom prst="rect">
              <a:avLst/>
            </a:prstGeom>
          </p:spPr>
        </p:pic>
        <p:pic>
          <p:nvPicPr>
            <p:cNvPr id="13" name="Picture 12" descr="lsnd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79" y="5273524"/>
              <a:ext cx="1464023" cy="110957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17"/>
            <a:srcRect l="21539" t="28170" r="4536" b="6230"/>
            <a:stretch/>
          </p:blipFill>
          <p:spPr>
            <a:xfrm>
              <a:off x="7460146" y="5273524"/>
              <a:ext cx="1476929" cy="10965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389638" y="2002971"/>
            <a:ext cx="2115462" cy="2273405"/>
            <a:chOff x="-609600" y="3127828"/>
            <a:chExt cx="2115462" cy="2273405"/>
          </a:xfrm>
        </p:grpSpPr>
        <p:sp>
          <p:nvSpPr>
            <p:cNvPr id="117" name="Rectangle 116"/>
            <p:cNvSpPr/>
            <p:nvPr/>
          </p:nvSpPr>
          <p:spPr>
            <a:xfrm>
              <a:off x="-453679" y="3127828"/>
              <a:ext cx="1929298" cy="225231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7"/>
            <p:cNvSpPr>
              <a:spLocks noChangeArrowheads="1"/>
            </p:cNvSpPr>
            <p:nvPr/>
          </p:nvSpPr>
          <p:spPr bwMode="auto">
            <a:xfrm>
              <a:off x="-609600" y="3142097"/>
              <a:ext cx="2115462" cy="486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/>
                <a:t>Neutrino TOF</a:t>
              </a:r>
              <a:endParaRPr lang="en-GB" sz="1400" dirty="0"/>
            </a:p>
            <a:p>
              <a:pPr algn="ctr"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latin typeface="Arial"/>
                  <a:cs typeface="Arial"/>
                </a:rPr>
                <a:t>(</a:t>
              </a:r>
              <a:r>
                <a:rPr lang="en-GB" sz="1400" dirty="0" smtClean="0">
                  <a:latin typeface="Arial"/>
                  <a:cs typeface="Arial"/>
                </a:rPr>
                <a:t>v-c)/c</a:t>
              </a:r>
              <a:r>
                <a:rPr lang="en-GB" sz="1400" dirty="0" smtClean="0">
                  <a:latin typeface="Arial"/>
                  <a:cs typeface="Arial"/>
                </a:rPr>
                <a:t> </a:t>
              </a:r>
              <a:r>
                <a:rPr lang="en-GB" sz="1400" dirty="0" smtClean="0"/>
                <a:t>&lt;</a:t>
              </a:r>
              <a:r>
                <a:rPr lang="en-GB" sz="1400" dirty="0"/>
                <a:t>10</a:t>
              </a:r>
              <a:r>
                <a:rPr lang="en-GB" sz="1400" baseline="30000" dirty="0" smtClean="0"/>
                <a:t>-</a:t>
              </a:r>
              <a:r>
                <a:rPr lang="en-GB" sz="1400" baseline="30000" dirty="0"/>
                <a:t>5</a:t>
              </a:r>
              <a:endParaRPr lang="en-GB" sz="1400" dirty="0"/>
            </a:p>
          </p:txBody>
        </p:sp>
        <p:sp>
          <p:nvSpPr>
            <p:cNvPr id="119" name="Rectangle 9"/>
            <p:cNvSpPr>
              <a:spLocks noChangeArrowheads="1"/>
            </p:cNvSpPr>
            <p:nvPr/>
          </p:nvSpPr>
          <p:spPr bwMode="auto">
            <a:xfrm>
              <a:off x="-403078" y="4886598"/>
              <a:ext cx="1842411" cy="51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PRD76(2007)072005</a:t>
              </a:r>
            </a:p>
            <a:p>
              <a:pPr defTabSz="829280"/>
              <a:r>
                <a:rPr lang="en-GB" sz="1400" dirty="0" smtClean="0">
                  <a:solidFill>
                    <a:srgbClr val="000090"/>
                  </a:solidFill>
                </a:rPr>
                <a:t>JHEP</a:t>
              </a:r>
              <a:r>
                <a:rPr lang="en-GB" sz="1400" dirty="0" smtClean="0">
                  <a:solidFill>
                    <a:srgbClr val="000090"/>
                  </a:solidFill>
                </a:rPr>
                <a:t>11(2012)049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  <p:pic>
          <p:nvPicPr>
            <p:cNvPr id="6" name="Picture 5" descr="icaru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238" y="3585394"/>
              <a:ext cx="1774887" cy="1330714"/>
            </a:xfrm>
            <a:prstGeom prst="rect">
              <a:avLst/>
            </a:prstGeom>
          </p:spPr>
        </p:pic>
      </p:grpSp>
      <p:sp>
        <p:nvSpPr>
          <p:cNvPr id="122" name="Rectangle 121"/>
          <p:cNvSpPr/>
          <p:nvPr/>
        </p:nvSpPr>
        <p:spPr>
          <a:xfrm>
            <a:off x="1124854" y="4213379"/>
            <a:ext cx="6405384" cy="57574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914225">
              <a:lnSpc>
                <a:spcPct val="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1600" dirty="0" smtClean="0"/>
              <a:t>Test of Lorentz invariance with </a:t>
            </a:r>
            <a:r>
              <a:rPr lang="en-GB" sz="1600" dirty="0" smtClean="0"/>
              <a:t>neutrino oscillation </a:t>
            </a:r>
            <a:r>
              <a:rPr lang="en-GB" sz="1600" dirty="0" smtClean="0"/>
              <a:t>is very interesting, because neutrinos are the least known standard model particles!</a:t>
            </a:r>
            <a:endParaRPr lang="en-GB" sz="1600" dirty="0"/>
          </a:p>
        </p:txBody>
      </p:sp>
      <p:sp>
        <p:nvSpPr>
          <p:cNvPr id="104" name="Rectangle 17"/>
          <p:cNvSpPr>
            <a:spLocks noChangeArrowheads="1"/>
          </p:cNvSpPr>
          <p:nvPr/>
        </p:nvSpPr>
        <p:spPr bwMode="auto">
          <a:xfrm>
            <a:off x="2583950" y="2718105"/>
            <a:ext cx="2531724" cy="94551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defTabSz="829280"/>
            <a:r>
              <a:rPr lang="en-GB" sz="1400" dirty="0" smtClean="0"/>
              <a:t>Limits from all these experiments &gt;50 page tables!</a:t>
            </a:r>
            <a:endParaRPr lang="en-GB" sz="1400" dirty="0"/>
          </a:p>
          <a:p>
            <a:pPr defTabSz="829280"/>
            <a:r>
              <a:rPr lang="en-GB" sz="1400" dirty="0" smtClean="0"/>
              <a:t>Rev.Mod.Phys</a:t>
            </a:r>
            <a:r>
              <a:rPr lang="en-GB" sz="1400" dirty="0"/>
              <a:t>.</a:t>
            </a:r>
            <a:r>
              <a:rPr lang="en-GB" sz="1400" dirty="0" smtClean="0"/>
              <a:t>83</a:t>
            </a:r>
            <a:r>
              <a:rPr lang="en-GB" sz="1400" dirty="0"/>
              <a:t>(</a:t>
            </a:r>
            <a:r>
              <a:rPr lang="en-GB" sz="1400" dirty="0" smtClean="0"/>
              <a:t>2011)11</a:t>
            </a:r>
          </a:p>
          <a:p>
            <a:pPr defTabSz="829280"/>
            <a:r>
              <a:rPr lang="en-GB" sz="1400" dirty="0" smtClean="0"/>
              <a:t>ArXiv</a:t>
            </a:r>
            <a:r>
              <a:rPr lang="en-GB" sz="1400" dirty="0"/>
              <a:t>:0801.0287v6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917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1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2" grpId="1" animBg="1"/>
      <p:bldP spid="92" grpId="2" animBg="1"/>
      <p:bldP spid="92" grpId="3" animBg="1"/>
      <p:bldP spid="56" grpId="0" animBg="1"/>
      <p:bldP spid="123" grpId="0" animBg="1"/>
      <p:bldP spid="122" grpId="0" animBg="1"/>
      <p:bldP spid="10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4389" y="1275916"/>
            <a:ext cx="8709611" cy="396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Spontaneous Lorentz symmetry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breaking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What is Lorentz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CPT 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violation?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3. Modern test of Lorentz violation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>
                <a:solidFill>
                  <a:srgbClr val="000090"/>
                </a:solidFill>
              </a:rPr>
              <a:t>4</a:t>
            </a:r>
            <a:r>
              <a:rPr lang="en-GB" sz="2200" b="1" dirty="0" smtClean="0">
                <a:solidFill>
                  <a:srgbClr val="000090"/>
                </a:solidFill>
              </a:rPr>
              <a:t>. </a:t>
            </a:r>
            <a:r>
              <a:rPr lang="en-GB" sz="2200" b="1" dirty="0" smtClean="0">
                <a:solidFill>
                  <a:srgbClr val="000090"/>
                </a:solidFill>
              </a:rPr>
              <a:t>Test of Lorenz violation with MiniBooNE</a:t>
            </a:r>
            <a:endParaRPr lang="en-GB" sz="2200" b="1" dirty="0" smtClean="0">
              <a:solidFill>
                <a:srgbClr val="000090"/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 Test of Lorentz violation with Double </a:t>
            </a:r>
            <a:r>
              <a:rPr lang="en-GB" sz="2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Chooz</a:t>
            </a:r>
            <a:endParaRPr lang="en-GB" sz="2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6.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</a:t>
            </a:r>
            <a:endParaRPr lang="en-GB" sz="2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8773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4389" y="1275916"/>
            <a:ext cx="8709611" cy="396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rgbClr val="000090"/>
                </a:solidFill>
              </a:rPr>
              <a:t>1</a:t>
            </a:r>
            <a:r>
              <a:rPr lang="en-GB" sz="2200" b="1" dirty="0">
                <a:solidFill>
                  <a:srgbClr val="000090"/>
                </a:solidFill>
              </a:rPr>
              <a:t>. Spontaneous Lorentz symmetry </a:t>
            </a:r>
            <a:r>
              <a:rPr lang="en-GB" sz="2200" b="1" dirty="0" smtClean="0">
                <a:solidFill>
                  <a:srgbClr val="000090"/>
                </a:solidFill>
              </a:rPr>
              <a:t>breaking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What is Lorentz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CPT 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violation?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3. Modern test of Lorentz violation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Test of Lorenz violation with MiniBooNE</a:t>
            </a:r>
            <a:endParaRPr lang="en-GB" sz="2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 Test of Lorentz violation with Double </a:t>
            </a:r>
            <a:r>
              <a:rPr lang="en-GB" sz="22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Chooz</a:t>
            </a:r>
            <a:endParaRPr lang="en-GB" sz="2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6.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</a:t>
            </a:r>
            <a:endParaRPr lang="en-GB" sz="2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69053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MiniBooNE experiment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8488786" cy="1834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err="1" smtClean="0">
                <a:solidFill>
                  <a:srgbClr val="000000"/>
                </a:solidFill>
              </a:rPr>
              <a:t>MiniBooNE</a:t>
            </a:r>
            <a:r>
              <a:rPr lang="en-GB" sz="1600" dirty="0" smtClean="0">
                <a:solidFill>
                  <a:srgbClr val="000000"/>
                </a:solidFill>
              </a:rPr>
              <a:t> is a short-baseline neutrino oscillation </a:t>
            </a:r>
            <a:r>
              <a:rPr lang="en-GB" sz="1600" dirty="0">
                <a:solidFill>
                  <a:srgbClr val="000000"/>
                </a:solidFill>
              </a:rPr>
              <a:t>experimen</a:t>
            </a:r>
            <a:r>
              <a:rPr lang="en-GB" sz="1600" dirty="0" smtClean="0">
                <a:solidFill>
                  <a:srgbClr val="000000"/>
                </a:solidFill>
              </a:rPr>
              <a:t>t at </a:t>
            </a:r>
            <a:r>
              <a:rPr lang="en-GB" sz="1600" dirty="0" err="1" smtClean="0">
                <a:solidFill>
                  <a:srgbClr val="000000"/>
                </a:solidFill>
              </a:rPr>
              <a:t>Fermilab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/>
              <a:t>Booster Neutrino Beamline (BNB) creates ~800(600)MeV neutrino(anti-neutrino) by pion decay-in-flight. Cherenkov radiation from the charged leptons are observed by MiniBooNE Cherenkov detector to reconstruct neutrino energy</a:t>
            </a:r>
            <a:r>
              <a:rPr lang="en-GB" sz="1600" dirty="0" smtClean="0"/>
              <a:t>.</a:t>
            </a: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6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0284"/>
              </p:ext>
            </p:extLst>
          </p:nvPr>
        </p:nvGraphicFramePr>
        <p:xfrm>
          <a:off x="2430200" y="1188120"/>
          <a:ext cx="36449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75" name="Equation" r:id="rId3" imgW="3556000" imgH="977900" progId="Equation.3">
                  <p:embed/>
                </p:oleObj>
              </mc:Choice>
              <mc:Fallback>
                <p:oleObj name="Equation" r:id="rId3" imgW="35560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200" y="1188120"/>
                        <a:ext cx="364490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56633" y="2893491"/>
            <a:ext cx="2590800" cy="2250722"/>
            <a:chOff x="156633" y="3083278"/>
            <a:chExt cx="2590800" cy="2250722"/>
          </a:xfrm>
        </p:grpSpPr>
        <p:pic>
          <p:nvPicPr>
            <p:cNvPr id="36" name="Picture 35" descr="IMG_613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33" y="3390900"/>
              <a:ext cx="2590800" cy="1943100"/>
            </a:xfrm>
            <a:prstGeom prst="rect">
              <a:avLst/>
            </a:prstGeom>
          </p:spPr>
        </p:pic>
        <p:sp>
          <p:nvSpPr>
            <p:cNvPr id="37" name="Text Box 28"/>
            <p:cNvSpPr txBox="1">
              <a:spLocks noChangeArrowheads="1"/>
            </p:cNvSpPr>
            <p:nvPr/>
          </p:nvSpPr>
          <p:spPr bwMode="auto">
            <a:xfrm>
              <a:off x="807461" y="3083278"/>
              <a:ext cx="1574858" cy="3353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algn="l"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498" algn="l"/>
                  <a:tab pos="2171250" algn="l"/>
                  <a:tab pos="2895000" algn="l"/>
                  <a:tab pos="3618748" algn="l"/>
                  <a:tab pos="4342500" algn="l"/>
                  <a:tab pos="5066250" algn="l"/>
                  <a:tab pos="5789999" algn="l"/>
                  <a:tab pos="6513749" algn="l"/>
                  <a:tab pos="7237500" algn="l"/>
                  <a:tab pos="7961249" algn="l"/>
                </a:tabLst>
              </a:pPr>
              <a:r>
                <a:rPr lang="en-GB" sz="1400" baseline="0" dirty="0">
                  <a:solidFill>
                    <a:srgbClr val="009900"/>
                  </a:solidFill>
                </a:rPr>
                <a:t>FNAL Booster 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832100" y="2909012"/>
            <a:ext cx="2742670" cy="2243141"/>
            <a:chOff x="796" y="721"/>
            <a:chExt cx="2470" cy="1944"/>
          </a:xfrm>
        </p:grpSpPr>
        <p:pic>
          <p:nvPicPr>
            <p:cNvPr id="41" name="Picture 11"/>
            <p:cNvPicPr>
              <a:picLocks noChangeAspect="1" noChangeArrowheads="1"/>
            </p:cNvPicPr>
            <p:nvPr/>
          </p:nvPicPr>
          <p:blipFill>
            <a:blip r:embed="rId6"/>
            <a:srcRect b="15501"/>
            <a:stretch>
              <a:fillRect/>
            </a:stretch>
          </p:blipFill>
          <p:spPr bwMode="auto">
            <a:xfrm>
              <a:off x="796" y="963"/>
              <a:ext cx="2470" cy="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38"/>
            <p:cNvSpPr>
              <a:spLocks noChangeArrowheads="1"/>
            </p:cNvSpPr>
            <p:nvPr/>
          </p:nvSpPr>
          <p:spPr bwMode="auto">
            <a:xfrm>
              <a:off x="1036" y="721"/>
              <a:ext cx="2064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 defTabSz="912884"/>
              <a:r>
                <a:rPr lang="en-GB" sz="1400" baseline="0" dirty="0">
                  <a:solidFill>
                    <a:srgbClr val="009900"/>
                  </a:solidFill>
                </a:rPr>
                <a:t>Magnetic focusing horn</a:t>
              </a:r>
              <a:endParaRPr lang="en-US" sz="1400" baseline="0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43" name="Group 49"/>
          <p:cNvGrpSpPr>
            <a:grpSpLocks/>
          </p:cNvGrpSpPr>
          <p:nvPr/>
        </p:nvGrpSpPr>
        <p:grpSpPr bwMode="auto">
          <a:xfrm>
            <a:off x="1589106" y="5198205"/>
            <a:ext cx="6103938" cy="533402"/>
            <a:chOff x="612" y="3029"/>
            <a:chExt cx="3845" cy="336"/>
          </a:xfrm>
        </p:grpSpPr>
        <p:sp>
          <p:nvSpPr>
            <p:cNvPr id="44" name="Line 50"/>
            <p:cNvSpPr>
              <a:spLocks noChangeShapeType="1"/>
            </p:cNvSpPr>
            <p:nvPr/>
          </p:nvSpPr>
          <p:spPr bwMode="auto">
            <a:xfrm>
              <a:off x="612" y="3200"/>
              <a:ext cx="1050" cy="1"/>
            </a:xfrm>
            <a:prstGeom prst="line">
              <a:avLst/>
            </a:prstGeom>
            <a:noFill/>
            <a:ln w="28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Line 51"/>
            <p:cNvSpPr>
              <a:spLocks noChangeShapeType="1"/>
            </p:cNvSpPr>
            <p:nvPr/>
          </p:nvSpPr>
          <p:spPr bwMode="auto">
            <a:xfrm>
              <a:off x="2941" y="3200"/>
              <a:ext cx="1516" cy="3"/>
            </a:xfrm>
            <a:prstGeom prst="line">
              <a:avLst/>
            </a:prstGeom>
            <a:noFill/>
            <a:ln w="288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Line 52"/>
            <p:cNvSpPr>
              <a:spLocks noChangeShapeType="1"/>
            </p:cNvSpPr>
            <p:nvPr/>
          </p:nvSpPr>
          <p:spPr bwMode="auto">
            <a:xfrm>
              <a:off x="1666" y="3200"/>
              <a:ext cx="1275" cy="1"/>
            </a:xfrm>
            <a:prstGeom prst="line">
              <a:avLst/>
            </a:prstGeom>
            <a:noFill/>
            <a:ln w="288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Text Box 53"/>
            <p:cNvSpPr txBox="1">
              <a:spLocks noChangeArrowheads="1"/>
            </p:cNvSpPr>
            <p:nvPr/>
          </p:nvSpPr>
          <p:spPr bwMode="auto">
            <a:xfrm>
              <a:off x="619" y="3029"/>
              <a:ext cx="989" cy="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4479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7190" algn="l"/>
                </a:tabLst>
              </a:pPr>
              <a:r>
                <a:rPr lang="en-GB" sz="1500" baseline="0" dirty="0">
                  <a:solidFill>
                    <a:srgbClr val="000000"/>
                  </a:solidFill>
                  <a:latin typeface="Helvetica" pitchFamily="-65" charset="0"/>
                </a:rPr>
                <a:t>primary beam</a:t>
              </a:r>
            </a:p>
          </p:txBody>
        </p:sp>
        <p:sp>
          <p:nvSpPr>
            <p:cNvPr id="48" name="Text Box 54"/>
            <p:cNvSpPr txBox="1">
              <a:spLocks noChangeArrowheads="1"/>
            </p:cNvSpPr>
            <p:nvPr/>
          </p:nvSpPr>
          <p:spPr bwMode="auto">
            <a:xfrm>
              <a:off x="3293" y="3029"/>
              <a:ext cx="988" cy="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4479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7190" algn="l"/>
                </a:tabLst>
              </a:pPr>
              <a:r>
                <a:rPr lang="en-GB" sz="1500" baseline="0" dirty="0">
                  <a:solidFill>
                    <a:srgbClr val="000000"/>
                  </a:solidFill>
                  <a:latin typeface="Helvetica" pitchFamily="-65" charset="0"/>
                </a:rPr>
                <a:t>tertiary beam</a:t>
              </a:r>
            </a:p>
          </p:txBody>
        </p:sp>
        <p:sp>
          <p:nvSpPr>
            <p:cNvPr id="49" name="Text Box 55"/>
            <p:cNvSpPr txBox="1">
              <a:spLocks noChangeArrowheads="1"/>
            </p:cNvSpPr>
            <p:nvPr/>
          </p:nvSpPr>
          <p:spPr bwMode="auto">
            <a:xfrm>
              <a:off x="1774" y="3029"/>
              <a:ext cx="989" cy="1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4479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7190" algn="l"/>
                </a:tabLst>
              </a:pPr>
              <a:r>
                <a:rPr lang="en-GB" sz="1500" baseline="0" dirty="0">
                  <a:solidFill>
                    <a:srgbClr val="000000"/>
                  </a:solidFill>
                  <a:latin typeface="Helvetica" pitchFamily="-65" charset="0"/>
                </a:rPr>
                <a:t>secondary beam</a:t>
              </a:r>
            </a:p>
          </p:txBody>
        </p:sp>
        <p:sp>
          <p:nvSpPr>
            <p:cNvPr id="50" name="Text Box 56"/>
            <p:cNvSpPr txBox="1">
              <a:spLocks noChangeArrowheads="1"/>
            </p:cNvSpPr>
            <p:nvPr/>
          </p:nvSpPr>
          <p:spPr bwMode="auto">
            <a:xfrm>
              <a:off x="619" y="3228"/>
              <a:ext cx="989" cy="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4479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7190" algn="l"/>
                </a:tabLst>
              </a:pPr>
              <a:r>
                <a:rPr lang="en-GB" sz="1300" baseline="0" dirty="0" smtClean="0">
                  <a:solidFill>
                    <a:srgbClr val="000000"/>
                  </a:solidFill>
                  <a:latin typeface="Helvetica" pitchFamily="-65" charset="0"/>
                </a:rPr>
                <a:t>(8 </a:t>
              </a:r>
              <a:r>
                <a:rPr lang="en-GB" sz="1300" baseline="0" dirty="0" err="1" smtClean="0">
                  <a:solidFill>
                    <a:srgbClr val="000000"/>
                  </a:solidFill>
                  <a:latin typeface="Helvetica" pitchFamily="-65" charset="0"/>
                </a:rPr>
                <a:t>GeV</a:t>
              </a:r>
              <a:r>
                <a:rPr lang="en-GB" sz="1300" baseline="0" dirty="0" smtClean="0">
                  <a:solidFill>
                    <a:srgbClr val="000000"/>
                  </a:solidFill>
                  <a:latin typeface="Helvetica" pitchFamily="-65" charset="0"/>
                </a:rPr>
                <a:t> protons</a:t>
              </a:r>
              <a:r>
                <a:rPr lang="en-GB" sz="1300" baseline="0" dirty="0">
                  <a:solidFill>
                    <a:srgbClr val="000000"/>
                  </a:solidFill>
                  <a:latin typeface="Helvetica" pitchFamily="-65" charset="0"/>
                </a:rPr>
                <a:t>)</a:t>
              </a:r>
            </a:p>
          </p:txBody>
        </p:sp>
        <p:sp>
          <p:nvSpPr>
            <p:cNvPr id="51" name="Text Box 57"/>
            <p:cNvSpPr txBox="1">
              <a:spLocks noChangeArrowheads="1"/>
            </p:cNvSpPr>
            <p:nvPr/>
          </p:nvSpPr>
          <p:spPr bwMode="auto">
            <a:xfrm>
              <a:off x="1774" y="3228"/>
              <a:ext cx="989" cy="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94479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7190" algn="l"/>
                </a:tabLst>
              </a:pPr>
              <a:r>
                <a:rPr lang="en-GB" sz="1300" baseline="0" dirty="0" smtClean="0">
                  <a:solidFill>
                    <a:srgbClr val="000000"/>
                  </a:solidFill>
                  <a:latin typeface="Helvetica" pitchFamily="-65" charset="0"/>
                </a:rPr>
                <a:t>(1-2 </a:t>
              </a:r>
              <a:r>
                <a:rPr lang="en-GB" sz="1300" baseline="0" dirty="0" err="1" smtClean="0">
                  <a:solidFill>
                    <a:srgbClr val="000000"/>
                  </a:solidFill>
                  <a:latin typeface="Helvetica" pitchFamily="-65" charset="0"/>
                </a:rPr>
                <a:t>GeV</a:t>
              </a:r>
              <a:r>
                <a:rPr lang="en-GB" sz="1300" baseline="0" dirty="0" smtClean="0">
                  <a:solidFill>
                    <a:srgbClr val="000000"/>
                  </a:solidFill>
                  <a:latin typeface="Helvetica" pitchFamily="-65" charset="0"/>
                </a:rPr>
                <a:t> </a:t>
              </a:r>
              <a:r>
                <a:rPr lang="en-GB" sz="1300" dirty="0" err="1" smtClean="0">
                  <a:solidFill>
                    <a:srgbClr val="000000"/>
                  </a:solidFill>
                  <a:latin typeface="Helvetica" pitchFamily="-65" charset="0"/>
                </a:rPr>
                <a:t>pion</a:t>
              </a:r>
              <a:r>
                <a:rPr lang="en-GB" sz="1300" baseline="0" dirty="0" err="1" smtClean="0">
                  <a:solidFill>
                    <a:srgbClr val="000000"/>
                  </a:solidFill>
                  <a:latin typeface="Helvetica" pitchFamily="-65" charset="0"/>
                </a:rPr>
                <a:t>s</a:t>
              </a:r>
              <a:r>
                <a:rPr lang="en-GB" sz="1300" baseline="0" dirty="0">
                  <a:solidFill>
                    <a:srgbClr val="000000"/>
                  </a:solidFill>
                  <a:latin typeface="Helvetica" pitchFamily="-65" charset="0"/>
                </a:rPr>
                <a:t>)</a:t>
              </a:r>
            </a:p>
          </p:txBody>
        </p:sp>
        <p:sp>
          <p:nvSpPr>
            <p:cNvPr id="52" name="Text Box 58"/>
            <p:cNvSpPr txBox="1">
              <a:spLocks noChangeArrowheads="1"/>
            </p:cNvSpPr>
            <p:nvPr/>
          </p:nvSpPr>
          <p:spPr bwMode="auto">
            <a:xfrm>
              <a:off x="2969" y="3257"/>
              <a:ext cx="1449" cy="1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defTabSz="494479" hangingPunct="0">
                <a:lnSpc>
                  <a:spcPct val="83000"/>
                </a:lnSpc>
                <a:buClr>
                  <a:srgbClr val="000000"/>
                </a:buClr>
                <a:buSzPct val="45000"/>
                <a:tabLst>
                  <a:tab pos="797190" algn="l"/>
                </a:tabLst>
              </a:pPr>
              <a:r>
                <a:rPr lang="en-GB" sz="1300" baseline="0" dirty="0" smtClean="0">
                  <a:solidFill>
                    <a:srgbClr val="000000"/>
                  </a:solidFill>
                  <a:latin typeface="Helvetica" pitchFamily="-65" charset="0"/>
                </a:rPr>
                <a:t>(800 MeV </a:t>
              </a:r>
              <a:r>
                <a:rPr lang="en-GB" sz="13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GB" sz="1300" baseline="-25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GB" sz="1300" dirty="0" smtClean="0">
                  <a:solidFill>
                    <a:srgbClr val="000000"/>
                  </a:solidFill>
                  <a:latin typeface="Helvetica" pitchFamily="-65" charset="0"/>
                </a:rPr>
                <a:t> , 600 MeV anti-</a:t>
              </a:r>
              <a:r>
                <a:rPr lang="en-GB" sz="13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GB" sz="1300" baseline="-25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GB" sz="1300" baseline="0" dirty="0" smtClean="0">
                  <a:solidFill>
                    <a:srgbClr val="000000"/>
                  </a:solidFill>
                  <a:latin typeface="Helvetica" pitchFamily="-65" charset="0"/>
                </a:rPr>
                <a:t>)</a:t>
              </a:r>
              <a:endParaRPr lang="en-GB" sz="1300" baseline="0" dirty="0">
                <a:solidFill>
                  <a:srgbClr val="000000"/>
                </a:solidFill>
                <a:latin typeface="Helvetica" pitchFamily="-65" charset="0"/>
              </a:endParaRPr>
            </a:p>
          </p:txBody>
        </p:sp>
      </p:grp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2613" y="3150313"/>
            <a:ext cx="2556612" cy="2003428"/>
          </a:xfrm>
          <a:prstGeom prst="rect">
            <a:avLst/>
          </a:prstGeom>
          <a:noFill/>
        </p:spPr>
      </p:pic>
      <p:sp>
        <p:nvSpPr>
          <p:cNvPr id="54" name="Rectangle 38"/>
          <p:cNvSpPr>
            <a:spLocks noChangeArrowheads="1"/>
          </p:cNvSpPr>
          <p:nvPr/>
        </p:nvSpPr>
        <p:spPr bwMode="auto">
          <a:xfrm>
            <a:off x="6857795" y="2845513"/>
            <a:ext cx="17909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defTabSz="912884"/>
            <a:r>
              <a:rPr lang="en-GB" sz="1400" dirty="0" err="1" smtClean="0">
                <a:solidFill>
                  <a:srgbClr val="009900"/>
                </a:solidFill>
              </a:rPr>
              <a:t>MiniBooNE</a:t>
            </a:r>
            <a:r>
              <a:rPr lang="en-GB" sz="1400" dirty="0" smtClean="0">
                <a:solidFill>
                  <a:srgbClr val="009900"/>
                </a:solidFill>
              </a:rPr>
              <a:t> detector</a:t>
            </a:r>
            <a:endParaRPr lang="en-US" sz="1400" baseline="0" dirty="0">
              <a:solidFill>
                <a:srgbClr val="0099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66395" y="3689547"/>
            <a:ext cx="896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~520m</a:t>
            </a:r>
            <a:endParaRPr lang="en-US" dirty="0"/>
          </a:p>
        </p:txBody>
      </p:sp>
      <p:sp>
        <p:nvSpPr>
          <p:cNvPr id="56" name="Line 51"/>
          <p:cNvSpPr>
            <a:spLocks noChangeShapeType="1"/>
          </p:cNvSpPr>
          <p:nvPr/>
        </p:nvSpPr>
        <p:spPr bwMode="auto">
          <a:xfrm>
            <a:off x="5641994" y="4136155"/>
            <a:ext cx="796906" cy="0"/>
          </a:xfrm>
          <a:prstGeom prst="line">
            <a:avLst/>
          </a:prstGeom>
          <a:noFill/>
          <a:ln w="28800">
            <a:solidFill>
              <a:srgbClr val="000000"/>
            </a:solidFill>
            <a:round/>
            <a:headEnd/>
            <a:tailEnd type="arrow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8022944" y="4686367"/>
            <a:ext cx="1018869" cy="130330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sp>
        <p:nvSpPr>
          <p:cNvPr id="58" name="Rectangle 57"/>
          <p:cNvSpPr/>
          <p:nvPr/>
        </p:nvSpPr>
        <p:spPr>
          <a:xfrm>
            <a:off x="7901502" y="6018193"/>
            <a:ext cx="1242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8000"/>
                </a:solidFill>
              </a:rPr>
              <a:t>1280 of 8” PMT </a:t>
            </a:r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7649501" y="4073192"/>
            <a:ext cx="350359" cy="59857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881249" y="0"/>
            <a:ext cx="2262751" cy="68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333399"/>
                </a:solidFill>
                <a:latin typeface="Arial"/>
              </a:rPr>
              <a:t>MiniBooNE </a:t>
            </a:r>
            <a:r>
              <a:rPr lang="en-US" sz="140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dirty="0" smtClean="0">
              <a:solidFill>
                <a:srgbClr val="333399"/>
              </a:solidFill>
              <a:latin typeface="Arial"/>
            </a:endParaRPr>
          </a:p>
          <a:p>
            <a:pPr defTabSz="502194" eaLnBrk="0" hangingPunct="0">
              <a:lnSpc>
                <a:spcPct val="90000"/>
              </a:lnSpc>
            </a:pPr>
            <a:r>
              <a:rPr lang="en-US" sz="1400" dirty="0">
                <a:solidFill>
                  <a:srgbClr val="333399"/>
                </a:solidFill>
              </a:rPr>
              <a:t>PRD79(2009)072002</a:t>
            </a:r>
          </a:p>
          <a:p>
            <a:pPr defTabSz="502194" eaLnBrk="0" hangingPunct="0">
              <a:lnSpc>
                <a:spcPct val="90000"/>
              </a:lnSpc>
            </a:pPr>
            <a:r>
              <a:rPr lang="en-US" sz="1400" dirty="0">
                <a:solidFill>
                  <a:srgbClr val="000090"/>
                </a:solidFill>
              </a:rPr>
              <a:t>NIM.A599(2009)</a:t>
            </a:r>
            <a:r>
              <a:rPr lang="en-US" sz="1400" dirty="0" smtClean="0">
                <a:solidFill>
                  <a:srgbClr val="000090"/>
                </a:solidFill>
              </a:rPr>
              <a:t>28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022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MiniBooNE experiment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8488786" cy="1605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err="1" smtClean="0">
                <a:solidFill>
                  <a:srgbClr val="000000"/>
                </a:solidFill>
              </a:rPr>
              <a:t>MiniBooNE</a:t>
            </a:r>
            <a:r>
              <a:rPr lang="en-GB" sz="1600" dirty="0" smtClean="0">
                <a:solidFill>
                  <a:srgbClr val="000000"/>
                </a:solidFill>
              </a:rPr>
              <a:t> is a short-baseline neutrino oscillation </a:t>
            </a:r>
            <a:r>
              <a:rPr lang="en-GB" sz="1600" dirty="0">
                <a:solidFill>
                  <a:srgbClr val="000000"/>
                </a:solidFill>
              </a:rPr>
              <a:t>experimen</a:t>
            </a:r>
            <a:r>
              <a:rPr lang="en-GB" sz="1600" dirty="0" smtClean="0">
                <a:solidFill>
                  <a:srgbClr val="000000"/>
                </a:solidFill>
              </a:rPr>
              <a:t>t at </a:t>
            </a:r>
            <a:r>
              <a:rPr lang="en-GB" sz="1600" dirty="0" err="1" smtClean="0">
                <a:solidFill>
                  <a:srgbClr val="000000"/>
                </a:solidFill>
              </a:rPr>
              <a:t>Fermilab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Neutrino mode analysis: </a:t>
            </a:r>
            <a:r>
              <a:rPr lang="en-GB" sz="1600" dirty="0" err="1">
                <a:solidFill>
                  <a:srgbClr val="000000"/>
                </a:solidFill>
              </a:rPr>
              <a:t>MiniBooNE</a:t>
            </a:r>
            <a:r>
              <a:rPr lang="en-GB" sz="1600" dirty="0">
                <a:solidFill>
                  <a:srgbClr val="000000"/>
                </a:solidFill>
              </a:rPr>
              <a:t> saw </a:t>
            </a:r>
            <a:r>
              <a:rPr lang="en-GB" sz="1600" dirty="0" smtClean="0">
                <a:solidFill>
                  <a:srgbClr val="000000"/>
                </a:solidFill>
              </a:rPr>
              <a:t>the </a:t>
            </a:r>
            <a:r>
              <a:rPr lang="en-GB" sz="1600" dirty="0">
                <a:solidFill>
                  <a:srgbClr val="000000"/>
                </a:solidFill>
              </a:rPr>
              <a:t>3.0</a:t>
            </a:r>
            <a:r>
              <a:rPr lang="en-GB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>
                <a:cs typeface="Arial"/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</a:t>
            </a:r>
            <a:r>
              <a:rPr lang="en-GB" sz="1600" dirty="0">
                <a:solidFill>
                  <a:srgbClr val="000000"/>
                </a:solidFill>
              </a:rPr>
              <a:t>at low energy region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Antineutrino mode analysis: </a:t>
            </a:r>
            <a:r>
              <a:rPr lang="en-GB" sz="1600" dirty="0" err="1">
                <a:solidFill>
                  <a:srgbClr val="000000"/>
                </a:solidFill>
              </a:rPr>
              <a:t>MiniBooNE</a:t>
            </a:r>
            <a:r>
              <a:rPr lang="en-GB" sz="1600" dirty="0">
                <a:solidFill>
                  <a:srgbClr val="000000"/>
                </a:solidFill>
              </a:rPr>
              <a:t> saw </a:t>
            </a:r>
            <a:r>
              <a:rPr lang="en-GB" sz="1600" dirty="0" smtClean="0">
                <a:solidFill>
                  <a:srgbClr val="000000"/>
                </a:solidFill>
              </a:rPr>
              <a:t>the 1.4</a:t>
            </a:r>
            <a:r>
              <a:rPr lang="en-GB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cs typeface="Arial"/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</a:t>
            </a:r>
            <a:r>
              <a:rPr lang="en-GB" sz="1600" dirty="0">
                <a:solidFill>
                  <a:srgbClr val="000000"/>
                </a:solidFill>
              </a:rPr>
              <a:t>at low and high energy </a:t>
            </a:r>
            <a:r>
              <a:rPr lang="en-GB" sz="1600" dirty="0" smtClean="0">
                <a:solidFill>
                  <a:srgbClr val="000000"/>
                </a:solidFill>
              </a:rPr>
              <a:t>region</a:t>
            </a: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6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435846"/>
              </p:ext>
            </p:extLst>
          </p:nvPr>
        </p:nvGraphicFramePr>
        <p:xfrm>
          <a:off x="2430200" y="1188120"/>
          <a:ext cx="36449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857" name="Equation" r:id="rId3" imgW="3556000" imgH="977900" progId="Equation.3">
                  <p:embed/>
                </p:oleObj>
              </mc:Choice>
              <mc:Fallback>
                <p:oleObj name="Equation" r:id="rId3" imgW="35560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200" y="1188120"/>
                        <a:ext cx="364490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6886184" y="0"/>
            <a:ext cx="2257816" cy="67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MiniBooNE </a:t>
            </a:r>
            <a:r>
              <a:rPr lang="en-GB" sz="1400" dirty="0">
                <a:solidFill>
                  <a:srgbClr val="000090"/>
                </a:solidFill>
              </a:rPr>
              <a:t>collaboration,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PRL102</a:t>
            </a:r>
            <a:r>
              <a:rPr lang="en-GB" sz="1400" dirty="0">
                <a:solidFill>
                  <a:srgbClr val="000090"/>
                </a:solidFill>
              </a:rPr>
              <a:t>(</a:t>
            </a:r>
            <a:r>
              <a:rPr lang="en-GB" sz="1400" dirty="0" smtClean="0">
                <a:solidFill>
                  <a:srgbClr val="000090"/>
                </a:solidFill>
              </a:rPr>
              <a:t>2009)101802, 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>
                <a:solidFill>
                  <a:srgbClr val="000090"/>
                </a:solidFill>
              </a:rPr>
              <a:t>PRL105(2010)</a:t>
            </a:r>
            <a:r>
              <a:rPr lang="en-GB" sz="1400" dirty="0" smtClean="0">
                <a:solidFill>
                  <a:srgbClr val="000090"/>
                </a:solidFill>
              </a:rPr>
              <a:t>181801</a:t>
            </a:r>
            <a:endParaRPr lang="en-GB" sz="1400" dirty="0">
              <a:solidFill>
                <a:srgbClr val="000090"/>
              </a:solidFill>
            </a:endParaRPr>
          </a:p>
        </p:txBody>
      </p:sp>
      <p:grpSp>
        <p:nvGrpSpPr>
          <p:cNvPr id="18" name="Group 25"/>
          <p:cNvGrpSpPr/>
          <p:nvPr/>
        </p:nvGrpSpPr>
        <p:grpSpPr>
          <a:xfrm>
            <a:off x="0" y="2693752"/>
            <a:ext cx="4559300" cy="2907494"/>
            <a:chOff x="4197352" y="2401900"/>
            <a:chExt cx="4559300" cy="29074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7352" y="2574930"/>
              <a:ext cx="4559300" cy="2692400"/>
            </a:xfrm>
            <a:prstGeom prst="rect">
              <a:avLst/>
            </a:prstGeom>
          </p:spPr>
        </p:pic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4346952" y="2401900"/>
              <a:ext cx="2409448" cy="31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111000"/>
                </a:lnSpc>
                <a:buClr>
                  <a:srgbClr val="000000"/>
                </a:buClr>
                <a:buSzPct val="45000"/>
              </a:pPr>
              <a:r>
                <a:rPr lang="en-GB" sz="1400" dirty="0">
                  <a:solidFill>
                    <a:srgbClr val="008000"/>
                  </a:solidFill>
                </a:rPr>
                <a:t>MiniBooNE low E </a:t>
              </a:r>
              <a:r>
                <a:rPr lang="en-GB" sz="1400" dirty="0">
                  <a:solidFill>
                    <a:srgbClr val="008000"/>
                  </a:solidFill>
                  <a:latin typeface="Symbol" pitchFamily="18" charset="2"/>
                </a:rPr>
                <a:t>n</a:t>
              </a:r>
              <a:r>
                <a:rPr lang="en-GB" sz="1400" baseline="-25000" dirty="0">
                  <a:solidFill>
                    <a:srgbClr val="008000"/>
                  </a:solidFill>
                </a:rPr>
                <a:t>e</a:t>
              </a:r>
              <a:r>
                <a:rPr lang="en-GB" sz="1400" dirty="0">
                  <a:solidFill>
                    <a:srgbClr val="008000"/>
                  </a:solidFill>
                </a:rPr>
                <a:t> excess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5400000">
              <a:off x="4383485" y="4229497"/>
              <a:ext cx="2158206" cy="158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061707" y="2876034"/>
              <a:ext cx="8643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475MeV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>
              <a:off x="5016500" y="4991100"/>
              <a:ext cx="9398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lg" len="lg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401307" y="4996934"/>
              <a:ext cx="2249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low energy     high energy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0" y="2695419"/>
            <a:ext cx="4572000" cy="3059894"/>
            <a:chOff x="4178300" y="2262200"/>
            <a:chExt cx="4572000" cy="3059894"/>
          </a:xfrm>
        </p:grpSpPr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78300" y="2362046"/>
              <a:ext cx="4572000" cy="27433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4346952" y="2262200"/>
              <a:ext cx="2409448" cy="31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111000"/>
                </a:lnSpc>
                <a:buClr>
                  <a:srgbClr val="000000"/>
                </a:buClr>
                <a:buSzPct val="45000"/>
              </a:pPr>
              <a:r>
                <a:rPr lang="en-GB" sz="1400" dirty="0" smtClean="0">
                  <a:solidFill>
                    <a:srgbClr val="008000"/>
                  </a:solidFill>
                </a:rPr>
                <a:t>MiniBooNE</a:t>
              </a:r>
              <a:r>
                <a:rPr lang="en-GB" sz="1400" dirty="0">
                  <a:solidFill>
                    <a:srgbClr val="008000"/>
                  </a:solidFill>
                </a:rPr>
                <a:t> </a:t>
              </a:r>
              <a:r>
                <a:rPr lang="en-GB" sz="1400" dirty="0" smtClean="0">
                  <a:solidFill>
                    <a:srgbClr val="008000"/>
                  </a:solidFill>
                </a:rPr>
                <a:t>anti</a:t>
              </a:r>
              <a:r>
                <a:rPr lang="en-GB" sz="1400" dirty="0">
                  <a:solidFill>
                    <a:srgbClr val="008000"/>
                  </a:solidFill>
                </a:rPr>
                <a:t>-</a:t>
              </a:r>
              <a:r>
                <a:rPr lang="en-GB" sz="1400" dirty="0" smtClean="0">
                  <a:solidFill>
                    <a:srgbClr val="008000"/>
                  </a:solidFill>
                  <a:latin typeface="Symbol" pitchFamily="18" charset="2"/>
                </a:rPr>
                <a:t>n</a:t>
              </a:r>
              <a:r>
                <a:rPr lang="en-GB" sz="1400" baseline="-25000" dirty="0" smtClean="0">
                  <a:solidFill>
                    <a:srgbClr val="008000"/>
                  </a:solidFill>
                </a:rPr>
                <a:t>e</a:t>
              </a:r>
              <a:r>
                <a:rPr lang="en-GB" sz="1400" dirty="0" smtClean="0">
                  <a:solidFill>
                    <a:srgbClr val="008000"/>
                  </a:solidFill>
                </a:rPr>
                <a:t> </a:t>
              </a:r>
              <a:r>
                <a:rPr lang="en-GB" sz="1400" dirty="0">
                  <a:solidFill>
                    <a:srgbClr val="008000"/>
                  </a:solidFill>
                </a:rPr>
                <a:t>excess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5400000">
              <a:off x="4383485" y="4242197"/>
              <a:ext cx="2158206" cy="158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5061707" y="2888734"/>
              <a:ext cx="8643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475MeV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0800000">
              <a:off x="5016500" y="4991100"/>
              <a:ext cx="9398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lg" len="lg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401307" y="5009634"/>
              <a:ext cx="2249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low energy     high energy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5396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910" t="47817" r="5998"/>
          <a:stretch/>
        </p:blipFill>
        <p:spPr>
          <a:xfrm>
            <a:off x="3620374" y="4642563"/>
            <a:ext cx="5182391" cy="2077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067" t="47820" r="6994"/>
          <a:stretch/>
        </p:blipFill>
        <p:spPr>
          <a:xfrm>
            <a:off x="3649572" y="2560293"/>
            <a:ext cx="5138596" cy="2054955"/>
          </a:xfrm>
          <a:prstGeom prst="rect">
            <a:avLst/>
          </a:prstGeom>
        </p:spPr>
      </p:pic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Lorentz violation with </a:t>
            </a:r>
            <a:r>
              <a:rPr lang="en-US" sz="2400" dirty="0" err="1">
                <a:solidFill>
                  <a:srgbClr val="000090"/>
                </a:solidFill>
              </a:rPr>
              <a:t>MiniBooNE</a:t>
            </a:r>
            <a:r>
              <a:rPr lang="en-US" sz="2400" dirty="0">
                <a:solidFill>
                  <a:srgbClr val="000090"/>
                </a:solidFill>
              </a:rPr>
              <a:t> neutrino </a:t>
            </a:r>
            <a:r>
              <a:rPr lang="en-US" sz="2400" dirty="0" smtClean="0">
                <a:solidFill>
                  <a:srgbClr val="000090"/>
                </a:solidFill>
              </a:rPr>
              <a:t>data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8488786" cy="1605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err="1" smtClean="0">
                <a:solidFill>
                  <a:srgbClr val="000000"/>
                </a:solidFill>
              </a:rPr>
              <a:t>MiniBooNE</a:t>
            </a:r>
            <a:r>
              <a:rPr lang="en-GB" sz="1600" dirty="0" smtClean="0">
                <a:solidFill>
                  <a:srgbClr val="000000"/>
                </a:solidFill>
              </a:rPr>
              <a:t> is a short-baseline neutrino oscillation </a:t>
            </a:r>
            <a:r>
              <a:rPr lang="en-GB" sz="1600" dirty="0">
                <a:solidFill>
                  <a:srgbClr val="000000"/>
                </a:solidFill>
              </a:rPr>
              <a:t>experimen</a:t>
            </a:r>
            <a:r>
              <a:rPr lang="en-GB" sz="1600" dirty="0" smtClean="0">
                <a:solidFill>
                  <a:srgbClr val="000000"/>
                </a:solidFill>
              </a:rPr>
              <a:t>t at </a:t>
            </a:r>
            <a:r>
              <a:rPr lang="en-GB" sz="1600" dirty="0" err="1" smtClean="0">
                <a:solidFill>
                  <a:srgbClr val="000000"/>
                </a:solidFill>
              </a:rPr>
              <a:t>Fermilab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Neutrino mode analysis: </a:t>
            </a:r>
            <a:r>
              <a:rPr lang="en-GB" sz="1600" dirty="0" err="1">
                <a:solidFill>
                  <a:srgbClr val="000000"/>
                </a:solidFill>
              </a:rPr>
              <a:t>MiniBooNE</a:t>
            </a:r>
            <a:r>
              <a:rPr lang="en-GB" sz="1600" dirty="0">
                <a:solidFill>
                  <a:srgbClr val="000000"/>
                </a:solidFill>
              </a:rPr>
              <a:t> saw </a:t>
            </a:r>
            <a:r>
              <a:rPr lang="en-GB" sz="1600" dirty="0" smtClean="0">
                <a:solidFill>
                  <a:srgbClr val="000000"/>
                </a:solidFill>
              </a:rPr>
              <a:t>the </a:t>
            </a:r>
            <a:r>
              <a:rPr lang="en-GB" sz="1600" dirty="0">
                <a:solidFill>
                  <a:srgbClr val="000000"/>
                </a:solidFill>
              </a:rPr>
              <a:t>3.0</a:t>
            </a:r>
            <a:r>
              <a:rPr lang="en-GB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>
                <a:cs typeface="Arial"/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</a:t>
            </a:r>
            <a:r>
              <a:rPr lang="en-GB" sz="1600" dirty="0">
                <a:solidFill>
                  <a:srgbClr val="000000"/>
                </a:solidFill>
              </a:rPr>
              <a:t>at low energy region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Antineutrino mode analysis: </a:t>
            </a:r>
            <a:r>
              <a:rPr lang="en-GB" sz="1600" dirty="0" err="1">
                <a:solidFill>
                  <a:srgbClr val="000000"/>
                </a:solidFill>
              </a:rPr>
              <a:t>MiniBooNE</a:t>
            </a:r>
            <a:r>
              <a:rPr lang="en-GB" sz="1600" dirty="0">
                <a:solidFill>
                  <a:srgbClr val="000000"/>
                </a:solidFill>
              </a:rPr>
              <a:t> saw </a:t>
            </a:r>
            <a:r>
              <a:rPr lang="en-GB" sz="1600" dirty="0" smtClean="0">
                <a:solidFill>
                  <a:srgbClr val="000000"/>
                </a:solidFill>
              </a:rPr>
              <a:t>the 1.4</a:t>
            </a:r>
            <a:r>
              <a:rPr lang="en-GB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cs typeface="Arial"/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</a:t>
            </a:r>
            <a:r>
              <a:rPr lang="en-GB" sz="1600" dirty="0">
                <a:solidFill>
                  <a:srgbClr val="000000"/>
                </a:solidFill>
              </a:rPr>
              <a:t>at low and high energy </a:t>
            </a:r>
            <a:r>
              <a:rPr lang="en-GB" sz="1600" dirty="0" smtClean="0">
                <a:solidFill>
                  <a:srgbClr val="000000"/>
                </a:solidFill>
              </a:rPr>
              <a:t>region</a:t>
            </a: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6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000438"/>
              </p:ext>
            </p:extLst>
          </p:nvPr>
        </p:nvGraphicFramePr>
        <p:xfrm>
          <a:off x="2430200" y="1188120"/>
          <a:ext cx="36449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833" name="Equation" r:id="rId5" imgW="3556000" imgH="977900" progId="Equation.3">
                  <p:embed/>
                </p:oleObj>
              </mc:Choice>
              <mc:Fallback>
                <p:oleObj name="Equation" r:id="rId5" imgW="35560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200" y="1188120"/>
                        <a:ext cx="364490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4291782" y="2580382"/>
            <a:ext cx="1376940" cy="326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</a:tabLst>
            </a:pPr>
            <a:r>
              <a:rPr lang="en-GB" sz="1400" dirty="0" smtClean="0">
                <a:solidFill>
                  <a:srgbClr val="009900"/>
                </a:solidFill>
              </a:rPr>
              <a:t>Neutrino mode</a:t>
            </a:r>
            <a:r>
              <a:rPr lang="en-GB" sz="1400" baseline="0" dirty="0" smtClean="0">
                <a:solidFill>
                  <a:srgbClr val="009900"/>
                </a:solidFill>
              </a:rPr>
              <a:t> </a:t>
            </a:r>
            <a:endParaRPr lang="en-GB" sz="1400" baseline="0" dirty="0">
              <a:solidFill>
                <a:srgbClr val="009900"/>
              </a:solidFill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333678" y="4672084"/>
            <a:ext cx="1681740" cy="326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prstTxWarp prst="textNoShape">
              <a:avLst/>
            </a:prstTxWarp>
            <a:spAutoFit/>
          </a:bodyPr>
          <a:lstStyle/>
          <a:p>
            <a:pPr algn="l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723750" algn="l"/>
                <a:tab pos="1447498" algn="l"/>
                <a:tab pos="2171250" algn="l"/>
                <a:tab pos="2895000" algn="l"/>
                <a:tab pos="3618748" algn="l"/>
                <a:tab pos="4342500" algn="l"/>
                <a:tab pos="5066250" algn="l"/>
                <a:tab pos="5789999" algn="l"/>
                <a:tab pos="6513749" algn="l"/>
                <a:tab pos="7237500" algn="l"/>
                <a:tab pos="7961249" algn="l"/>
              </a:tabLst>
            </a:pPr>
            <a:r>
              <a:rPr lang="en-GB" sz="1400" dirty="0" smtClean="0">
                <a:solidFill>
                  <a:srgbClr val="009900"/>
                </a:solidFill>
              </a:rPr>
              <a:t>Antineutrino mode</a:t>
            </a:r>
            <a:endParaRPr lang="en-GB" sz="1400" baseline="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1189" y="3031424"/>
            <a:ext cx="348991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Electron neutrino candidate data prefer </a:t>
            </a:r>
            <a:r>
              <a:rPr lang="en-GB" sz="1600" dirty="0" smtClean="0">
                <a:solidFill>
                  <a:srgbClr val="FF0000"/>
                </a:solidFill>
              </a:rPr>
              <a:t>sidereal time independent solution (flat)</a:t>
            </a:r>
            <a:endParaRPr lang="en-GB" sz="1600" dirty="0"/>
          </a:p>
          <a:p>
            <a:endParaRPr lang="en-GB" sz="1600" dirty="0" smtClean="0">
              <a:solidFill>
                <a:srgbClr val="000000"/>
              </a:solidFill>
            </a:endParaRPr>
          </a:p>
          <a:p>
            <a:endParaRPr lang="en-GB" sz="1600" dirty="0" smtClean="0">
              <a:solidFill>
                <a:srgbClr val="000000"/>
              </a:solidFill>
            </a:endParaRPr>
          </a:p>
          <a:p>
            <a:endParaRPr lang="en-GB" sz="1600" dirty="0" smtClean="0">
              <a:solidFill>
                <a:srgbClr val="000000"/>
              </a:solidFill>
            </a:endParaRPr>
          </a:p>
          <a:p>
            <a:r>
              <a:rPr lang="en-GB" sz="1600" dirty="0" smtClean="0">
                <a:solidFill>
                  <a:srgbClr val="000000"/>
                </a:solidFill>
              </a:rPr>
              <a:t>Electron antineutrino candidate data prefer </a:t>
            </a:r>
            <a:r>
              <a:rPr lang="en-GB" sz="1600" dirty="0" smtClean="0">
                <a:solidFill>
                  <a:srgbClr val="FF0000"/>
                </a:solidFill>
              </a:rPr>
              <a:t>sidereal time dependent solution</a:t>
            </a:r>
            <a:r>
              <a:rPr lang="en-GB" sz="1600" dirty="0" smtClean="0">
                <a:solidFill>
                  <a:srgbClr val="000000"/>
                </a:solidFill>
              </a:rPr>
              <a:t>, however statistical significance is marginal</a:t>
            </a:r>
          </a:p>
          <a:p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We find no evidence of Lorentz violation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6886577" y="1"/>
            <a:ext cx="2257424" cy="48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MiniBooNE </a:t>
            </a:r>
            <a:r>
              <a:rPr lang="en-GB" sz="1400" dirty="0">
                <a:solidFill>
                  <a:srgbClr val="000090"/>
                </a:solidFill>
              </a:rPr>
              <a:t>collaboration,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PLB718(2013)1303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302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Lorentz violation with </a:t>
            </a:r>
            <a:r>
              <a:rPr lang="en-US" sz="2400" dirty="0" err="1">
                <a:solidFill>
                  <a:srgbClr val="000090"/>
                </a:solidFill>
              </a:rPr>
              <a:t>MiniBooNE</a:t>
            </a:r>
            <a:r>
              <a:rPr lang="en-US" sz="2400" dirty="0">
                <a:solidFill>
                  <a:srgbClr val="000090"/>
                </a:solidFill>
              </a:rPr>
              <a:t> neutrino </a:t>
            </a:r>
            <a:r>
              <a:rPr lang="en-US" sz="2400" dirty="0" smtClean="0">
                <a:solidFill>
                  <a:srgbClr val="000090"/>
                </a:solidFill>
              </a:rPr>
              <a:t>data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8488786" cy="25217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err="1" smtClean="0">
                <a:solidFill>
                  <a:srgbClr val="000000"/>
                </a:solidFill>
              </a:rPr>
              <a:t>MiniBooNE</a:t>
            </a:r>
            <a:r>
              <a:rPr lang="en-GB" sz="1600" dirty="0" smtClean="0">
                <a:solidFill>
                  <a:srgbClr val="000000"/>
                </a:solidFill>
              </a:rPr>
              <a:t> is a short-baseline neutrino oscillation </a:t>
            </a:r>
            <a:r>
              <a:rPr lang="en-GB" sz="1600" dirty="0">
                <a:solidFill>
                  <a:srgbClr val="000000"/>
                </a:solidFill>
              </a:rPr>
              <a:t>experimen</a:t>
            </a:r>
            <a:r>
              <a:rPr lang="en-GB" sz="1600" dirty="0" smtClean="0">
                <a:solidFill>
                  <a:srgbClr val="000000"/>
                </a:solidFill>
              </a:rPr>
              <a:t>t at </a:t>
            </a:r>
            <a:r>
              <a:rPr lang="en-GB" sz="1600" dirty="0" err="1" smtClean="0">
                <a:solidFill>
                  <a:srgbClr val="000000"/>
                </a:solidFill>
              </a:rPr>
              <a:t>Fermilab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Neutrino mode analysis: </a:t>
            </a:r>
            <a:r>
              <a:rPr lang="en-GB" sz="1600" dirty="0" err="1">
                <a:solidFill>
                  <a:srgbClr val="000000"/>
                </a:solidFill>
              </a:rPr>
              <a:t>MiniBooNE</a:t>
            </a:r>
            <a:r>
              <a:rPr lang="en-GB" sz="1600" dirty="0">
                <a:solidFill>
                  <a:srgbClr val="000000"/>
                </a:solidFill>
              </a:rPr>
              <a:t> saw </a:t>
            </a:r>
            <a:r>
              <a:rPr lang="en-GB" sz="1600" dirty="0" smtClean="0">
                <a:solidFill>
                  <a:srgbClr val="000000"/>
                </a:solidFill>
              </a:rPr>
              <a:t>the </a:t>
            </a:r>
            <a:r>
              <a:rPr lang="en-GB" sz="1600" dirty="0">
                <a:solidFill>
                  <a:srgbClr val="000000"/>
                </a:solidFill>
              </a:rPr>
              <a:t>3.0</a:t>
            </a:r>
            <a:r>
              <a:rPr lang="en-GB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>
                <a:cs typeface="Arial"/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</a:t>
            </a:r>
            <a:r>
              <a:rPr lang="en-GB" sz="1600" dirty="0">
                <a:solidFill>
                  <a:srgbClr val="000000"/>
                </a:solidFill>
              </a:rPr>
              <a:t>at low energy region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Antineutrino mode analysis: </a:t>
            </a:r>
            <a:r>
              <a:rPr lang="en-GB" sz="1600" dirty="0" err="1">
                <a:solidFill>
                  <a:srgbClr val="000000"/>
                </a:solidFill>
              </a:rPr>
              <a:t>MiniBooNE</a:t>
            </a:r>
            <a:r>
              <a:rPr lang="en-GB" sz="1600" dirty="0">
                <a:solidFill>
                  <a:srgbClr val="000000"/>
                </a:solidFill>
              </a:rPr>
              <a:t> saw </a:t>
            </a:r>
            <a:r>
              <a:rPr lang="en-GB" sz="1600" dirty="0" smtClean="0">
                <a:solidFill>
                  <a:srgbClr val="000000"/>
                </a:solidFill>
              </a:rPr>
              <a:t>the 1.4</a:t>
            </a:r>
            <a:r>
              <a:rPr lang="en-GB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cs typeface="Arial"/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</a:t>
            </a:r>
            <a:r>
              <a:rPr lang="en-GB" sz="1600" dirty="0">
                <a:solidFill>
                  <a:srgbClr val="000000"/>
                </a:solidFill>
              </a:rPr>
              <a:t>at low and high energy </a:t>
            </a:r>
            <a:r>
              <a:rPr lang="en-GB" sz="1600" dirty="0" smtClean="0">
                <a:solidFill>
                  <a:srgbClr val="000000"/>
                </a:solidFill>
              </a:rPr>
              <a:t>region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Since </a:t>
            </a:r>
            <a:r>
              <a:rPr lang="en-GB" sz="1600" dirty="0">
                <a:solidFill>
                  <a:srgbClr val="000000"/>
                </a:solidFill>
              </a:rPr>
              <a:t>we find no evidence of Lorentz violation, we set limits on the </a:t>
            </a:r>
            <a:r>
              <a:rPr lang="en-GB" sz="1600" dirty="0" smtClean="0">
                <a:solidFill>
                  <a:srgbClr val="000000"/>
                </a:solidFill>
              </a:rPr>
              <a:t>combination SME </a:t>
            </a:r>
            <a:r>
              <a:rPr lang="en-GB" sz="1600" dirty="0">
                <a:solidFill>
                  <a:srgbClr val="000000"/>
                </a:solidFill>
              </a:rPr>
              <a:t>coefficients.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6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064258"/>
              </p:ext>
            </p:extLst>
          </p:nvPr>
        </p:nvGraphicFramePr>
        <p:xfrm>
          <a:off x="2430200" y="1188120"/>
          <a:ext cx="36449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7131" name="Equation" r:id="rId3" imgW="3556000" imgH="977900" progId="Equation.3">
                  <p:embed/>
                </p:oleObj>
              </mc:Choice>
              <mc:Fallback>
                <p:oleObj name="Equation" r:id="rId3" imgW="35560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200" y="1188120"/>
                        <a:ext cx="364490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6886577" y="1"/>
            <a:ext cx="2257424" cy="48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MiniBooNE </a:t>
            </a:r>
            <a:r>
              <a:rPr lang="en-GB" sz="1400" dirty="0">
                <a:solidFill>
                  <a:srgbClr val="000090"/>
                </a:solidFill>
              </a:rPr>
              <a:t>collaboration,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PLB718(2013)1303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58" y="3315482"/>
            <a:ext cx="8336871" cy="3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523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Summary of results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6925043" y="0"/>
            <a:ext cx="203118" cy="29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endParaRPr lang="en-US" sz="1400" dirty="0" smtClean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8488786" cy="22927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LSND experiment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LSND is </a:t>
            </a:r>
            <a:r>
              <a:rPr lang="en-GB" sz="1600" dirty="0">
                <a:solidFill>
                  <a:srgbClr val="000000"/>
                </a:solidFill>
              </a:rPr>
              <a:t>a</a:t>
            </a:r>
            <a:r>
              <a:rPr lang="en-GB" sz="1600" dirty="0" smtClean="0">
                <a:solidFill>
                  <a:srgbClr val="000000"/>
                </a:solidFill>
              </a:rPr>
              <a:t> short-baseline neutrino oscillation experiment at Los Alamos.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LSND saw </a:t>
            </a:r>
            <a:r>
              <a:rPr lang="en-GB" sz="1600" dirty="0">
                <a:solidFill>
                  <a:srgbClr val="000000"/>
                </a:solidFill>
              </a:rPr>
              <a:t>the 3.8</a:t>
            </a:r>
            <a:r>
              <a:rPr lang="en-GB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smtClean="0">
                <a:solidFill>
                  <a:srgbClr val="000000"/>
                </a:solidFill>
              </a:rPr>
              <a:t>excess of electron antineutrinos from muon antineutrino beam; </a:t>
            </a:r>
            <a:r>
              <a:rPr lang="en-GB" sz="1600" dirty="0">
                <a:solidFill>
                  <a:srgbClr val="000000"/>
                </a:solidFill>
              </a:rPr>
              <a:t>since this excess is not understood by neutrino S</a:t>
            </a:r>
            <a:r>
              <a:rPr lang="en-GB" sz="1600" dirty="0" smtClean="0">
                <a:solidFill>
                  <a:srgbClr val="000000"/>
                </a:solidFill>
              </a:rPr>
              <a:t>tandard Model, </a:t>
            </a:r>
            <a:r>
              <a:rPr lang="en-GB" sz="1600" dirty="0">
                <a:solidFill>
                  <a:srgbClr val="000000"/>
                </a:solidFill>
              </a:rPr>
              <a:t>it might be new physics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</a:t>
            </a:r>
            <a:endParaRPr lang="en-GB" sz="1600" dirty="0"/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/>
              <a:t>Data is consistent with flat solution, but sidereal time solution is not excluded.</a:t>
            </a:r>
          </a:p>
        </p:txBody>
      </p:sp>
      <p:sp>
        <p:nvSpPr>
          <p:cNvPr id="63" name="Rectangle 24"/>
          <p:cNvSpPr>
            <a:spLocks noChangeArrowheads="1"/>
          </p:cNvSpPr>
          <p:nvPr/>
        </p:nvSpPr>
        <p:spPr bwMode="auto">
          <a:xfrm>
            <a:off x="7182562" y="0"/>
            <a:ext cx="1961438" cy="4835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LSND collaboration,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PRD72(2005)076004</a:t>
            </a:r>
          </a:p>
        </p:txBody>
      </p:sp>
      <p:graphicFrame>
        <p:nvGraphicFramePr>
          <p:cNvPr id="6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958483"/>
              </p:ext>
            </p:extLst>
          </p:nvPr>
        </p:nvGraphicFramePr>
        <p:xfrm>
          <a:off x="2105680" y="1351610"/>
          <a:ext cx="4597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812" name="Equation" r:id="rId3" imgW="4597200" imgH="888840" progId="Equation.3">
                  <p:embed/>
                </p:oleObj>
              </mc:Choice>
              <mc:Fallback>
                <p:oleObj name="Equation" r:id="rId3" imgW="459720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680" y="1351610"/>
                        <a:ext cx="45974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754" y="3348232"/>
            <a:ext cx="5137369" cy="30256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60125" y="3151549"/>
            <a:ext cx="4316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cs typeface="Arial"/>
              </a:rPr>
              <a:t>LSND oscillation candidate sidereal time distribution</a:t>
            </a:r>
            <a:endParaRPr lang="en-US" sz="1400" dirty="0">
              <a:solidFill>
                <a:srgbClr val="008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91755" y="5050366"/>
            <a:ext cx="1593812" cy="792412"/>
            <a:chOff x="1219200" y="5092700"/>
            <a:chExt cx="1593812" cy="792412"/>
          </a:xfrm>
        </p:grpSpPr>
        <p:sp>
          <p:nvSpPr>
            <p:cNvPr id="6" name="Rectangle 5"/>
            <p:cNvSpPr/>
            <p:nvPr/>
          </p:nvSpPr>
          <p:spPr>
            <a:xfrm>
              <a:off x="1219200" y="5099049"/>
              <a:ext cx="1593812" cy="786063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289050" y="5092700"/>
              <a:ext cx="1360946" cy="685102"/>
              <a:chOff x="1282700" y="3499188"/>
              <a:chExt cx="1692720" cy="860428"/>
            </a:xfrm>
            <a:effectLst/>
          </p:grpSpPr>
          <p:sp>
            <p:nvSpPr>
              <p:cNvPr id="5" name="Rectangle 4"/>
              <p:cNvSpPr/>
              <p:nvPr/>
            </p:nvSpPr>
            <p:spPr>
              <a:xfrm>
                <a:off x="1790105" y="3499188"/>
                <a:ext cx="1185315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 smtClean="0">
                    <a:solidFill>
                      <a:srgbClr val="000000"/>
                    </a:solidFill>
                  </a:rPr>
                  <a:t>data</a:t>
                </a:r>
              </a:p>
              <a:p>
                <a:r>
                  <a:rPr lang="en-GB" sz="1200" dirty="0" smtClean="0">
                    <a:solidFill>
                      <a:srgbClr val="000000"/>
                    </a:solidFill>
                  </a:rPr>
                  <a:t>flat solution</a:t>
                </a:r>
              </a:p>
              <a:p>
                <a:r>
                  <a:rPr lang="en-GB" sz="1200" dirty="0" smtClean="0">
                    <a:solidFill>
                      <a:srgbClr val="000000"/>
                    </a:solidFill>
                  </a:rPr>
                  <a:t>3-parameter fit</a:t>
                </a:r>
              </a:p>
              <a:p>
                <a:r>
                  <a:rPr lang="en-GB" sz="1200" dirty="0" smtClean="0">
                    <a:solidFill>
                      <a:srgbClr val="000000"/>
                    </a:solidFill>
                  </a:rPr>
                  <a:t>5-parameter fit</a:t>
                </a:r>
                <a:endParaRPr lang="en-US" sz="1200" dirty="0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1282700" y="3658520"/>
                <a:ext cx="539544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 flipV="1">
                <a:off x="1479550" y="3581976"/>
                <a:ext cx="141431" cy="14143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282700" y="3920510"/>
                <a:ext cx="5397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1282700" y="4141705"/>
                <a:ext cx="539750" cy="921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282700" y="4354185"/>
                <a:ext cx="539750" cy="5431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lgDashDot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217190" y="3598332"/>
            <a:ext cx="3450393" cy="2676054"/>
            <a:chOff x="2899" y="1915"/>
            <a:chExt cx="3207" cy="2470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99" y="1915"/>
              <a:ext cx="3207" cy="2470"/>
            </a:xfrm>
            <a:prstGeom prst="rect">
              <a:avLst/>
            </a:prstGeom>
            <a:noFill/>
          </p:spPr>
        </p:pic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4643" y="2024"/>
              <a:ext cx="140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2884" hangingPunct="0">
                <a:lnSpc>
                  <a:spcPct val="111000"/>
                </a:lnSpc>
                <a:buClr>
                  <a:srgbClr val="000000"/>
                </a:buClr>
                <a:buSzPct val="45000"/>
              </a:pPr>
              <a:r>
                <a:rPr lang="en-GB" sz="1200" baseline="0" dirty="0">
                  <a:solidFill>
                    <a:srgbClr val="000090"/>
                  </a:solidFill>
                </a:rPr>
                <a:t>L/E~30m/30MeV~1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526239" y="6150329"/>
            <a:ext cx="4724817" cy="58477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~</a:t>
            </a:r>
            <a:r>
              <a:rPr lang="en-GB" sz="1600" dirty="0" smtClean="0">
                <a:solidFill>
                  <a:srgbClr val="000000"/>
                </a:solidFill>
              </a:rPr>
              <a:t>10</a:t>
            </a:r>
            <a:r>
              <a:rPr lang="en-GB" sz="1600" baseline="30000" dirty="0" smtClean="0">
                <a:solidFill>
                  <a:srgbClr val="000000"/>
                </a:solidFill>
              </a:rPr>
              <a:t>-19</a:t>
            </a:r>
            <a:r>
              <a:rPr lang="en-GB" sz="1600" dirty="0" smtClean="0">
                <a:solidFill>
                  <a:srgbClr val="000000"/>
                </a:solidFill>
              </a:rPr>
              <a:t> GeV CPT-odd or ~10</a:t>
            </a:r>
            <a:r>
              <a:rPr lang="en-GB" sz="1600" baseline="30000" dirty="0" smtClean="0">
                <a:solidFill>
                  <a:srgbClr val="000000"/>
                </a:solidFill>
              </a:rPr>
              <a:t>-17 </a:t>
            </a:r>
            <a:r>
              <a:rPr lang="en-GB" sz="1600" dirty="0" smtClean="0">
                <a:solidFill>
                  <a:srgbClr val="000000"/>
                </a:solidFill>
              </a:rPr>
              <a:t>CPT-even Lorentz violation could be the solution of LSND excess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915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 smtClean="0">
                <a:solidFill>
                  <a:srgbClr val="000090"/>
                </a:solidFill>
              </a:rPr>
              <a:t>Summary of results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7034360" y="0"/>
            <a:ext cx="2109640" cy="49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333399"/>
                </a:solidFill>
                <a:latin typeface="Arial"/>
              </a:rPr>
              <a:t>TK,</a:t>
            </a:r>
          </a:p>
          <a:p>
            <a:pPr defTabSz="502194" eaLnBrk="0" hangingPunct="0">
              <a:lnSpc>
                <a:spcPct val="90000"/>
              </a:lnSpc>
            </a:pPr>
            <a:r>
              <a:rPr lang="hu-HU" sz="1400" dirty="0" smtClean="0">
                <a:solidFill>
                  <a:srgbClr val="333399"/>
                </a:solidFill>
              </a:rPr>
              <a:t>MPLA27(</a:t>
            </a:r>
            <a:r>
              <a:rPr lang="hu-HU" sz="1400" dirty="0">
                <a:solidFill>
                  <a:srgbClr val="333399"/>
                </a:solidFill>
              </a:rPr>
              <a:t>2012</a:t>
            </a:r>
            <a:r>
              <a:rPr lang="hu-HU" sz="1400" dirty="0" smtClean="0">
                <a:solidFill>
                  <a:srgbClr val="333399"/>
                </a:solidFill>
              </a:rPr>
              <a:t>)1230024</a:t>
            </a:r>
            <a:endParaRPr lang="hu-HU" sz="1400" dirty="0">
              <a:solidFill>
                <a:srgbClr val="333399"/>
              </a:solidFill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8488786" cy="1411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Since we find no evidence of Lorentz violation from MiniBooNE analysis, we set limits on the SME coefficients.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r>
              <a:rPr lang="en-GB" sz="1600" dirty="0" smtClean="0">
                <a:solidFill>
                  <a:srgbClr val="000000"/>
                </a:solidFill>
              </a:rPr>
              <a:t>These limits exclude SME values to explain LSND data, </a:t>
            </a:r>
            <a:r>
              <a:rPr lang="en-GB" sz="1600" dirty="0" smtClean="0">
                <a:solidFill>
                  <a:srgbClr val="FF0000"/>
                </a:solidFill>
              </a:rPr>
              <a:t>therefore there is no simple Lorentz violation motivated</a:t>
            </a:r>
            <a:r>
              <a:rPr lang="en-US" sz="1600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FF0000"/>
                </a:solidFill>
                <a:cs typeface="Arial"/>
              </a:rPr>
              <a:t>scenario </a:t>
            </a:r>
            <a:r>
              <a:rPr lang="en-US" sz="1600" dirty="0" smtClean="0">
                <a:solidFill>
                  <a:srgbClr val="FF0000"/>
                </a:solidFill>
                <a:cs typeface="Arial"/>
              </a:rPr>
              <a:t>to </a:t>
            </a:r>
            <a:r>
              <a:rPr lang="en-US" sz="1600" dirty="0">
                <a:solidFill>
                  <a:srgbClr val="FF0000"/>
                </a:solidFill>
                <a:cs typeface="Arial"/>
              </a:rPr>
              <a:t>accommodate </a:t>
            </a:r>
            <a:r>
              <a:rPr lang="en-US" sz="1600" dirty="0" smtClean="0">
                <a:solidFill>
                  <a:srgbClr val="FF0000"/>
                </a:solidFill>
                <a:cs typeface="Arial"/>
              </a:rPr>
              <a:t>LSND </a:t>
            </a:r>
            <a:r>
              <a:rPr lang="en-US" sz="1600" dirty="0">
                <a:solidFill>
                  <a:srgbClr val="FF0000"/>
                </a:solidFill>
                <a:cs typeface="Arial"/>
              </a:rPr>
              <a:t>and MiniBooNE </a:t>
            </a:r>
            <a:r>
              <a:rPr lang="en-US" sz="1600" dirty="0" smtClean="0">
                <a:solidFill>
                  <a:srgbClr val="FF0000"/>
                </a:solidFill>
                <a:cs typeface="Arial"/>
              </a:rPr>
              <a:t>results simultaneously</a:t>
            </a:r>
            <a:endParaRPr lang="en-US" sz="1600" dirty="0">
              <a:solidFill>
                <a:srgbClr val="FF0000"/>
              </a:solidFill>
              <a:cs typeface="Arial"/>
            </a:endParaRP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6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13233"/>
          <a:stretch/>
        </p:blipFill>
        <p:spPr>
          <a:xfrm>
            <a:off x="291368" y="2395531"/>
            <a:ext cx="8658427" cy="41270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8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34389" y="1275916"/>
            <a:ext cx="8709611" cy="39667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Spontaneous Lorentz symmetry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breaking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 What is Lorentz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and CPT </a:t>
            </a: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violation?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3. Modern test of Lorentz violation</a:t>
            </a: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4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Test of Lorenz violation with MiniBooNE</a:t>
            </a:r>
            <a:endParaRPr lang="en-GB" sz="2200" b="1" dirty="0" smtClean="0">
              <a:solidFill>
                <a:srgbClr val="000090"/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rgbClr val="000090"/>
                </a:solidFill>
              </a:rPr>
              <a:t>5. Test of Lorentz violation with Double </a:t>
            </a:r>
            <a:r>
              <a:rPr lang="en-GB" sz="2200" b="1" dirty="0" err="1" smtClean="0">
                <a:solidFill>
                  <a:srgbClr val="000090"/>
                </a:solidFill>
              </a:rPr>
              <a:t>Chooz</a:t>
            </a:r>
            <a:endParaRPr lang="en-GB" sz="2200" b="1" dirty="0" smtClean="0">
              <a:solidFill>
                <a:srgbClr val="000090"/>
              </a:solidFill>
            </a:endParaRPr>
          </a:p>
          <a:p>
            <a:pPr defTabSz="914225">
              <a:lnSpc>
                <a:spcPct val="198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4156" algn="l"/>
                <a:tab pos="5252108" algn="l"/>
                <a:tab pos="5908622" algn="l"/>
                <a:tab pos="6563696" algn="l"/>
                <a:tab pos="7220210" algn="l"/>
                <a:tab pos="7878163" algn="l"/>
              </a:tabLst>
            </a:pP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6. </a:t>
            </a:r>
            <a:r>
              <a:rPr lang="en-GB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Conclusion</a:t>
            </a:r>
            <a:endParaRPr lang="en-GB" sz="2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47023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6862" y="976685"/>
            <a:ext cx="6578085" cy="576172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Reactor electron antineutrino disappearance experiment</a:t>
            </a:r>
          </a:p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The first result shows </a:t>
            </a:r>
            <a:r>
              <a:rPr lang="en-US" sz="1600" dirty="0" smtClean="0">
                <a:latin typeface="Arial"/>
                <a:cs typeface="Arial"/>
              </a:rPr>
              <a:t>small </a:t>
            </a:r>
            <a:r>
              <a:rPr lang="en-US" sz="1600" dirty="0" smtClean="0">
                <a:latin typeface="Arial"/>
                <a:cs typeface="Arial"/>
              </a:rPr>
              <a:t>anti-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disappearance!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6737685" y="0"/>
            <a:ext cx="2406315" cy="48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Double Chooz collaboration</a:t>
            </a:r>
            <a:endParaRPr lang="en-GB" sz="1400" dirty="0">
              <a:solidFill>
                <a:srgbClr val="000090"/>
              </a:solidFill>
            </a:endParaRP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PRL108(2012)131801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b="910"/>
          <a:stretch/>
        </p:blipFill>
        <p:spPr>
          <a:xfrm>
            <a:off x="270233" y="2814924"/>
            <a:ext cx="3781718" cy="36476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21539" t="28170" r="4536" b="6230"/>
          <a:stretch/>
        </p:blipFill>
        <p:spPr>
          <a:xfrm>
            <a:off x="4161583" y="3147392"/>
            <a:ext cx="4739207" cy="324683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14541" y="2587194"/>
            <a:ext cx="3458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cs typeface="Arial"/>
              </a:rPr>
              <a:t>Double Chooz reactor neutrino candidate</a:t>
            </a:r>
            <a:endParaRPr lang="en-US" sz="1400" dirty="0">
              <a:solidFill>
                <a:srgbClr val="008000"/>
              </a:solidFill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167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6862" y="976685"/>
            <a:ext cx="6578085" cy="1068615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Reactor electron antineutrino disappearance </a:t>
            </a:r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experiment</a:t>
            </a:r>
            <a:endParaRPr lang="en-US" sz="1600" dirty="0">
              <a:solidFill>
                <a:srgbClr val="000090"/>
              </a:solidFill>
              <a:cs typeface="Arial"/>
            </a:endParaRPr>
          </a:p>
          <a:p>
            <a:r>
              <a:rPr lang="en-US" sz="1600" dirty="0">
                <a:solidFill>
                  <a:srgbClr val="000090"/>
                </a:solidFill>
                <a:cs typeface="Arial"/>
              </a:rPr>
              <a:t> </a:t>
            </a:r>
            <a:r>
              <a:rPr lang="en-US" sz="1600" dirty="0">
                <a:cs typeface="Arial"/>
              </a:rPr>
              <a:t>- The first result shows small </a:t>
            </a:r>
            <a:r>
              <a:rPr lang="en-US" sz="1600" dirty="0" smtClean="0">
                <a:cs typeface="Arial"/>
              </a:rPr>
              <a:t>anti</a:t>
            </a:r>
            <a:r>
              <a:rPr lang="en-US" sz="1600" dirty="0">
                <a:cs typeface="Arial"/>
              </a:rPr>
              <a:t>-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cs typeface="Arial"/>
              </a:rPr>
              <a:t> disappearance</a:t>
            </a:r>
            <a:r>
              <a:rPr lang="en-US" sz="1600" dirty="0" smtClean="0">
                <a:cs typeface="Arial"/>
              </a:rPr>
              <a:t>!</a:t>
            </a:r>
            <a:endParaRPr lang="en-US" sz="16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- </a:t>
            </a:r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dirty="0" smtClean="0">
                <a:latin typeface="Arial"/>
                <a:cs typeface="Arial"/>
              </a:rPr>
              <a:t>second result </a:t>
            </a:r>
            <a:r>
              <a:rPr lang="en-US" sz="1600" dirty="0" smtClean="0">
                <a:latin typeface="Arial"/>
                <a:cs typeface="Arial"/>
              </a:rPr>
              <a:t>reaches 3.1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 signal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DayaBay and RENO experiments saw disappearance signals, too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6737685" y="0"/>
            <a:ext cx="2406315" cy="145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Double Chooz collaboration</a:t>
            </a:r>
            <a:endParaRPr lang="en-GB" sz="1400" dirty="0">
              <a:solidFill>
                <a:srgbClr val="000090"/>
              </a:solidFill>
            </a:endParaRP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PRL108(2012)131801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PRD86(2012)052008</a:t>
            </a:r>
            <a:endParaRPr lang="en-GB" sz="1400" dirty="0" smtClean="0">
              <a:solidFill>
                <a:srgbClr val="000090"/>
              </a:solidFill>
            </a:endParaRP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DayaBay collaboration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PRL108(2012)171803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RENO collaboration</a:t>
            </a:r>
          </a:p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000090"/>
                </a:solidFill>
              </a:rPr>
              <a:t>PRL108(2012)191802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21539" t="28170" r="4536" b="6230"/>
          <a:stretch/>
        </p:blipFill>
        <p:spPr>
          <a:xfrm>
            <a:off x="4161583" y="3147392"/>
            <a:ext cx="4739207" cy="324683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14541" y="2587194"/>
            <a:ext cx="3458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cs typeface="Arial"/>
              </a:rPr>
              <a:t>Double Chooz reactor neutrino candidate</a:t>
            </a:r>
            <a:endParaRPr lang="en-US" sz="1400" dirty="0">
              <a:solidFill>
                <a:srgbClr val="008000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" y="2844415"/>
            <a:ext cx="3566028" cy="40256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505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6862" y="976685"/>
            <a:ext cx="6578085" cy="1068615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Reactor electron antineutrino disappearance experiment</a:t>
            </a:r>
          </a:p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The first result shows </a:t>
            </a:r>
            <a:r>
              <a:rPr lang="en-US" sz="1600" dirty="0" smtClean="0">
                <a:latin typeface="Arial"/>
                <a:cs typeface="Arial"/>
              </a:rPr>
              <a:t>small anti</a:t>
            </a:r>
            <a:r>
              <a:rPr lang="en-US" sz="1600" dirty="0" smtClean="0">
                <a:latin typeface="Arial"/>
                <a:cs typeface="Arial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disappearance!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The second result reaches 3.1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 signal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DayaBay and RENO experiments saw disappearance signals, too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4541" y="2587194"/>
            <a:ext cx="3458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cs typeface="Arial"/>
              </a:rPr>
              <a:t>Double Chooz reactor neutrino candidate</a:t>
            </a:r>
            <a:endParaRPr lang="en-US" sz="1400" dirty="0">
              <a:solidFill>
                <a:srgbClr val="008000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2844415"/>
            <a:ext cx="3566028" cy="40256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00151" y="3057421"/>
            <a:ext cx="5023902" cy="3095240"/>
            <a:chOff x="4066993" y="2175105"/>
            <a:chExt cx="5023902" cy="3095240"/>
          </a:xfrm>
        </p:grpSpPr>
        <p:pic>
          <p:nvPicPr>
            <p:cNvPr id="11" name="Picture 10" descr="DD_BBT_sheld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993" y="2175105"/>
              <a:ext cx="5023902" cy="30952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107853" y="2204067"/>
              <a:ext cx="20977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cs typeface="Arial"/>
                </a:rPr>
                <a:t>The Big Bang Theory (CBS)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 descr="DD_BBT_sheld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3" b="59758"/>
          <a:stretch/>
        </p:blipFill>
        <p:spPr>
          <a:xfrm>
            <a:off x="6823376" y="1"/>
            <a:ext cx="2320624" cy="192445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7985386" y="1931926"/>
            <a:ext cx="0" cy="146365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972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0713" y="1085900"/>
            <a:ext cx="8466611" cy="306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Every </a:t>
            </a:r>
            <a:r>
              <a:rPr lang="en-GB" sz="1600" dirty="0">
                <a:solidFill>
                  <a:srgbClr val="000000"/>
                </a:solidFill>
              </a:rPr>
              <a:t>fundamental symmetry needs to be tested, including Lorentz symmetry.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1600" dirty="0" smtClean="0"/>
              <a:t>After the recognition of theoretical processes that create Lorentz violation, testing Lorentz invariance becomes very exciting</a:t>
            </a: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Lorentz and CPT violation has been shown to occur in Planck scale </a:t>
            </a:r>
            <a:r>
              <a:rPr lang="en-GB" sz="1600" dirty="0" smtClean="0">
                <a:solidFill>
                  <a:srgbClr val="000000"/>
                </a:solidFill>
              </a:rPr>
              <a:t>theories, including: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string theory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noncommutative field theory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quantum loop gravity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extra dimensions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etc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However, it is very difficult to build a self-consistent theory with Lorentz violation...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breaking (SLSB)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6862" y="976685"/>
            <a:ext cx="6578085" cy="1314836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Reactor electron antineutrino disappearance experiment</a:t>
            </a:r>
          </a:p>
          <a:p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The first result shows small anti-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disappearance!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The second result reaches 3.1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 signal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- DayaBay and RENO experiments saw disappearance signals, too</a:t>
            </a:r>
          </a:p>
          <a:p>
            <a:r>
              <a:rPr lang="en-US" sz="1600" dirty="0">
                <a:cs typeface="Arial"/>
              </a:rPr>
              <a:t> - This small disappearance may have sidereal time </a:t>
            </a:r>
            <a:r>
              <a:rPr lang="en-US" sz="1600" dirty="0" smtClean="0">
                <a:cs typeface="Arial"/>
              </a:rPr>
              <a:t>dependence</a:t>
            </a:r>
            <a:endParaRPr lang="en-US" sz="1600" dirty="0"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4541" y="2587194"/>
            <a:ext cx="3458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cs typeface="Arial"/>
              </a:rPr>
              <a:t>Double Chooz reactor neutrino candidate</a:t>
            </a:r>
            <a:endParaRPr lang="en-US" sz="1400" dirty="0">
              <a:solidFill>
                <a:srgbClr val="008000"/>
              </a:solidFill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2844415"/>
            <a:ext cx="3566028" cy="40256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00151" y="3057421"/>
            <a:ext cx="5023902" cy="3095240"/>
            <a:chOff x="4066993" y="2175105"/>
            <a:chExt cx="5023902" cy="3095240"/>
          </a:xfrm>
        </p:grpSpPr>
        <p:pic>
          <p:nvPicPr>
            <p:cNvPr id="11" name="Picture 10" descr="DD_BBT_sheld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993" y="2175105"/>
              <a:ext cx="5023902" cy="30952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107853" y="2204067"/>
              <a:ext cx="20977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cs typeface="Arial"/>
                </a:rPr>
                <a:t>The Big Bang Theory (CBS)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 descr="DD_BBT_sheld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3" b="59758"/>
          <a:stretch/>
        </p:blipFill>
        <p:spPr>
          <a:xfrm>
            <a:off x="6823376" y="1"/>
            <a:ext cx="2320624" cy="192445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7985386" y="1931926"/>
            <a:ext cx="0" cy="146365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03444" y="6104189"/>
            <a:ext cx="6959658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cs typeface="Arial"/>
              </a:rPr>
              <a:t>Leonard: What do you think about the latest Double Chooz result?</a:t>
            </a:r>
          </a:p>
          <a:p>
            <a:r>
              <a:rPr lang="en-US" sz="1600" dirty="0" smtClean="0">
                <a:cs typeface="Arial"/>
              </a:rPr>
              <a:t>Sheldon: I think this is Lorentz violation..., check sidereal time dependence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873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62" y="976685"/>
            <a:ext cx="7473770" cy="2053500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600" dirty="0" smtClean="0">
                <a:cs typeface="Arial"/>
              </a:rPr>
              <a:t>So </a:t>
            </a:r>
            <a:r>
              <a:rPr lang="en-US" sz="1600" dirty="0">
                <a:cs typeface="Arial"/>
              </a:rPr>
              <a:t>far, we have set limits on</a:t>
            </a:r>
          </a:p>
          <a:p>
            <a:r>
              <a:rPr lang="en-US" sz="1600" dirty="0">
                <a:cs typeface="Arial"/>
              </a:rPr>
              <a:t> 1.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cs typeface="Arial"/>
              </a:rPr>
              <a:t> channel: LSND, MiniBooNE, MINOS (&lt;10</a:t>
            </a:r>
            <a:r>
              <a:rPr lang="en-US" sz="1600" baseline="30000" dirty="0">
                <a:cs typeface="Arial"/>
              </a:rPr>
              <a:t>-20 </a:t>
            </a:r>
            <a:r>
              <a:rPr lang="en-US" sz="1600" dirty="0">
                <a:cs typeface="Arial"/>
              </a:rPr>
              <a:t>GeV)</a:t>
            </a:r>
          </a:p>
          <a:p>
            <a:r>
              <a:rPr lang="en-US" sz="1600" dirty="0">
                <a:cs typeface="Arial"/>
              </a:rPr>
              <a:t> 2.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t</a:t>
            </a:r>
            <a:r>
              <a:rPr lang="en-US" sz="1600" dirty="0">
                <a:cs typeface="Arial"/>
              </a:rPr>
              <a:t> channel: MINOS, IceCube (&lt;10</a:t>
            </a:r>
            <a:r>
              <a:rPr lang="en-US" sz="1600" baseline="30000" dirty="0">
                <a:cs typeface="Arial"/>
              </a:rPr>
              <a:t>-23 </a:t>
            </a:r>
            <a:r>
              <a:rPr lang="en-US" sz="1600" dirty="0">
                <a:cs typeface="Arial"/>
              </a:rPr>
              <a:t>GeV)</a:t>
            </a:r>
          </a:p>
          <a:p>
            <a:r>
              <a:rPr lang="en-US" sz="1600" dirty="0">
                <a:cs typeface="Arial"/>
              </a:rPr>
              <a:t>The last untested channel is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Symbol" charset="2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t</a:t>
            </a:r>
            <a:endParaRPr lang="en-US" sz="1600" dirty="0">
              <a:cs typeface="Arial"/>
            </a:endParaRPr>
          </a:p>
          <a:p>
            <a:endParaRPr lang="en-US" sz="1600" dirty="0">
              <a:cs typeface="Arial"/>
            </a:endParaRPr>
          </a:p>
          <a:p>
            <a:r>
              <a:rPr lang="en-US" sz="1600" dirty="0">
                <a:cs typeface="Arial"/>
              </a:rPr>
              <a:t>It is possible to limit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Symbol" charset="2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t</a:t>
            </a:r>
            <a:r>
              <a:rPr lang="en-US" sz="1600" dirty="0">
                <a:cs typeface="Arial"/>
              </a:rPr>
              <a:t> channel from reactor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cs typeface="Arial"/>
              </a:rPr>
              <a:t> disappearance experiment</a:t>
            </a:r>
          </a:p>
          <a:p>
            <a:endParaRPr lang="en-US" sz="1600" dirty="0">
              <a:cs typeface="Arial"/>
            </a:endParaRPr>
          </a:p>
          <a:p>
            <a:pPr algn="ctr"/>
            <a:r>
              <a:rPr lang="en-US" sz="1600" dirty="0">
                <a:cs typeface="Arial"/>
              </a:rPr>
              <a:t>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cs typeface="Arial"/>
                <a:sym typeface="Wingdings"/>
              </a:rPr>
              <a:t>e</a:t>
            </a:r>
            <a:r>
              <a:rPr lang="en-US" sz="1600" dirty="0">
                <a:cs typeface="Arial"/>
              </a:rPr>
              <a:t>) = 1 - 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>
                <a:cs typeface="Arial"/>
              </a:rPr>
              <a:t>) - 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600" dirty="0">
                <a:cs typeface="Arial"/>
              </a:rPr>
              <a:t>) ~ 1 – 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600" dirty="0">
                <a:cs typeface="Arial"/>
              </a:rPr>
              <a:t>) 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685281" y="0"/>
            <a:ext cx="2458719" cy="49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333399"/>
                </a:solidFill>
                <a:latin typeface="Arial"/>
              </a:rPr>
              <a:t>Double Chooz </a:t>
            </a:r>
            <a:r>
              <a:rPr lang="en-US" sz="140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dirty="0" smtClean="0">
              <a:solidFill>
                <a:srgbClr val="333399"/>
              </a:solidFill>
              <a:latin typeface="Arial"/>
            </a:endParaRPr>
          </a:p>
          <a:p>
            <a:pPr defTabSz="502194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333399"/>
                </a:solidFill>
                <a:latin typeface="Arial"/>
              </a:rPr>
              <a:t>paper in preparation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00151" y="3057421"/>
            <a:ext cx="5023902" cy="3095240"/>
            <a:chOff x="4066993" y="2175105"/>
            <a:chExt cx="5023902" cy="3095240"/>
          </a:xfrm>
        </p:grpSpPr>
        <p:pic>
          <p:nvPicPr>
            <p:cNvPr id="18" name="Picture 17" descr="DD_BBT_sheld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993" y="2175105"/>
              <a:ext cx="5023902" cy="309524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107853" y="2204067"/>
              <a:ext cx="20977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cs typeface="Arial"/>
                </a:rPr>
                <a:t>The Big Bang Theory (CBS)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20" descr="DD_BBT_sheld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3" b="59758"/>
          <a:stretch/>
        </p:blipFill>
        <p:spPr>
          <a:xfrm>
            <a:off x="6823376" y="1"/>
            <a:ext cx="2320624" cy="192445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7985386" y="1931926"/>
            <a:ext cx="0" cy="146365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203444" y="6104189"/>
            <a:ext cx="6959658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cs typeface="Arial"/>
              </a:rPr>
              <a:t>Leonard: What do you think about the latest Double Chooz result?</a:t>
            </a:r>
          </a:p>
          <a:p>
            <a:r>
              <a:rPr lang="en-US" sz="1600" dirty="0" smtClean="0">
                <a:cs typeface="Arial"/>
              </a:rPr>
              <a:t>Sheldon: I think this is Lorentz violation..., check sidereal time dependence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603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862" y="976685"/>
            <a:ext cx="7473770" cy="2053500"/>
          </a:xfrm>
          <a:prstGeom prst="rect">
            <a:avLst/>
          </a:prstGeom>
          <a:noFill/>
        </p:spPr>
        <p:txBody>
          <a:bodyPr wrap="square" lIns="82918" tIns="41460" rIns="82918" bIns="41460" rtlCol="0">
            <a:spAutoFit/>
          </a:bodyPr>
          <a:lstStyle/>
          <a:p>
            <a:r>
              <a:rPr lang="en-US" sz="1600" dirty="0" smtClean="0">
                <a:cs typeface="Arial"/>
              </a:rPr>
              <a:t>So </a:t>
            </a:r>
            <a:r>
              <a:rPr lang="en-US" sz="1600" dirty="0">
                <a:cs typeface="Arial"/>
              </a:rPr>
              <a:t>far, we have set limits on</a:t>
            </a:r>
          </a:p>
          <a:p>
            <a:r>
              <a:rPr lang="en-US" sz="1600" dirty="0">
                <a:cs typeface="Arial"/>
              </a:rPr>
              <a:t> 1.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cs typeface="Arial"/>
              </a:rPr>
              <a:t> channel: LSND, MiniBooNE, MINOS (&lt;10</a:t>
            </a:r>
            <a:r>
              <a:rPr lang="en-US" sz="1600" baseline="30000" dirty="0">
                <a:cs typeface="Arial"/>
              </a:rPr>
              <a:t>-20 </a:t>
            </a:r>
            <a:r>
              <a:rPr lang="en-US" sz="1600" dirty="0">
                <a:cs typeface="Arial"/>
              </a:rPr>
              <a:t>GeV)</a:t>
            </a:r>
          </a:p>
          <a:p>
            <a:r>
              <a:rPr lang="en-US" sz="1600" dirty="0">
                <a:cs typeface="Arial"/>
              </a:rPr>
              <a:t> 2.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t</a:t>
            </a:r>
            <a:r>
              <a:rPr lang="en-US" sz="1600" dirty="0">
                <a:cs typeface="Arial"/>
              </a:rPr>
              <a:t> channel: MINOS, IceCube (&lt;10</a:t>
            </a:r>
            <a:r>
              <a:rPr lang="en-US" sz="1600" baseline="30000" dirty="0">
                <a:cs typeface="Arial"/>
              </a:rPr>
              <a:t>-23 </a:t>
            </a:r>
            <a:r>
              <a:rPr lang="en-US" sz="1600" dirty="0">
                <a:cs typeface="Arial"/>
              </a:rPr>
              <a:t>GeV)</a:t>
            </a:r>
          </a:p>
          <a:p>
            <a:r>
              <a:rPr lang="en-US" sz="1600" dirty="0">
                <a:cs typeface="Arial"/>
              </a:rPr>
              <a:t>The last untested channel is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Symbol" charset="2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t</a:t>
            </a:r>
            <a:endParaRPr lang="en-US" sz="1600" dirty="0">
              <a:cs typeface="Arial"/>
            </a:endParaRPr>
          </a:p>
          <a:p>
            <a:endParaRPr lang="en-US" sz="1600" dirty="0">
              <a:cs typeface="Arial"/>
            </a:endParaRPr>
          </a:p>
          <a:p>
            <a:r>
              <a:rPr lang="en-US" sz="1600" dirty="0">
                <a:cs typeface="Arial"/>
              </a:rPr>
              <a:t>It is possible to limit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Symbol" charset="2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latin typeface="Symbol" charset="2"/>
                <a:cs typeface="Symbol" charset="2"/>
              </a:rPr>
              <a:t>t</a:t>
            </a:r>
            <a:r>
              <a:rPr lang="en-US" sz="1600" dirty="0">
                <a:cs typeface="Arial"/>
              </a:rPr>
              <a:t> channel from reactor 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cs typeface="Arial"/>
              </a:rPr>
              <a:t> disappearance experiment</a:t>
            </a:r>
          </a:p>
          <a:p>
            <a:endParaRPr lang="en-US" sz="1600" dirty="0">
              <a:cs typeface="Arial"/>
            </a:endParaRPr>
          </a:p>
          <a:p>
            <a:pPr algn="ctr"/>
            <a:r>
              <a:rPr lang="en-US" sz="1600" dirty="0">
                <a:cs typeface="Arial"/>
              </a:rPr>
              <a:t>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cs typeface="Arial"/>
                <a:sym typeface="Wingdings"/>
              </a:rPr>
              <a:t>e</a:t>
            </a:r>
            <a:r>
              <a:rPr lang="en-US" sz="1600" dirty="0">
                <a:cs typeface="Arial"/>
              </a:rPr>
              <a:t>) = 1 - 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>
                <a:cs typeface="Arial"/>
              </a:rPr>
              <a:t>) - 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600" dirty="0">
                <a:cs typeface="Arial"/>
              </a:rPr>
              <a:t>) ~ 1 – P(</a:t>
            </a:r>
            <a:r>
              <a:rPr lang="en-US" sz="1600" dirty="0"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cs typeface="Arial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«n</a:t>
            </a:r>
            <a:r>
              <a:rPr lang="en-US" sz="1600" baseline="-25000" dirty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600" dirty="0">
                <a:cs typeface="Arial"/>
              </a:rPr>
              <a:t>) 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685281" y="0"/>
            <a:ext cx="2458719" cy="49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333399"/>
                </a:solidFill>
                <a:latin typeface="Arial"/>
              </a:rPr>
              <a:t>Double Chooz </a:t>
            </a:r>
            <a:r>
              <a:rPr lang="en-US" sz="1400" dirty="0">
                <a:solidFill>
                  <a:srgbClr val="333399"/>
                </a:solidFill>
                <a:latin typeface="Arial"/>
              </a:rPr>
              <a:t>collaboration,</a:t>
            </a:r>
            <a:endParaRPr lang="en-US" sz="1400" dirty="0" smtClean="0">
              <a:solidFill>
                <a:srgbClr val="333399"/>
              </a:solidFill>
              <a:latin typeface="Arial"/>
            </a:endParaRPr>
          </a:p>
          <a:p>
            <a:pPr defTabSz="502194" eaLnBrk="0" hangingPunct="0">
              <a:lnSpc>
                <a:spcPct val="90000"/>
              </a:lnSpc>
            </a:pPr>
            <a:r>
              <a:rPr lang="en-US" sz="1400" dirty="0" smtClean="0">
                <a:solidFill>
                  <a:srgbClr val="333399"/>
                </a:solidFill>
                <a:latin typeface="Arial"/>
              </a:rPr>
              <a:t>PRD86(2012)112009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6700" y="3218934"/>
            <a:ext cx="3323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Arial"/>
              </a:rPr>
              <a:t>Small disappearance signal prefers </a:t>
            </a:r>
            <a:r>
              <a:rPr lang="en-US" sz="1600" dirty="0" smtClean="0">
                <a:solidFill>
                  <a:srgbClr val="FF0000"/>
                </a:solidFill>
                <a:cs typeface="Arial"/>
              </a:rPr>
              <a:t>sidereal time independent solution (flat)</a:t>
            </a:r>
          </a:p>
          <a:p>
            <a:endParaRPr lang="en-US" sz="1600" dirty="0" smtClean="0">
              <a:cs typeface="Arial"/>
            </a:endParaRPr>
          </a:p>
          <a:p>
            <a:r>
              <a:rPr lang="en-US" sz="1600" dirty="0" smtClean="0">
                <a:cs typeface="Arial"/>
              </a:rPr>
              <a:t>We set limits in the e-</a:t>
            </a:r>
            <a:r>
              <a:rPr lang="en-US" sz="1600" dirty="0" smtClean="0">
                <a:latin typeface="Symbol" charset="2"/>
                <a:cs typeface="Symbol" charset="2"/>
              </a:rPr>
              <a:t>t</a:t>
            </a:r>
            <a:r>
              <a:rPr lang="en-US" sz="1600" dirty="0" smtClean="0">
                <a:cs typeface="Arial"/>
              </a:rPr>
              <a:t> sector for the first time;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cs typeface="Symbol" charset="2"/>
              </a:rPr>
              <a:t>e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«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 (&lt;10</a:t>
            </a:r>
            <a:r>
              <a:rPr lang="en-US" sz="1600" baseline="30000" dirty="0" smtClean="0">
                <a:solidFill>
                  <a:srgbClr val="000000"/>
                </a:solidFill>
              </a:rPr>
              <a:t>-20 </a:t>
            </a:r>
            <a:r>
              <a:rPr lang="en-US" sz="1600" dirty="0" smtClean="0">
                <a:solidFill>
                  <a:srgbClr val="000000"/>
                </a:solidFill>
              </a:rPr>
              <a:t>GeV)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309" y="3208810"/>
            <a:ext cx="5363626" cy="26452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60534" y="3024139"/>
            <a:ext cx="4256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cs typeface="Arial"/>
              </a:rPr>
              <a:t>Double Chooz reactor neutrino data/prediction ratio</a:t>
            </a:r>
            <a:endParaRPr lang="en-US" sz="1400" dirty="0">
              <a:solidFill>
                <a:srgbClr val="008000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319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Chooz experiment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6880825" y="0"/>
            <a:ext cx="2263175" cy="73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err="1" smtClean="0">
                <a:solidFill>
                  <a:srgbClr val="000090"/>
                </a:solidFill>
              </a:rPr>
              <a:t>Kostelecký</a:t>
            </a:r>
            <a:r>
              <a:rPr lang="en-GB" sz="1400" dirty="0" smtClean="0">
                <a:solidFill>
                  <a:srgbClr val="000090"/>
                </a:solidFill>
              </a:rPr>
              <a:t> and </a:t>
            </a:r>
            <a:r>
              <a:rPr lang="en-GB" sz="1400" dirty="0" err="1" smtClean="0">
                <a:solidFill>
                  <a:srgbClr val="000090"/>
                </a:solidFill>
              </a:rPr>
              <a:t>Russel</a:t>
            </a:r>
            <a:endParaRPr lang="en-GB" sz="1400" dirty="0">
              <a:solidFill>
                <a:srgbClr val="000090"/>
              </a:solidFill>
            </a:endParaRPr>
          </a:p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Rev.Mod.Phys</a:t>
            </a:r>
            <a:r>
              <a:rPr lang="en-GB" sz="1400" dirty="0">
                <a:solidFill>
                  <a:srgbClr val="000090"/>
                </a:solidFill>
              </a:rPr>
              <a:t>.</a:t>
            </a:r>
            <a:r>
              <a:rPr lang="en-GB" sz="1400" dirty="0" smtClean="0">
                <a:solidFill>
                  <a:srgbClr val="000090"/>
                </a:solidFill>
              </a:rPr>
              <a:t>83</a:t>
            </a:r>
            <a:r>
              <a:rPr lang="en-GB" sz="1400" dirty="0">
                <a:solidFill>
                  <a:srgbClr val="000090"/>
                </a:solidFill>
              </a:rPr>
              <a:t>(</a:t>
            </a:r>
            <a:r>
              <a:rPr lang="en-GB" sz="1400" dirty="0" smtClean="0">
                <a:solidFill>
                  <a:srgbClr val="000090"/>
                </a:solidFill>
              </a:rPr>
              <a:t>2011)11</a:t>
            </a:r>
          </a:p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ArXiv</a:t>
            </a:r>
            <a:r>
              <a:rPr lang="en-GB" sz="1400" dirty="0">
                <a:solidFill>
                  <a:srgbClr val="000090"/>
                </a:solidFill>
              </a:rPr>
              <a:t>:0801.0287v6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487" r="46313"/>
          <a:stretch/>
        </p:blipFill>
        <p:spPr>
          <a:xfrm>
            <a:off x="3596240" y="1898379"/>
            <a:ext cx="5176720" cy="49596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1252" y="1350792"/>
            <a:ext cx="3486348" cy="1569660"/>
          </a:xfrm>
          <a:prstGeom prst="rect">
            <a:avLst/>
          </a:prstGeom>
          <a:solidFill>
            <a:schemeClr val="bg1"/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By this work, Lorentz violation is tested with all neutrino channels</a:t>
            </a:r>
          </a:p>
          <a:p>
            <a:endParaRPr lang="en-US" sz="1600" dirty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Chance to see the Lorentz violation in terrestrial neutrino experiments will be very small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578828" y="2011918"/>
            <a:ext cx="1113120" cy="478900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62859" y="913943"/>
            <a:ext cx="35562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280"/>
            <a:endParaRPr lang="en-GB" sz="1400" dirty="0" smtClean="0"/>
          </a:p>
          <a:p>
            <a:pPr defTabSz="829280"/>
            <a:r>
              <a:rPr lang="en-GB" sz="1400" dirty="0" smtClean="0"/>
              <a:t>MiniBooNE     </a:t>
            </a:r>
            <a:r>
              <a:rPr lang="en-GB" sz="1400" dirty="0" smtClean="0">
                <a:solidFill>
                  <a:srgbClr val="FF0000"/>
                </a:solidFill>
              </a:rPr>
              <a:t>Double Chooz    </a:t>
            </a:r>
            <a:r>
              <a:rPr lang="en-GB" sz="1400" dirty="0" smtClean="0"/>
              <a:t>IceCube</a:t>
            </a:r>
          </a:p>
          <a:p>
            <a:pPr defTabSz="829280"/>
            <a:r>
              <a:rPr lang="en-GB" sz="1400" dirty="0" smtClean="0"/>
              <a:t>MINOS ND                                MINOS FD</a:t>
            </a:r>
            <a:endParaRPr lang="en-GB" sz="1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121117" y="1369816"/>
            <a:ext cx="1" cy="54221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78474" y="1569911"/>
            <a:ext cx="114166" cy="49941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158307" y="1569581"/>
            <a:ext cx="118743" cy="50912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038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Anomalous energy spectrum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94075" y="921311"/>
            <a:ext cx="8248871" cy="412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Sidereal </a:t>
            </a:r>
            <a:r>
              <a:rPr lang="en-GB" sz="1600" dirty="0"/>
              <a:t>variation is one of many predicted phenomena of Lorentz violating neutrino oscillations. </a:t>
            </a:r>
            <a:endParaRPr lang="en-GB" sz="1600" dirty="0" smtClean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Lorentz </a:t>
            </a:r>
            <a:r>
              <a:rPr lang="en-GB" sz="1600" dirty="0"/>
              <a:t>violation </a:t>
            </a:r>
            <a:r>
              <a:rPr lang="en-GB" sz="1600" dirty="0" smtClean="0"/>
              <a:t>predicts unexpected </a:t>
            </a:r>
            <a:r>
              <a:rPr lang="en-GB" sz="1600" dirty="0"/>
              <a:t>energy dependence of neutrino oscillations from standard neutrino mass oscillations</a:t>
            </a:r>
            <a:r>
              <a:rPr lang="en-GB" sz="1600" dirty="0" smtClean="0"/>
              <a:t>.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8000"/>
                </a:solidFill>
              </a:rPr>
              <a:t>Effective Hamiltonian for 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8000"/>
                </a:solidFill>
              </a:rPr>
              <a:t>neutrino oscillation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This is very useful to differentiate 2 effects:  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- massive neutrino </a:t>
            </a:r>
            <a:r>
              <a:rPr lang="en-GB" sz="1600" dirty="0" smtClean="0"/>
              <a:t>oscillation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sidereal time independent Lorentz violating neutrino oscillation 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Double </a:t>
            </a:r>
            <a:r>
              <a:rPr lang="en-GB" sz="1600" dirty="0" err="1" smtClean="0"/>
              <a:t>Chooz</a:t>
            </a:r>
            <a:r>
              <a:rPr lang="en-GB" sz="1600" dirty="0" smtClean="0"/>
              <a:t> released its energy spectrum (with full error matrix). We use this to test time independent Lorentz violating neutrino oscillation.  </a:t>
            </a:r>
            <a:endParaRPr lang="en-GB" sz="1600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6981026" y="0"/>
            <a:ext cx="2252743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err="1" smtClean="0">
                <a:solidFill>
                  <a:srgbClr val="000090"/>
                </a:solidFill>
              </a:rPr>
              <a:t>Díaz</a:t>
            </a:r>
            <a:r>
              <a:rPr lang="en-GB" sz="1400" dirty="0" smtClean="0">
                <a:solidFill>
                  <a:srgbClr val="000090"/>
                </a:solidFill>
              </a:rPr>
              <a:t>, </a:t>
            </a:r>
            <a:r>
              <a:rPr lang="en-GB" sz="1400" dirty="0" err="1" smtClean="0">
                <a:solidFill>
                  <a:srgbClr val="000090"/>
                </a:solidFill>
              </a:rPr>
              <a:t>Kostelecký</a:t>
            </a:r>
            <a:r>
              <a:rPr lang="en-GB" sz="1400" dirty="0" smtClean="0">
                <a:solidFill>
                  <a:srgbClr val="000090"/>
                </a:solidFill>
              </a:rPr>
              <a:t>, </a:t>
            </a:r>
            <a:r>
              <a:rPr lang="en-GB" sz="1400" dirty="0" err="1" smtClean="0">
                <a:solidFill>
                  <a:srgbClr val="000090"/>
                </a:solidFill>
              </a:rPr>
              <a:t>Mewes</a:t>
            </a:r>
            <a:r>
              <a:rPr lang="en-GB" sz="1400" dirty="0" smtClean="0">
                <a:solidFill>
                  <a:srgbClr val="000090"/>
                </a:solidFill>
              </a:rPr>
              <a:t> </a:t>
            </a:r>
            <a:endParaRPr lang="en-GB" sz="1400" dirty="0">
              <a:solidFill>
                <a:srgbClr val="000090"/>
              </a:solidFill>
            </a:endParaRPr>
          </a:p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PRD80(2009)076007</a:t>
            </a:r>
            <a:endParaRPr lang="en-GB" sz="1400" dirty="0">
              <a:solidFill>
                <a:srgbClr val="000090"/>
              </a:solidFill>
            </a:endParaRPr>
          </a:p>
        </p:txBody>
      </p:sp>
      <p:graphicFrame>
        <p:nvGraphicFramePr>
          <p:cNvPr id="2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660460"/>
              </p:ext>
            </p:extLst>
          </p:nvPr>
        </p:nvGraphicFramePr>
        <p:xfrm>
          <a:off x="3654826" y="2763075"/>
          <a:ext cx="21082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185" name="Equation" r:id="rId4" imgW="2324100" imgH="660400" progId="Equation.3">
                  <p:embed/>
                </p:oleObj>
              </mc:Choice>
              <mc:Fallback>
                <p:oleObj name="Equation" r:id="rId4" imgW="23241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826" y="2763075"/>
                        <a:ext cx="21082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891226" y="2052833"/>
            <a:ext cx="5969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massive neutrino oscillation              </a:t>
            </a:r>
            <a:r>
              <a:rPr lang="en-GB" sz="1400" dirty="0" smtClean="0">
                <a:solidFill>
                  <a:srgbClr val="FF0000"/>
                </a:solidFill>
              </a:rPr>
              <a:t>Lorentz violating neutrino oscillation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322611" y="2326925"/>
            <a:ext cx="834968" cy="56065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819837" y="2392947"/>
            <a:ext cx="835005" cy="5232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306447" y="2344822"/>
            <a:ext cx="594375" cy="5499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846532" y="2392947"/>
            <a:ext cx="222731" cy="5338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150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defTabSz="457153">
              <a:spcBef>
                <a:spcPct val="0"/>
              </a:spcBef>
              <a:defRPr/>
            </a:pPr>
            <a:r>
              <a:rPr lang="en-US" sz="24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Double </a:t>
            </a:r>
            <a:r>
              <a:rPr lang="en-US" sz="2400" dirty="0" err="1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Chooz</a:t>
            </a:r>
            <a:r>
              <a:rPr lang="en-US" sz="24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 spectrum fit </a:t>
            </a:r>
            <a:endParaRPr lang="en-US" sz="24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93937" y="0"/>
            <a:ext cx="2050063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err="1" smtClean="0">
                <a:solidFill>
                  <a:srgbClr val="000090"/>
                </a:solidFill>
              </a:rPr>
              <a:t>Díaz</a:t>
            </a:r>
            <a:r>
              <a:rPr lang="en-GB" sz="1400" dirty="0" smtClean="0">
                <a:solidFill>
                  <a:srgbClr val="000090"/>
                </a:solidFill>
              </a:rPr>
              <a:t>, TK, Spitz, Conrad</a:t>
            </a:r>
            <a:endParaRPr lang="en-GB" sz="1400" dirty="0">
              <a:solidFill>
                <a:srgbClr val="000090"/>
              </a:solidFill>
            </a:endParaRPr>
          </a:p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PLB727(2013)412</a:t>
            </a:r>
            <a:endParaRPr lang="en-GB" sz="1400" dirty="0">
              <a:solidFill>
                <a:srgbClr val="00009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94075" y="921311"/>
            <a:ext cx="8449399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Neutrino-Antineutrino oscillation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</a:t>
            </a:r>
            <a:r>
              <a:rPr lang="en-GB" sz="1600" dirty="0" smtClean="0"/>
              <a:t>- Most of neutrino-neutrino oscillation channels are constraint from past analyses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 </a:t>
            </a:r>
            <a:r>
              <a:rPr lang="en-GB" sz="1600" dirty="0" smtClean="0"/>
              <a:t>- Here, we focus to test neutrino-antineutrino oscillation (conservation of angular momentum)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66737"/>
              </p:ext>
            </p:extLst>
          </p:nvPr>
        </p:nvGraphicFramePr>
        <p:xfrm>
          <a:off x="4495800" y="3308350"/>
          <a:ext cx="152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204" name="Equation" r:id="rId4" imgW="152400" imgH="241300" progId="Equation.3">
                  <p:embed/>
                </p:oleObj>
              </mc:Choice>
              <mc:Fallback>
                <p:oleObj name="Equation" r:id="rId4" imgW="152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5800" y="3308350"/>
                        <a:ext cx="152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75" y="2138063"/>
            <a:ext cx="5277559" cy="36848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418" y="1827281"/>
            <a:ext cx="4902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8000"/>
                </a:solidFill>
              </a:rPr>
              <a:t>ex) </a:t>
            </a:r>
            <a:r>
              <a:rPr lang="en-GB" sz="1600" dirty="0" err="1" smtClean="0">
                <a:solidFill>
                  <a:srgbClr val="008000"/>
                </a:solidFill>
              </a:rPr>
              <a:t>anti-</a:t>
            </a:r>
            <a:r>
              <a:rPr lang="en-GB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solidFill>
                  <a:srgbClr val="008000"/>
                </a:solidFill>
              </a:rPr>
              <a:t>e</a:t>
            </a:r>
            <a:r>
              <a:rPr lang="en-GB" sz="1600" dirty="0" err="1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GB" sz="1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solidFill>
                  <a:srgbClr val="008000"/>
                </a:solidFill>
              </a:rPr>
              <a:t>e</a:t>
            </a:r>
            <a:r>
              <a:rPr lang="en-GB" sz="1600" dirty="0" smtClean="0">
                <a:solidFill>
                  <a:srgbClr val="008000"/>
                </a:solidFill>
              </a:rPr>
              <a:t> oscillation fit with Double </a:t>
            </a:r>
            <a:r>
              <a:rPr lang="en-GB" sz="1600" dirty="0" err="1" smtClean="0">
                <a:solidFill>
                  <a:srgbClr val="008000"/>
                </a:solidFill>
              </a:rPr>
              <a:t>Chooz</a:t>
            </a:r>
            <a:r>
              <a:rPr lang="en-GB" sz="1600" dirty="0" smtClean="0">
                <a:solidFill>
                  <a:srgbClr val="008000"/>
                </a:solidFill>
              </a:rPr>
              <a:t> data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432" y="5784334"/>
            <a:ext cx="68542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These fits provide first limits on neutrino-antineutrino time independent Lorentz violating coefficients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67914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83" name="Object 3"/>
          <p:cNvGraphicFramePr>
            <a:graphicFrameLocks noChangeAspect="1"/>
          </p:cNvGraphicFramePr>
          <p:nvPr/>
        </p:nvGraphicFramePr>
        <p:xfrm>
          <a:off x="3591055" y="2638690"/>
          <a:ext cx="66261" cy="25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031" r:id="rId3" imgW="85680" imgH="333360" progId="">
                  <p:embed/>
                </p:oleObj>
              </mc:Choice>
              <mc:Fallback>
                <p:oleObj r:id="rId3" imgW="85680" imgH="333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1055" y="2638690"/>
                        <a:ext cx="66261" cy="2591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pic>
        <p:nvPicPr>
          <p:cNvPr id="10" name="Picture 9" descr="night-sk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>
          <a:xfrm>
            <a:off x="-1" y="0"/>
            <a:ext cx="9144001" cy="1143000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  <p:txBody>
          <a:bodyPr vert="horz" lIns="91430" tIns="45715" rIns="91430" bIns="45715" rtlCol="0" anchor="ctr">
            <a:normAutofit/>
          </a:bodyPr>
          <a:lstStyle/>
          <a:p>
            <a:pPr algn="ctr" defTabSz="457153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00FFFF"/>
                </a:solidFill>
                <a:latin typeface="+mj-lt"/>
                <a:ea typeface="+mj-ea"/>
                <a:cs typeface="+mj-cs"/>
              </a:rPr>
              <a:t>Conclusion</a:t>
            </a:r>
            <a:endParaRPr lang="en-US" sz="2400" dirty="0">
              <a:solidFill>
                <a:srgbClr val="00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3744" y="1229390"/>
            <a:ext cx="7471783" cy="308547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82816" tIns="41407" rIns="82816" bIns="41407">
            <a:spAutoFit/>
          </a:bodyPr>
          <a:lstStyle/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600" dirty="0" smtClean="0">
                <a:solidFill>
                  <a:srgbClr val="00FFFF"/>
                </a:solidFill>
                <a:ea typeface="Arial Unicode MS" pitchFamily="34" charset="-128"/>
                <a:cs typeface="Arial Unicode MS" pitchFamily="34" charset="-128"/>
              </a:rPr>
              <a:t>Lorentz </a:t>
            </a:r>
            <a:r>
              <a:rPr lang="en-GB" sz="1600" dirty="0">
                <a:solidFill>
                  <a:srgbClr val="00FFFF"/>
                </a:solidFill>
                <a:ea typeface="Arial Unicode MS" pitchFamily="34" charset="-128"/>
                <a:cs typeface="Arial Unicode MS" pitchFamily="34" charset="-128"/>
              </a:rPr>
              <a:t>and CPT violation has been shown to occur in  Planck-scale theories</a:t>
            </a:r>
            <a:r>
              <a:rPr lang="en-GB" sz="1600" dirty="0">
                <a:solidFill>
                  <a:srgbClr val="00FFFF"/>
                </a:solidFill>
              </a:rPr>
              <a:t>.</a:t>
            </a: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600" dirty="0">
              <a:solidFill>
                <a:srgbClr val="00FFFF"/>
              </a:solidFill>
            </a:endParaRP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600" dirty="0">
                <a:solidFill>
                  <a:srgbClr val="00FFFF"/>
                </a:solidFill>
              </a:rPr>
              <a:t>There is a world wide effort to test Lorentz violation with various state-of-the-art technologies.</a:t>
            </a: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600" dirty="0">
              <a:solidFill>
                <a:srgbClr val="00FFFF"/>
              </a:solidFill>
            </a:endParaRP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600" dirty="0" err="1">
                <a:solidFill>
                  <a:srgbClr val="00FFFF"/>
                </a:solidFill>
              </a:rPr>
              <a:t>MiniBooNE</a:t>
            </a:r>
            <a:r>
              <a:rPr lang="en-GB" sz="1600" dirty="0">
                <a:solidFill>
                  <a:srgbClr val="00FFFF"/>
                </a:solidFill>
              </a:rPr>
              <a:t> </a:t>
            </a:r>
            <a:r>
              <a:rPr lang="en-GB" sz="1600" dirty="0" smtClean="0">
                <a:solidFill>
                  <a:srgbClr val="00FFFF"/>
                </a:solidFill>
              </a:rPr>
              <a:t>sets limits on Lorentz violation on </a:t>
            </a:r>
            <a:r>
              <a:rPr lang="en-GB" sz="16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err="1" smtClean="0">
                <a:solidFill>
                  <a:srgbClr val="00FFFF"/>
                </a:solidFill>
                <a:sym typeface="Wingdings"/>
              </a:rPr>
              <a:t></a:t>
            </a:r>
            <a:r>
              <a:rPr lang="en-GB" sz="16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n</a:t>
            </a:r>
            <a:r>
              <a:rPr lang="en-GB" sz="1600" baseline="-25000" dirty="0" err="1" smtClean="0">
                <a:solidFill>
                  <a:srgbClr val="00FFFF"/>
                </a:solidFill>
              </a:rPr>
              <a:t>e</a:t>
            </a:r>
            <a:r>
              <a:rPr lang="en-GB" sz="1600" dirty="0" smtClean="0">
                <a:solidFill>
                  <a:srgbClr val="00FFFF"/>
                </a:solidFill>
              </a:rPr>
              <a:t> oscillation coefficients. These limits together with MINOS </a:t>
            </a:r>
            <a:r>
              <a:rPr lang="en-GB" sz="1600" dirty="0">
                <a:solidFill>
                  <a:srgbClr val="00FFFF"/>
                </a:solidFill>
              </a:rPr>
              <a:t>exclude simple Lorentz violation motivated scenario </a:t>
            </a:r>
            <a:r>
              <a:rPr lang="en-GB" sz="1600" dirty="0" smtClean="0">
                <a:solidFill>
                  <a:srgbClr val="00FFFF"/>
                </a:solidFill>
              </a:rPr>
              <a:t>to explain LSND anomaly.</a:t>
            </a:r>
            <a:endParaRPr lang="en-GB" sz="1600" dirty="0">
              <a:solidFill>
                <a:srgbClr val="00FFFF"/>
              </a:solidFill>
            </a:endParaRP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600" dirty="0">
              <a:solidFill>
                <a:srgbClr val="00FFFF"/>
              </a:solidFill>
            </a:endParaRP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600" dirty="0" err="1">
                <a:solidFill>
                  <a:srgbClr val="00FFFF"/>
                </a:solidFill>
              </a:rPr>
              <a:t>MiniBooNE</a:t>
            </a:r>
            <a:r>
              <a:rPr lang="en-GB" sz="1600" dirty="0">
                <a:solidFill>
                  <a:srgbClr val="00FFFF"/>
                </a:solidFill>
              </a:rPr>
              <a:t>, LSND, MINOS, </a:t>
            </a:r>
            <a:r>
              <a:rPr lang="en-GB" sz="1600" dirty="0" err="1">
                <a:solidFill>
                  <a:srgbClr val="00FFFF"/>
                </a:solidFill>
              </a:rPr>
              <a:t>IceCube</a:t>
            </a:r>
            <a:r>
              <a:rPr lang="en-GB" sz="1600" dirty="0">
                <a:solidFill>
                  <a:srgbClr val="00FFFF"/>
                </a:solidFill>
              </a:rPr>
              <a:t>, and Double </a:t>
            </a:r>
            <a:r>
              <a:rPr lang="en-GB" sz="1600" dirty="0" err="1">
                <a:solidFill>
                  <a:srgbClr val="00FFFF"/>
                </a:solidFill>
              </a:rPr>
              <a:t>Chooz</a:t>
            </a:r>
            <a:r>
              <a:rPr lang="en-GB" sz="1600" dirty="0">
                <a:solidFill>
                  <a:srgbClr val="00FFFF"/>
                </a:solidFill>
              </a:rPr>
              <a:t> set stringent limits on Lorentz violation in neutrino sector in terrestrial </a:t>
            </a:r>
            <a:r>
              <a:rPr lang="en-GB" sz="1600" dirty="0" smtClean="0">
                <a:solidFill>
                  <a:srgbClr val="00FFFF"/>
                </a:solidFill>
              </a:rPr>
              <a:t>level</a:t>
            </a:r>
            <a:r>
              <a:rPr lang="en-GB" sz="1600" dirty="0">
                <a:solidFill>
                  <a:srgbClr val="00FFFF"/>
                </a:solidFill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814605"/>
            <a:ext cx="9144000" cy="869447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1400" tIns="45702" rIns="91400" bIns="45702" anchor="ctr">
            <a:prstTxWarp prst="textNoShape">
              <a:avLst/>
            </a:prstTxWarp>
          </a:bodyPr>
          <a:lstStyle/>
          <a:p>
            <a:pPr algn="ctr" defTabSz="914130"/>
            <a:r>
              <a:rPr lang="en-US" sz="3600" b="1" dirty="0" smtClean="0">
                <a:solidFill>
                  <a:srgbClr val="00FFFF"/>
                </a:solidFill>
              </a:rPr>
              <a:t>Thank you for your attention!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565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1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287421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algn="ctr" defTabSz="914225"/>
            <a:r>
              <a:rPr lang="en-US" sz="4000" b="1" dirty="0" smtClean="0">
                <a:solidFill>
                  <a:srgbClr val="000090"/>
                </a:solidFill>
              </a:rPr>
              <a:t>backup 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426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 smtClean="0">
                <a:solidFill>
                  <a:srgbClr val="000090"/>
                </a:solidFill>
              </a:rPr>
              <a:t>2. Comment: Is there preferred frame?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82873" y="1214027"/>
            <a:ext cx="8459785" cy="20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As we see, all observers are related with observer’s Lorentz transformation, so there is no special “preferred” frame (all observer’s are consistent)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But there is a frame where universe looks isotropic even with a Lorentz violating vector field. You may call that is the “preferred frame”, and people often speculate the frame where CMB looks isotropic is such a frame (called “CMB frame”).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However, we are not on CMB frame (e.g., dipole term of WMAP is nonzero), so </a:t>
            </a:r>
            <a:r>
              <a:rPr lang="en-GB" sz="1600" dirty="0" smtClean="0">
                <a:solidFill>
                  <a:srgbClr val="000000"/>
                </a:solidFill>
              </a:rPr>
              <a:t>we </a:t>
            </a:r>
            <a:r>
              <a:rPr lang="en-GB" sz="1600" dirty="0">
                <a:solidFill>
                  <a:srgbClr val="000000"/>
                </a:solidFill>
              </a:rPr>
              <a:t>expect anisotropy by lab experiments even CMB frame is the preferred frame</a:t>
            </a:r>
            <a:r>
              <a:rPr lang="en-GB" sz="1600" dirty="0" smtClean="0">
                <a:solidFill>
                  <a:srgbClr val="000000"/>
                </a:solidFill>
              </a:rPr>
              <a:t>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158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2326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 anchor="ctr"/>
          <a:lstStyle/>
          <a:p>
            <a:pPr defTabSz="914320"/>
            <a:r>
              <a:rPr lang="en-US" sz="2400" dirty="0">
                <a:solidFill>
                  <a:srgbClr val="000090"/>
                </a:solidFill>
              </a:rPr>
              <a:t>2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What is CPT violation? </a:t>
            </a:r>
          </a:p>
        </p:txBody>
      </p:sp>
      <p:graphicFrame>
        <p:nvGraphicFramePr>
          <p:cNvPr id="523268" name="Object 4"/>
          <p:cNvGraphicFramePr>
            <a:graphicFrameLocks noChangeAspect="1"/>
          </p:cNvGraphicFramePr>
          <p:nvPr/>
        </p:nvGraphicFramePr>
        <p:xfrm>
          <a:off x="2434367" y="1452503"/>
          <a:ext cx="3722132" cy="3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177" name="Equation" r:id="rId3" imgW="4102100" imgH="368300" progId="Equation.3">
                  <p:embed/>
                </p:oleObj>
              </mc:Choice>
              <mc:Fallback>
                <p:oleObj name="Equation" r:id="rId3" imgW="410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367" y="1452503"/>
                        <a:ext cx="3722132" cy="333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198784" y="3274969"/>
            <a:ext cx="2084337" cy="31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36" tIns="41469" rIns="82936" bIns="41469">
            <a:spAutoFit/>
          </a:bodyPr>
          <a:lstStyle/>
          <a:p>
            <a:pPr defTabSz="829366"/>
            <a:r>
              <a:rPr lang="en-GB" sz="1500" dirty="0">
                <a:solidFill>
                  <a:srgbClr val="FF0000"/>
                </a:solidFill>
              </a:rPr>
              <a:t>C: charge conjugation</a:t>
            </a:r>
            <a:endParaRPr lang="en-US" sz="1500" dirty="0"/>
          </a:p>
        </p:txBody>
      </p:sp>
      <p:sp>
        <p:nvSpPr>
          <p:cNvPr id="523273" name="Rectangle 9"/>
          <p:cNvSpPr>
            <a:spLocks noChangeArrowheads="1"/>
          </p:cNvSpPr>
          <p:nvPr/>
        </p:nvSpPr>
        <p:spPr bwMode="auto">
          <a:xfrm>
            <a:off x="2983181" y="2807116"/>
            <a:ext cx="2218299" cy="31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36" tIns="41469" rIns="82936" bIns="41469">
            <a:spAutoFit/>
          </a:bodyPr>
          <a:lstStyle/>
          <a:p>
            <a:pPr defTabSz="829366"/>
            <a:r>
              <a:rPr lang="en-GB" sz="1500" dirty="0">
                <a:solidFill>
                  <a:srgbClr val="3333FF"/>
                </a:solidFill>
              </a:rPr>
              <a:t>P: parity transformation</a:t>
            </a:r>
            <a:endParaRPr lang="en-US" sz="1500" dirty="0"/>
          </a:p>
        </p:txBody>
      </p:sp>
      <p:sp>
        <p:nvSpPr>
          <p:cNvPr id="523274" name="Rectangle 10"/>
          <p:cNvSpPr>
            <a:spLocks noChangeArrowheads="1"/>
          </p:cNvSpPr>
          <p:nvPr/>
        </p:nvSpPr>
        <p:spPr bwMode="auto">
          <a:xfrm>
            <a:off x="5966360" y="2720743"/>
            <a:ext cx="1506715" cy="31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36" tIns="41469" rIns="82936" bIns="41469">
            <a:spAutoFit/>
          </a:bodyPr>
          <a:lstStyle/>
          <a:p>
            <a:pPr defTabSz="829366"/>
            <a:r>
              <a:rPr lang="en-GB" sz="1500" dirty="0">
                <a:solidFill>
                  <a:srgbClr val="008000"/>
                </a:solidFill>
              </a:rPr>
              <a:t>T: time reversal</a:t>
            </a:r>
            <a:endParaRPr lang="en-US" sz="1500" dirty="0"/>
          </a:p>
        </p:txBody>
      </p:sp>
      <p:grpSp>
        <p:nvGrpSpPr>
          <p:cNvPr id="523293" name="Group 29"/>
          <p:cNvGrpSpPr>
            <a:grpSpLocks/>
          </p:cNvGrpSpPr>
          <p:nvPr/>
        </p:nvGrpSpPr>
        <p:grpSpPr bwMode="auto">
          <a:xfrm>
            <a:off x="1091864" y="3981787"/>
            <a:ext cx="870034" cy="1369009"/>
            <a:chOff x="904" y="2720"/>
            <a:chExt cx="604" cy="951"/>
          </a:xfrm>
        </p:grpSpPr>
        <p:grpSp>
          <p:nvGrpSpPr>
            <p:cNvPr id="523275" name="Group 11"/>
            <p:cNvGrpSpPr>
              <a:grpSpLocks/>
            </p:cNvGrpSpPr>
            <p:nvPr/>
          </p:nvGrpSpPr>
          <p:grpSpPr bwMode="auto">
            <a:xfrm>
              <a:off x="904" y="2720"/>
              <a:ext cx="585" cy="175"/>
              <a:chOff x="3861" y="2414"/>
              <a:chExt cx="585" cy="175"/>
            </a:xfrm>
          </p:grpSpPr>
          <p:sp>
            <p:nvSpPr>
              <p:cNvPr id="523276" name="Oval 12"/>
              <p:cNvSpPr>
                <a:spLocks noChangeArrowheads="1"/>
              </p:cNvSpPr>
              <p:nvPr/>
            </p:nvSpPr>
            <p:spPr bwMode="auto">
              <a:xfrm>
                <a:off x="3861" y="2414"/>
                <a:ext cx="183" cy="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3277" name="Line 13"/>
              <p:cNvSpPr>
                <a:spLocks noChangeShapeType="1"/>
              </p:cNvSpPr>
              <p:nvPr/>
            </p:nvSpPr>
            <p:spPr bwMode="auto">
              <a:xfrm flipV="1">
                <a:off x="4044" y="2497"/>
                <a:ext cx="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23278" name="Group 14"/>
            <p:cNvGrpSpPr>
              <a:grpSpLocks/>
            </p:cNvGrpSpPr>
            <p:nvPr/>
          </p:nvGrpSpPr>
          <p:grpSpPr bwMode="auto">
            <a:xfrm>
              <a:off x="923" y="3496"/>
              <a:ext cx="585" cy="175"/>
              <a:chOff x="3890" y="3336"/>
              <a:chExt cx="585" cy="175"/>
            </a:xfrm>
          </p:grpSpPr>
          <p:sp>
            <p:nvSpPr>
              <p:cNvPr id="523279" name="Oval 15"/>
              <p:cNvSpPr>
                <a:spLocks noChangeArrowheads="1"/>
              </p:cNvSpPr>
              <p:nvPr/>
            </p:nvSpPr>
            <p:spPr bwMode="auto">
              <a:xfrm>
                <a:off x="3890" y="3336"/>
                <a:ext cx="183" cy="175"/>
              </a:xfrm>
              <a:prstGeom prst="ellipse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3280" name="Line 16"/>
              <p:cNvSpPr>
                <a:spLocks noChangeShapeType="1"/>
              </p:cNvSpPr>
              <p:nvPr/>
            </p:nvSpPr>
            <p:spPr bwMode="auto">
              <a:xfrm flipV="1">
                <a:off x="4073" y="3419"/>
                <a:ext cx="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3281" name="Line 17"/>
            <p:cNvSpPr>
              <a:spLocks noChangeShapeType="1"/>
            </p:cNvSpPr>
            <p:nvPr/>
          </p:nvSpPr>
          <p:spPr bwMode="auto">
            <a:xfrm>
              <a:off x="1231" y="2956"/>
              <a:ext cx="0" cy="5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23282" name="Group 18"/>
          <p:cNvGrpSpPr>
            <a:grpSpLocks/>
          </p:cNvGrpSpPr>
          <p:nvPr/>
        </p:nvGrpSpPr>
        <p:grpSpPr bwMode="auto">
          <a:xfrm>
            <a:off x="3409556" y="3453475"/>
            <a:ext cx="1479345" cy="1832543"/>
            <a:chOff x="2613" y="2738"/>
            <a:chExt cx="1027" cy="1273"/>
          </a:xfrm>
        </p:grpSpPr>
        <p:sp>
          <p:nvSpPr>
            <p:cNvPr id="523283" name="Freeform 19"/>
            <p:cNvSpPr>
              <a:spLocks/>
            </p:cNvSpPr>
            <p:nvPr/>
          </p:nvSpPr>
          <p:spPr bwMode="auto">
            <a:xfrm>
              <a:off x="3013" y="3122"/>
              <a:ext cx="187" cy="52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92" y="268"/>
                </a:cxn>
                <a:cxn ang="0">
                  <a:pos x="0" y="510"/>
                </a:cxn>
              </a:cxnLst>
              <a:rect l="0" t="0" r="r" b="b"/>
              <a:pathLst>
                <a:path w="99" h="510">
                  <a:moveTo>
                    <a:pt x="42" y="0"/>
                  </a:moveTo>
                  <a:cubicBezTo>
                    <a:pt x="70" y="91"/>
                    <a:pt x="99" y="183"/>
                    <a:pt x="92" y="268"/>
                  </a:cubicBezTo>
                  <a:cubicBezTo>
                    <a:pt x="85" y="353"/>
                    <a:pt x="42" y="431"/>
                    <a:pt x="0" y="51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23284" name="Group 20"/>
            <p:cNvGrpSpPr>
              <a:grpSpLocks/>
            </p:cNvGrpSpPr>
            <p:nvPr/>
          </p:nvGrpSpPr>
          <p:grpSpPr bwMode="auto">
            <a:xfrm>
              <a:off x="2613" y="2738"/>
              <a:ext cx="1027" cy="1059"/>
              <a:chOff x="2237" y="2396"/>
              <a:chExt cx="1027" cy="1059"/>
            </a:xfrm>
          </p:grpSpPr>
          <p:sp>
            <p:nvSpPr>
              <p:cNvPr id="523285" name="Line 21"/>
              <p:cNvSpPr>
                <a:spLocks noChangeShapeType="1"/>
              </p:cNvSpPr>
              <p:nvPr/>
            </p:nvSpPr>
            <p:spPr bwMode="auto">
              <a:xfrm flipH="1">
                <a:off x="2237" y="3047"/>
                <a:ext cx="384" cy="4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286" name="Line 22"/>
              <p:cNvSpPr>
                <a:spLocks noChangeShapeType="1"/>
              </p:cNvSpPr>
              <p:nvPr/>
            </p:nvSpPr>
            <p:spPr bwMode="auto">
              <a:xfrm>
                <a:off x="2621" y="3054"/>
                <a:ext cx="6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287" name="Line 23"/>
              <p:cNvSpPr>
                <a:spLocks noChangeShapeType="1"/>
              </p:cNvSpPr>
              <p:nvPr/>
            </p:nvSpPr>
            <p:spPr bwMode="auto">
              <a:xfrm flipV="1">
                <a:off x="2621" y="2396"/>
                <a:ext cx="0" cy="6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3288" name="Line 24"/>
            <p:cNvSpPr>
              <a:spLocks noChangeShapeType="1"/>
            </p:cNvSpPr>
            <p:nvPr/>
          </p:nvSpPr>
          <p:spPr bwMode="auto">
            <a:xfrm flipV="1">
              <a:off x="2997" y="2797"/>
              <a:ext cx="175" cy="592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3289" name="Line 25"/>
            <p:cNvSpPr>
              <a:spLocks noChangeShapeType="1"/>
            </p:cNvSpPr>
            <p:nvPr/>
          </p:nvSpPr>
          <p:spPr bwMode="auto">
            <a:xfrm flipH="1">
              <a:off x="2810" y="3384"/>
              <a:ext cx="181" cy="626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aphicFrame>
          <p:nvGraphicFramePr>
            <p:cNvPr id="523290" name="Object 26"/>
            <p:cNvGraphicFramePr>
              <a:graphicFrameLocks noChangeAspect="1"/>
            </p:cNvGraphicFramePr>
            <p:nvPr/>
          </p:nvGraphicFramePr>
          <p:xfrm>
            <a:off x="3244" y="2750"/>
            <a:ext cx="136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2178" name="Equation" r:id="rId5" imgW="215640" imgH="342720" progId="Equation.3">
                    <p:embed/>
                  </p:oleObj>
                </mc:Choice>
                <mc:Fallback>
                  <p:oleObj name="Equation" r:id="rId5" imgW="215640" imgH="342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2750"/>
                          <a:ext cx="136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329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5006092"/>
                </p:ext>
              </p:extLst>
            </p:nvPr>
          </p:nvGraphicFramePr>
          <p:xfrm>
            <a:off x="2938" y="3795"/>
            <a:ext cx="272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2179" name="Equation" r:id="rId7" imgW="431640" imgH="342720" progId="Equation.3">
                    <p:embed/>
                  </p:oleObj>
                </mc:Choice>
                <mc:Fallback>
                  <p:oleObj name="Equation" r:id="rId7" imgW="431640" imgH="342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8" y="3795"/>
                          <a:ext cx="272" cy="2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3292" name="Line 28"/>
            <p:cNvSpPr>
              <a:spLocks noChangeShapeType="1"/>
            </p:cNvSpPr>
            <p:nvPr/>
          </p:nvSpPr>
          <p:spPr bwMode="auto">
            <a:xfrm flipH="1">
              <a:off x="2931" y="3624"/>
              <a:ext cx="110" cy="9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23294" name="Group 30"/>
          <p:cNvGrpSpPr>
            <a:grpSpLocks/>
          </p:cNvGrpSpPr>
          <p:nvPr/>
        </p:nvGrpSpPr>
        <p:grpSpPr bwMode="auto">
          <a:xfrm>
            <a:off x="6083038" y="3266332"/>
            <a:ext cx="1833697" cy="2818632"/>
            <a:chOff x="3884" y="1922"/>
            <a:chExt cx="1273" cy="1958"/>
          </a:xfrm>
        </p:grpSpPr>
        <p:grpSp>
          <p:nvGrpSpPr>
            <p:cNvPr id="523295" name="Group 31"/>
            <p:cNvGrpSpPr>
              <a:grpSpLocks/>
            </p:cNvGrpSpPr>
            <p:nvPr/>
          </p:nvGrpSpPr>
          <p:grpSpPr bwMode="auto">
            <a:xfrm>
              <a:off x="3884" y="1922"/>
              <a:ext cx="1194" cy="963"/>
              <a:chOff x="3884" y="1922"/>
              <a:chExt cx="1194" cy="963"/>
            </a:xfrm>
          </p:grpSpPr>
          <p:sp>
            <p:nvSpPr>
              <p:cNvPr id="523296" name="Oval 32"/>
              <p:cNvSpPr>
                <a:spLocks noChangeArrowheads="1"/>
              </p:cNvSpPr>
              <p:nvPr/>
            </p:nvSpPr>
            <p:spPr bwMode="auto">
              <a:xfrm>
                <a:off x="3884" y="2314"/>
                <a:ext cx="183" cy="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3297" name="Line 33"/>
              <p:cNvSpPr>
                <a:spLocks noChangeShapeType="1"/>
              </p:cNvSpPr>
              <p:nvPr/>
            </p:nvSpPr>
            <p:spPr bwMode="auto">
              <a:xfrm flipV="1">
                <a:off x="4067" y="2397"/>
                <a:ext cx="4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298" name="Oval 34"/>
              <p:cNvSpPr>
                <a:spLocks noChangeArrowheads="1"/>
              </p:cNvSpPr>
              <p:nvPr/>
            </p:nvSpPr>
            <p:spPr bwMode="auto">
              <a:xfrm>
                <a:off x="4895" y="2327"/>
                <a:ext cx="183" cy="175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rgbClr val="FFCCFF"/>
                  </a:solidFill>
                </a:endParaRPr>
              </a:p>
            </p:txBody>
          </p:sp>
          <p:sp>
            <p:nvSpPr>
              <p:cNvPr id="523299" name="Line 35"/>
              <p:cNvSpPr>
                <a:spLocks noChangeShapeType="1"/>
              </p:cNvSpPr>
              <p:nvPr/>
            </p:nvSpPr>
            <p:spPr bwMode="auto">
              <a:xfrm flipV="1">
                <a:off x="4488" y="2080"/>
                <a:ext cx="359" cy="3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300" name="Oval 36"/>
              <p:cNvSpPr>
                <a:spLocks noChangeArrowheads="1"/>
              </p:cNvSpPr>
              <p:nvPr/>
            </p:nvSpPr>
            <p:spPr bwMode="auto">
              <a:xfrm>
                <a:off x="4809" y="1922"/>
                <a:ext cx="183" cy="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3301" name="Oval 37"/>
              <p:cNvSpPr>
                <a:spLocks noChangeArrowheads="1"/>
              </p:cNvSpPr>
              <p:nvPr/>
            </p:nvSpPr>
            <p:spPr bwMode="auto">
              <a:xfrm>
                <a:off x="3991" y="2710"/>
                <a:ext cx="183" cy="175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rgbClr val="FFCCFF"/>
                  </a:solidFill>
                </a:endParaRPr>
              </a:p>
            </p:txBody>
          </p:sp>
          <p:sp>
            <p:nvSpPr>
              <p:cNvPr id="523302" name="Line 38"/>
              <p:cNvSpPr>
                <a:spLocks noChangeShapeType="1"/>
              </p:cNvSpPr>
              <p:nvPr/>
            </p:nvSpPr>
            <p:spPr bwMode="auto">
              <a:xfrm flipH="1">
                <a:off x="4484" y="2403"/>
                <a:ext cx="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303" name="Line 39"/>
              <p:cNvSpPr>
                <a:spLocks noChangeShapeType="1"/>
              </p:cNvSpPr>
              <p:nvPr/>
            </p:nvSpPr>
            <p:spPr bwMode="auto">
              <a:xfrm flipH="1">
                <a:off x="4160" y="2409"/>
                <a:ext cx="312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23304" name="Group 40"/>
            <p:cNvGrpSpPr>
              <a:grpSpLocks/>
            </p:cNvGrpSpPr>
            <p:nvPr/>
          </p:nvGrpSpPr>
          <p:grpSpPr bwMode="auto">
            <a:xfrm>
              <a:off x="3963" y="2917"/>
              <a:ext cx="1194" cy="963"/>
              <a:chOff x="3963" y="2917"/>
              <a:chExt cx="1194" cy="963"/>
            </a:xfrm>
          </p:grpSpPr>
          <p:sp>
            <p:nvSpPr>
              <p:cNvPr id="523305" name="Oval 41"/>
              <p:cNvSpPr>
                <a:spLocks noChangeArrowheads="1"/>
              </p:cNvSpPr>
              <p:nvPr/>
            </p:nvSpPr>
            <p:spPr bwMode="auto">
              <a:xfrm>
                <a:off x="3963" y="3309"/>
                <a:ext cx="183" cy="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3306" name="Line 42"/>
              <p:cNvSpPr>
                <a:spLocks noChangeShapeType="1"/>
              </p:cNvSpPr>
              <p:nvPr/>
            </p:nvSpPr>
            <p:spPr bwMode="auto">
              <a:xfrm flipV="1">
                <a:off x="4146" y="3392"/>
                <a:ext cx="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lg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307" name="Oval 43"/>
              <p:cNvSpPr>
                <a:spLocks noChangeArrowheads="1"/>
              </p:cNvSpPr>
              <p:nvPr/>
            </p:nvSpPr>
            <p:spPr bwMode="auto">
              <a:xfrm>
                <a:off x="4974" y="3322"/>
                <a:ext cx="183" cy="175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rgbClr val="FFCCFF"/>
                  </a:solidFill>
                </a:endParaRPr>
              </a:p>
            </p:txBody>
          </p:sp>
          <p:sp>
            <p:nvSpPr>
              <p:cNvPr id="523308" name="Line 44"/>
              <p:cNvSpPr>
                <a:spLocks noChangeShapeType="1"/>
              </p:cNvSpPr>
              <p:nvPr/>
            </p:nvSpPr>
            <p:spPr bwMode="auto">
              <a:xfrm flipV="1">
                <a:off x="4567" y="3075"/>
                <a:ext cx="359" cy="3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lg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309" name="Oval 45"/>
              <p:cNvSpPr>
                <a:spLocks noChangeArrowheads="1"/>
              </p:cNvSpPr>
              <p:nvPr/>
            </p:nvSpPr>
            <p:spPr bwMode="auto">
              <a:xfrm>
                <a:off x="4888" y="2917"/>
                <a:ext cx="183" cy="1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23310" name="Oval 46"/>
              <p:cNvSpPr>
                <a:spLocks noChangeArrowheads="1"/>
              </p:cNvSpPr>
              <p:nvPr/>
            </p:nvSpPr>
            <p:spPr bwMode="auto">
              <a:xfrm>
                <a:off x="4070" y="3705"/>
                <a:ext cx="183" cy="175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829366"/>
                <a:endParaRPr lang="en-US" sz="1600" dirty="0">
                  <a:solidFill>
                    <a:srgbClr val="FFCCFF"/>
                  </a:solidFill>
                </a:endParaRPr>
              </a:p>
            </p:txBody>
          </p:sp>
          <p:sp>
            <p:nvSpPr>
              <p:cNvPr id="523311" name="Line 47"/>
              <p:cNvSpPr>
                <a:spLocks noChangeShapeType="1"/>
              </p:cNvSpPr>
              <p:nvPr/>
            </p:nvSpPr>
            <p:spPr bwMode="auto">
              <a:xfrm flipH="1">
                <a:off x="4563" y="3398"/>
                <a:ext cx="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lg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3312" name="Line 48"/>
              <p:cNvSpPr>
                <a:spLocks noChangeShapeType="1"/>
              </p:cNvSpPr>
              <p:nvPr/>
            </p:nvSpPr>
            <p:spPr bwMode="auto">
              <a:xfrm flipH="1">
                <a:off x="4239" y="3404"/>
                <a:ext cx="312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lg" len="lg"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3313" name="Line 49"/>
            <p:cNvSpPr>
              <a:spLocks noChangeShapeType="1"/>
            </p:cNvSpPr>
            <p:nvPr/>
          </p:nvSpPr>
          <p:spPr bwMode="auto">
            <a:xfrm>
              <a:off x="4534" y="2705"/>
              <a:ext cx="0" cy="5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23314" name="Line 50"/>
          <p:cNvSpPr>
            <a:spLocks noChangeShapeType="1"/>
          </p:cNvSpPr>
          <p:nvPr/>
        </p:nvSpPr>
        <p:spPr bwMode="auto">
          <a:xfrm flipH="1">
            <a:off x="1211422" y="1785038"/>
            <a:ext cx="4504298" cy="13862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523315" name="Line 51"/>
          <p:cNvSpPr>
            <a:spLocks noChangeShapeType="1"/>
          </p:cNvSpPr>
          <p:nvPr/>
        </p:nvSpPr>
        <p:spPr bwMode="auto">
          <a:xfrm flipH="1">
            <a:off x="4570561" y="1773522"/>
            <a:ext cx="1306490" cy="1029277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523316" name="Line 52"/>
          <p:cNvSpPr>
            <a:spLocks noChangeShapeType="1"/>
          </p:cNvSpPr>
          <p:nvPr/>
        </p:nvSpPr>
        <p:spPr bwMode="auto">
          <a:xfrm>
            <a:off x="6087357" y="1747611"/>
            <a:ext cx="224711" cy="102639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635046" y="1186187"/>
            <a:ext cx="5958633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CPT symmetry is the invariance under the CPT </a:t>
            </a:r>
            <a:r>
              <a:rPr lang="en-GB" sz="1600" dirty="0" smtClean="0">
                <a:solidFill>
                  <a:srgbClr val="000000"/>
                </a:solidFill>
              </a:rPr>
              <a:t>transformation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152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0713" y="1085946"/>
            <a:ext cx="8466611" cy="306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Every </a:t>
            </a:r>
            <a:r>
              <a:rPr lang="en-GB" sz="1600" dirty="0">
                <a:solidFill>
                  <a:srgbClr val="000000"/>
                </a:solidFill>
              </a:rPr>
              <a:t>fundamental symmetry needs to be tested, including Lorentz symmetry.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1600" dirty="0" smtClean="0"/>
              <a:t>After the recognition of theoretical processes that create Lorentz violation, testing Lorentz invariance becomes very exciting</a:t>
            </a: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Lorentz and CPT violation has been shown to occur in Planck scale </a:t>
            </a:r>
            <a:r>
              <a:rPr lang="en-GB" sz="1600" dirty="0" smtClean="0">
                <a:solidFill>
                  <a:srgbClr val="000000"/>
                </a:solidFill>
              </a:rPr>
              <a:t>theories, including:</a:t>
            </a: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- string theory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- noncommutative field theory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- quantum loop gravity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- extra </a:t>
            </a:r>
            <a:r>
              <a:rPr lang="en-GB" sz="1600" dirty="0" smtClean="0">
                <a:solidFill>
                  <a:srgbClr val="000000"/>
                </a:solidFill>
              </a:rPr>
              <a:t>dimensions</a:t>
            </a: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- etc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However, it is very difficult to build a self-consistent theory with Lorentz violation...</a:t>
            </a:r>
          </a:p>
        </p:txBody>
      </p:sp>
      <p:pic>
        <p:nvPicPr>
          <p:cNvPr id="9" name="Picture 8" descr="CPT07_namb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936" y="4596929"/>
            <a:ext cx="2787650" cy="222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09639" y="5155053"/>
            <a:ext cx="2640767" cy="953578"/>
          </a:xfrm>
          <a:prstGeom prst="rect">
            <a:avLst/>
          </a:prstGeom>
        </p:spPr>
        <p:txBody>
          <a:bodyPr wrap="square" lIns="90910" tIns="45458" rIns="90910" bIns="45458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</a:rPr>
              <a:t>Y. Nambu </a:t>
            </a:r>
          </a:p>
          <a:p>
            <a:r>
              <a:rPr lang="en-GB" sz="1400" dirty="0" smtClean="0">
                <a:solidFill>
                  <a:srgbClr val="000000"/>
                </a:solidFill>
              </a:rPr>
              <a:t>(Nobel prize winner 2008),</a:t>
            </a:r>
          </a:p>
          <a:p>
            <a:r>
              <a:rPr lang="en-GB" sz="1400" dirty="0" smtClean="0">
                <a:solidFill>
                  <a:srgbClr val="000000"/>
                </a:solidFill>
              </a:rPr>
              <a:t>picture taken from CPT04 at Bloomington, IN</a:t>
            </a:r>
            <a:endParaRPr lang="en-US" sz="1400" dirty="0"/>
          </a:p>
        </p:txBody>
      </p:sp>
      <p:sp>
        <p:nvSpPr>
          <p:cNvPr id="13" name="Oval Callout 12"/>
          <p:cNvSpPr/>
          <p:nvPr/>
        </p:nvSpPr>
        <p:spPr bwMode="auto">
          <a:xfrm>
            <a:off x="559558" y="4421877"/>
            <a:ext cx="2320119" cy="1105469"/>
          </a:xfrm>
          <a:prstGeom prst="wedgeEllipseCallout">
            <a:avLst>
              <a:gd name="adj1" fmla="val 56814"/>
              <a:gd name="adj2" fmla="val 70627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baseline="30000" dirty="0" smtClean="0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6983" y="4523256"/>
            <a:ext cx="1914458" cy="768013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1500" dirty="0" smtClean="0">
                <a:solidFill>
                  <a:srgbClr val="FF0000"/>
                </a:solidFill>
              </a:rPr>
              <a:t>Spontaneous Symmetry Breaking (SSB)!</a:t>
            </a:r>
            <a:r>
              <a:rPr lang="en-GB" sz="1500" dirty="0" smtClean="0">
                <a:solidFill>
                  <a:srgbClr val="000000"/>
                </a:solidFill>
              </a:rPr>
              <a:t> 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breaking (SLSB)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635046" y="1186187"/>
            <a:ext cx="7904307" cy="1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CPT symmetry is the invariance under the CPT transformation</a:t>
            </a: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CPT is the perfect symmetry of the Standard Model, due to </a:t>
            </a:r>
            <a:r>
              <a:rPr lang="en-GB" sz="1600" dirty="0" smtClean="0">
                <a:solidFill>
                  <a:srgbClr val="FF0000"/>
                </a:solidFill>
              </a:rPr>
              <a:t>CPT theorem</a:t>
            </a: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396292" name="Object 4"/>
          <p:cNvGraphicFramePr>
            <a:graphicFrameLocks noChangeAspect="1"/>
          </p:cNvGraphicFramePr>
          <p:nvPr/>
        </p:nvGraphicFramePr>
        <p:xfrm>
          <a:off x="2434367" y="1452503"/>
          <a:ext cx="3722132" cy="3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169" name="Equation" r:id="rId3" imgW="4102100" imgH="368300" progId="Equation.3">
                  <p:embed/>
                </p:oleObj>
              </mc:Choice>
              <mc:Fallback>
                <p:oleObj name="Equation" r:id="rId3" imgW="410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367" y="1452503"/>
                        <a:ext cx="3722132" cy="333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 anchor="ctr"/>
          <a:lstStyle/>
          <a:p>
            <a:pPr defTabSz="914320"/>
            <a:r>
              <a:rPr lang="en-US" sz="2400" dirty="0">
                <a:solidFill>
                  <a:srgbClr val="000090"/>
                </a:solidFill>
              </a:rPr>
              <a:t>2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What is CPT violation?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86925" y="4554451"/>
            <a:ext cx="3903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CPT phase = (-1)</a:t>
            </a:r>
            <a:r>
              <a:rPr lang="en-GB" sz="40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9146" y="2763065"/>
            <a:ext cx="7172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CPT theorem</a:t>
            </a:r>
          </a:p>
          <a:p>
            <a:r>
              <a:rPr lang="en-GB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If the relativistic transformation law and the weak microcausality holds in a real neighbourhood of a Jost point, the CPT condition holds everywhere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i="1" dirty="0"/>
          </a:p>
        </p:txBody>
      </p:sp>
      <p:sp>
        <p:nvSpPr>
          <p:cNvPr id="10" name="Line 52"/>
          <p:cNvSpPr>
            <a:spLocks noChangeShapeType="1"/>
          </p:cNvSpPr>
          <p:nvPr/>
        </p:nvSpPr>
        <p:spPr bwMode="auto">
          <a:xfrm>
            <a:off x="4309369" y="3886554"/>
            <a:ext cx="8643" cy="698810"/>
          </a:xfrm>
          <a:prstGeom prst="line">
            <a:avLst/>
          </a:prstGeom>
          <a:noFill/>
          <a:ln w="57150" cmpd="sng">
            <a:solidFill>
              <a:srgbClr val="000000"/>
            </a:solidFill>
            <a:bevel/>
            <a:headEnd type="none"/>
            <a:tailEnd type="triangle" w="lg" len="lg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09216" y="3718202"/>
            <a:ext cx="253478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cs typeface="Times New Roman"/>
              </a:rPr>
              <a:t>number </a:t>
            </a:r>
            <a:r>
              <a:rPr lang="en-GB" sz="1600" dirty="0">
                <a:solidFill>
                  <a:srgbClr val="000000"/>
                </a:solidFill>
                <a:cs typeface="Times New Roman"/>
              </a:rPr>
              <a:t>of Lorentz </a:t>
            </a:r>
            <a:r>
              <a:rPr lang="en-GB" sz="1600" dirty="0" smtClean="0">
                <a:solidFill>
                  <a:srgbClr val="000000"/>
                </a:solidFill>
                <a:cs typeface="Times New Roman"/>
              </a:rPr>
              <a:t>indices </a:t>
            </a:r>
          </a:p>
          <a:p>
            <a:r>
              <a:rPr lang="en-GB" sz="1600" dirty="0" smtClean="0">
                <a:solidFill>
                  <a:srgbClr val="000000"/>
                </a:solidFill>
                <a:cs typeface="Times New Roman"/>
                <a:sym typeface="Wingdings"/>
              </a:rPr>
              <a:t></a:t>
            </a:r>
            <a:r>
              <a:rPr lang="en-GB" sz="1600" dirty="0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lang="en-GB" sz="1600" dirty="0">
                <a:solidFill>
                  <a:srgbClr val="000000"/>
                </a:solidFill>
                <a:cs typeface="Times New Roman"/>
              </a:rPr>
              <a:t>always even number</a:t>
            </a:r>
            <a:endParaRPr lang="en-US" sz="1600" dirty="0">
              <a:cs typeface="Times New Roman"/>
            </a:endParaRPr>
          </a:p>
        </p:txBody>
      </p:sp>
      <p:sp>
        <p:nvSpPr>
          <p:cNvPr id="12" name="Line 52"/>
          <p:cNvSpPr>
            <a:spLocks noChangeShapeType="1"/>
          </p:cNvSpPr>
          <p:nvPr/>
        </p:nvSpPr>
        <p:spPr bwMode="auto">
          <a:xfrm flipH="1">
            <a:off x="6109367" y="4110021"/>
            <a:ext cx="554470" cy="635768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65786" y="0"/>
            <a:ext cx="2883957" cy="30776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GB" sz="1400" dirty="0" smtClean="0">
                <a:solidFill>
                  <a:srgbClr val="000090"/>
                </a:solidFill>
              </a:rPr>
              <a:t>Jost, Helv.Phys.Acta.30(1957)409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758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635046" y="1186187"/>
            <a:ext cx="7904307" cy="1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CPT symmetry is the invariance under the CPT transformation</a:t>
            </a: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CPT is the perfect symmetry of the Standard Model, </a:t>
            </a:r>
            <a:r>
              <a:rPr lang="en-GB" sz="1600" dirty="0" smtClean="0"/>
              <a:t>due to CPT theorem</a:t>
            </a: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396292" name="Object 4"/>
          <p:cNvGraphicFramePr>
            <a:graphicFrameLocks noChangeAspect="1"/>
          </p:cNvGraphicFramePr>
          <p:nvPr/>
        </p:nvGraphicFramePr>
        <p:xfrm>
          <a:off x="2434367" y="1452503"/>
          <a:ext cx="3722132" cy="3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4193" name="Equation" r:id="rId3" imgW="4102100" imgH="368300" progId="Equation.3">
                  <p:embed/>
                </p:oleObj>
              </mc:Choice>
              <mc:Fallback>
                <p:oleObj name="Equation" r:id="rId3" imgW="410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367" y="1452503"/>
                        <a:ext cx="3722132" cy="333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 anchor="ctr"/>
          <a:lstStyle/>
          <a:p>
            <a:pPr defTabSz="914320"/>
            <a:r>
              <a:rPr lang="en-US" sz="2400" dirty="0">
                <a:solidFill>
                  <a:srgbClr val="000090"/>
                </a:solidFill>
              </a:rPr>
              <a:t>2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What is CPT violation?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1785" y="2326111"/>
            <a:ext cx="3729790" cy="3408948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77867" y="2331458"/>
            <a:ext cx="3729790" cy="340360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2105" y="2321919"/>
            <a:ext cx="1587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</a:rPr>
              <a:t>CPT-even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4820" y="2354003"/>
            <a:ext cx="144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CPT-odd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8947" y="2834111"/>
            <a:ext cx="1537368" cy="1109579"/>
            <a:chOff x="1029368" y="3288632"/>
            <a:chExt cx="1537368" cy="1109579"/>
          </a:xfrm>
        </p:grpSpPr>
        <p:sp>
          <p:nvSpPr>
            <p:cNvPr id="7" name="Oval 6"/>
            <p:cNvSpPr/>
            <p:nvPr/>
          </p:nvSpPr>
          <p:spPr>
            <a:xfrm>
              <a:off x="1029368" y="3288632"/>
              <a:ext cx="1537368" cy="110957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68202" y="3632017"/>
              <a:ext cx="68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accent2">
                      <a:lumMod val="50000"/>
                    </a:schemeClr>
                  </a:solidFill>
                </a:rPr>
                <a:t>QED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98822" y="3213775"/>
            <a:ext cx="1537368" cy="1109579"/>
            <a:chOff x="2692400" y="3601453"/>
            <a:chExt cx="1537368" cy="1109579"/>
          </a:xfrm>
        </p:grpSpPr>
        <p:sp>
          <p:nvSpPr>
            <p:cNvPr id="13" name="Oval 12"/>
            <p:cNvSpPr/>
            <p:nvPr/>
          </p:nvSpPr>
          <p:spPr>
            <a:xfrm>
              <a:off x="2692400" y="3601453"/>
              <a:ext cx="1537368" cy="11095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77760" y="3958208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accent1">
                      <a:lumMod val="50000"/>
                    </a:schemeClr>
                  </a:solidFill>
                </a:rPr>
                <a:t>Weak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21344" y="4136196"/>
            <a:ext cx="1537368" cy="1109579"/>
            <a:chOff x="1141659" y="4577348"/>
            <a:chExt cx="1537368" cy="1109579"/>
          </a:xfrm>
        </p:grpSpPr>
        <p:sp>
          <p:nvSpPr>
            <p:cNvPr id="14" name="Oval 13"/>
            <p:cNvSpPr/>
            <p:nvPr/>
          </p:nvSpPr>
          <p:spPr>
            <a:xfrm>
              <a:off x="1141659" y="4577348"/>
              <a:ext cx="1537368" cy="110957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59106" y="4912715"/>
              <a:ext cx="697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accent3">
                      <a:lumMod val="50000"/>
                    </a:schemeClr>
                  </a:solidFill>
                </a:rPr>
                <a:t>QCD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98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635046" y="1186187"/>
            <a:ext cx="7904307" cy="1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CPT symmetry is the invariance under the CPT transformation</a:t>
            </a: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CPT is the perfect symmetry of the Standard Model, </a:t>
            </a:r>
            <a:r>
              <a:rPr lang="en-GB" sz="1600" dirty="0" smtClean="0"/>
              <a:t>due to CPT theorem</a:t>
            </a: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36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  <a:tab pos="8535561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396292" name="Object 4"/>
          <p:cNvGraphicFramePr>
            <a:graphicFrameLocks noChangeAspect="1"/>
          </p:cNvGraphicFramePr>
          <p:nvPr/>
        </p:nvGraphicFramePr>
        <p:xfrm>
          <a:off x="2434367" y="1452503"/>
          <a:ext cx="3722132" cy="3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5249" name="Equation" r:id="rId3" imgW="4102100" imgH="368300" progId="Equation.3">
                  <p:embed/>
                </p:oleObj>
              </mc:Choice>
              <mc:Fallback>
                <p:oleObj name="Equation" r:id="rId3" imgW="410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367" y="1452503"/>
                        <a:ext cx="3722132" cy="333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 anchor="ctr"/>
          <a:lstStyle/>
          <a:p>
            <a:pPr defTabSz="914320"/>
            <a:r>
              <a:rPr lang="en-US" sz="2400" dirty="0">
                <a:solidFill>
                  <a:srgbClr val="000090"/>
                </a:solidFill>
              </a:rPr>
              <a:t>2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What is CPT violation?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1785" y="2326111"/>
            <a:ext cx="3729790" cy="3408948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77867" y="2331458"/>
            <a:ext cx="3729790" cy="340360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2105" y="2321919"/>
            <a:ext cx="1587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</a:rPr>
              <a:t>CPT-even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4820" y="2354003"/>
            <a:ext cx="1449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CPT-odd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6661" y="5852312"/>
            <a:ext cx="8139865" cy="553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FF0000"/>
                </a:solidFill>
              </a:rPr>
              <a:t>CPT</a:t>
            </a:r>
            <a:r>
              <a:rPr lang="en-GB" sz="1600" dirty="0">
                <a:solidFill>
                  <a:srgbClr val="FF0000"/>
                </a:solidFill>
              </a:rPr>
              <a:t>-odd Lorentz violating </a:t>
            </a:r>
            <a:r>
              <a:rPr lang="en-GB" sz="1600" dirty="0" smtClean="0">
                <a:solidFill>
                  <a:srgbClr val="FF0000"/>
                </a:solidFill>
              </a:rPr>
              <a:t>coefficients (</a:t>
            </a:r>
            <a:r>
              <a:rPr lang="en-GB" sz="1600" dirty="0">
                <a:solidFill>
                  <a:srgbClr val="FF0000"/>
                </a:solidFill>
              </a:rPr>
              <a:t>odd number Lorentz indices, </a:t>
            </a:r>
            <a:r>
              <a:rPr lang="en-GB" sz="1600" dirty="0" smtClean="0">
                <a:solidFill>
                  <a:srgbClr val="FF0000"/>
                </a:solidFill>
              </a:rPr>
              <a:t>e.g.</a:t>
            </a:r>
            <a:r>
              <a:rPr lang="en-GB" sz="1600" dirty="0">
                <a:solidFill>
                  <a:srgbClr val="FF0000"/>
                </a:solidFill>
              </a:rPr>
              <a:t>, a</a:t>
            </a:r>
            <a:r>
              <a:rPr lang="en-GB" sz="1600" baseline="30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1600" dirty="0">
                <a:solidFill>
                  <a:srgbClr val="FF0000"/>
                </a:solidFill>
              </a:rPr>
              <a:t> , g</a:t>
            </a:r>
            <a:r>
              <a:rPr lang="en-GB" sz="1600" baseline="30000" dirty="0">
                <a:solidFill>
                  <a:srgbClr val="FF0000"/>
                </a:solidFill>
                <a:latin typeface="Symbol" pitchFamily="18" charset="2"/>
              </a:rPr>
              <a:t>lmn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)</a:t>
            </a:r>
            <a:endParaRPr lang="en-GB" sz="1600" dirty="0" smtClean="0">
              <a:solidFill>
                <a:srgbClr val="3333FF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3333FF"/>
                </a:solidFill>
              </a:rPr>
              <a:t>CPT</a:t>
            </a:r>
            <a:r>
              <a:rPr lang="en-GB" sz="1600" dirty="0">
                <a:solidFill>
                  <a:srgbClr val="3333FF"/>
                </a:solidFill>
              </a:rPr>
              <a:t>-even Lorentz violating </a:t>
            </a:r>
            <a:r>
              <a:rPr lang="en-GB" sz="1600" dirty="0" smtClean="0">
                <a:solidFill>
                  <a:srgbClr val="3333FF"/>
                </a:solidFill>
              </a:rPr>
              <a:t>coefficients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3333FF"/>
                </a:solidFill>
              </a:rPr>
              <a:t>(</a:t>
            </a:r>
            <a:r>
              <a:rPr lang="en-GB" sz="1600" dirty="0">
                <a:solidFill>
                  <a:srgbClr val="3333FF"/>
                </a:solidFill>
              </a:rPr>
              <a:t>even number Lorentz indices, </a:t>
            </a:r>
            <a:r>
              <a:rPr lang="en-GB" sz="1600" dirty="0" smtClean="0">
                <a:solidFill>
                  <a:srgbClr val="3333FF"/>
                </a:solidFill>
              </a:rPr>
              <a:t>e.g.</a:t>
            </a:r>
            <a:r>
              <a:rPr lang="en-GB" sz="1600" dirty="0">
                <a:solidFill>
                  <a:srgbClr val="3333FF"/>
                </a:solidFill>
              </a:rPr>
              <a:t>, c</a:t>
            </a:r>
            <a:r>
              <a:rPr lang="en-GB" sz="1600" baseline="30000" dirty="0">
                <a:solidFill>
                  <a:srgbClr val="3333FF"/>
                </a:solidFill>
                <a:latin typeface="Symbol" pitchFamily="18" charset="2"/>
              </a:rPr>
              <a:t>mn</a:t>
            </a:r>
            <a:r>
              <a:rPr lang="en-GB" sz="1600" dirty="0">
                <a:solidFill>
                  <a:srgbClr val="3333FF"/>
                </a:solidFill>
              </a:rPr>
              <a:t> , </a:t>
            </a:r>
            <a:r>
              <a:rPr lang="en-GB" sz="1600" dirty="0">
                <a:solidFill>
                  <a:srgbClr val="3333FF"/>
                </a:solidFill>
                <a:latin typeface="Symbol" pitchFamily="18" charset="2"/>
              </a:rPr>
              <a:t>k</a:t>
            </a:r>
            <a:r>
              <a:rPr lang="en-GB" sz="1600" baseline="30000" dirty="0">
                <a:solidFill>
                  <a:srgbClr val="3333FF"/>
                </a:solidFill>
                <a:latin typeface="Symbol" pitchFamily="18" charset="2"/>
              </a:rPr>
              <a:t>abmn</a:t>
            </a:r>
            <a:r>
              <a:rPr lang="en-GB" sz="1600" dirty="0">
                <a:solidFill>
                  <a:srgbClr val="3333FF"/>
                </a:solidFill>
              </a:rPr>
              <a:t> </a:t>
            </a:r>
            <a:r>
              <a:rPr lang="en-GB" sz="1600" dirty="0" smtClean="0">
                <a:solidFill>
                  <a:srgbClr val="3333FF"/>
                </a:solidFill>
              </a:rPr>
              <a:t>)</a:t>
            </a:r>
            <a:endParaRPr lang="en-GB" sz="1600" dirty="0">
              <a:solidFill>
                <a:srgbClr val="3333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8947" y="2834111"/>
            <a:ext cx="1537368" cy="1109579"/>
            <a:chOff x="1029368" y="3288632"/>
            <a:chExt cx="1537368" cy="1109579"/>
          </a:xfrm>
        </p:grpSpPr>
        <p:sp>
          <p:nvSpPr>
            <p:cNvPr id="7" name="Oval 6"/>
            <p:cNvSpPr/>
            <p:nvPr/>
          </p:nvSpPr>
          <p:spPr>
            <a:xfrm>
              <a:off x="1029368" y="3288632"/>
              <a:ext cx="1537368" cy="110957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68202" y="3632017"/>
              <a:ext cx="68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accent2">
                      <a:lumMod val="50000"/>
                    </a:schemeClr>
                  </a:solidFill>
                </a:rPr>
                <a:t>QED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98822" y="3213775"/>
            <a:ext cx="1537368" cy="1109579"/>
            <a:chOff x="2692400" y="3601453"/>
            <a:chExt cx="1537368" cy="1109579"/>
          </a:xfrm>
        </p:grpSpPr>
        <p:sp>
          <p:nvSpPr>
            <p:cNvPr id="13" name="Oval 12"/>
            <p:cNvSpPr/>
            <p:nvPr/>
          </p:nvSpPr>
          <p:spPr>
            <a:xfrm>
              <a:off x="2692400" y="3601453"/>
              <a:ext cx="1537368" cy="11095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77760" y="3958208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accent1">
                      <a:lumMod val="50000"/>
                    </a:schemeClr>
                  </a:solidFill>
                </a:rPr>
                <a:t>Weak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21344" y="4136196"/>
            <a:ext cx="1537368" cy="1109579"/>
            <a:chOff x="1141659" y="4577348"/>
            <a:chExt cx="1537368" cy="1109579"/>
          </a:xfrm>
        </p:grpSpPr>
        <p:sp>
          <p:nvSpPr>
            <p:cNvPr id="14" name="Oval 13"/>
            <p:cNvSpPr/>
            <p:nvPr/>
          </p:nvSpPr>
          <p:spPr>
            <a:xfrm>
              <a:off x="1141659" y="4577348"/>
              <a:ext cx="1537368" cy="110957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59106" y="4912715"/>
              <a:ext cx="697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accent3">
                      <a:lumMod val="50000"/>
                    </a:schemeClr>
                  </a:solidFill>
                </a:rPr>
                <a:t>QCD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67262" y="4344742"/>
            <a:ext cx="3729790" cy="1216526"/>
            <a:chOff x="2753894" y="4491795"/>
            <a:chExt cx="3729790" cy="1216526"/>
          </a:xfrm>
        </p:grpSpPr>
        <p:sp>
          <p:nvSpPr>
            <p:cNvPr id="22" name="Oval 21"/>
            <p:cNvSpPr/>
            <p:nvPr/>
          </p:nvSpPr>
          <p:spPr>
            <a:xfrm>
              <a:off x="2753894" y="4491795"/>
              <a:ext cx="3729790" cy="121652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70167" y="4658719"/>
              <a:ext cx="264687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Lorentz violation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aphicFrame>
          <p:nvGraphicFramePr>
            <p:cNvPr id="19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7887909"/>
                </p:ext>
              </p:extLst>
            </p:nvPr>
          </p:nvGraphicFramePr>
          <p:xfrm>
            <a:off x="5090051" y="5045147"/>
            <a:ext cx="760412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5250" name="Equation" r:id="rId5" imgW="838200" imgH="482600" progId="Equation.3">
                    <p:embed/>
                  </p:oleObj>
                </mc:Choice>
                <mc:Fallback>
                  <p:oleObj name="Equation" r:id="rId5" imgW="8382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0051" y="5045147"/>
                          <a:ext cx="760412" cy="436563"/>
                        </a:xfrm>
                        <a:prstGeom prst="rect">
                          <a:avLst/>
                        </a:prstGeom>
                        <a:noFill/>
                        <a:ln w="28575" cmpd="sng"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8471252"/>
                </p:ext>
              </p:extLst>
            </p:nvPr>
          </p:nvGraphicFramePr>
          <p:xfrm>
            <a:off x="3236862" y="5054546"/>
            <a:ext cx="1001712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95251" name="Equation" r:id="rId7" imgW="1104900" imgH="482600" progId="Equation.3">
                    <p:embed/>
                  </p:oleObj>
                </mc:Choice>
                <mc:Fallback>
                  <p:oleObj name="Equation" r:id="rId7" imgW="11049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6862" y="5054546"/>
                          <a:ext cx="1001712" cy="436563"/>
                        </a:xfrm>
                        <a:prstGeom prst="rect">
                          <a:avLst/>
                        </a:prstGeom>
                        <a:noFill/>
                        <a:ln w="28575" cmpd="sng"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281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16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N</a:t>
            </a:r>
            <a:r>
              <a:rPr lang="en-US" sz="2400" dirty="0" smtClean="0">
                <a:solidFill>
                  <a:srgbClr val="000090"/>
                </a:solidFill>
              </a:rPr>
              <a:t>eutrino oscillations, natural interferometers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21" name="Text Box 99"/>
          <p:cNvSpPr txBox="1">
            <a:spLocks noChangeArrowheads="1"/>
          </p:cNvSpPr>
          <p:nvPr/>
        </p:nvSpPr>
        <p:spPr bwMode="auto">
          <a:xfrm>
            <a:off x="443662" y="4069601"/>
            <a:ext cx="8194741" cy="542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For double slit experiment, if path </a:t>
            </a:r>
            <a:r>
              <a:rPr lang="en-GB" sz="1600" dirty="0">
                <a:latin typeface="Symbol" pitchFamily="-65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path </a:t>
            </a:r>
            <a:r>
              <a:rPr lang="en-GB" sz="1600" dirty="0">
                <a:latin typeface="Symbol" pitchFamily="-65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 have different length, they have different phase rotations and it causes interference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22" name="Freeform 15"/>
          <p:cNvSpPr>
            <a:spLocks noChangeArrowheads="1"/>
          </p:cNvSpPr>
          <p:nvPr/>
        </p:nvSpPr>
        <p:spPr bwMode="auto">
          <a:xfrm rot="21441928">
            <a:off x="6849709" y="1489025"/>
            <a:ext cx="609311" cy="189256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F79646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 rot="5400000">
            <a:off x="6597885" y="2556346"/>
            <a:ext cx="1924326" cy="60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interference pattern</a:t>
            </a:r>
            <a:endParaRPr lang="en-GB" baseline="0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080936" y="1580946"/>
            <a:ext cx="1310628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baseline="0" dirty="0" smtClean="0">
                <a:solidFill>
                  <a:srgbClr val="000000"/>
                </a:solidFill>
                <a:latin typeface="+mn-lt"/>
                <a:ea typeface="Symbols"/>
                <a:cs typeface="Symbols"/>
              </a:rPr>
              <a:t>light source</a:t>
            </a:r>
            <a:endParaRPr lang="en-GB" baseline="0" dirty="0">
              <a:solidFill>
                <a:srgbClr val="000000"/>
              </a:solidFill>
              <a:latin typeface="+mn-lt"/>
              <a:ea typeface="Symbols"/>
              <a:cs typeface="Symbols"/>
            </a:endParaRPr>
          </a:p>
        </p:txBody>
      </p:sp>
      <p:grpSp>
        <p:nvGrpSpPr>
          <p:cNvPr id="26" name="Group 20"/>
          <p:cNvGrpSpPr>
            <a:grpSpLocks/>
          </p:cNvGrpSpPr>
          <p:nvPr/>
        </p:nvGrpSpPr>
        <p:grpSpPr bwMode="auto">
          <a:xfrm>
            <a:off x="4021749" y="1832546"/>
            <a:ext cx="344269" cy="986089"/>
            <a:chOff x="2792" y="1273"/>
            <a:chExt cx="239" cy="685"/>
          </a:xfrm>
        </p:grpSpPr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1969101" y="2261531"/>
            <a:ext cx="2447330" cy="693861"/>
            <a:chOff x="1367" y="1571"/>
            <a:chExt cx="1699" cy="482"/>
          </a:xfrm>
        </p:grpSpPr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2" name="Group 12"/>
          <p:cNvGrpSpPr>
            <a:grpSpLocks/>
          </p:cNvGrpSpPr>
          <p:nvPr/>
        </p:nvGrpSpPr>
        <p:grpSpPr bwMode="auto">
          <a:xfrm>
            <a:off x="4436598" y="2274486"/>
            <a:ext cx="2473259" cy="682345"/>
            <a:chOff x="3080" y="1571"/>
            <a:chExt cx="1717" cy="474"/>
          </a:xfrm>
        </p:grpSpPr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3742724" y="1580666"/>
            <a:ext cx="553976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dirty="0" smtClean="0">
                <a:solidFill>
                  <a:srgbClr val="000000"/>
                </a:solidFill>
                <a:ea typeface="Symbols"/>
                <a:cs typeface="Symbols"/>
              </a:rPr>
              <a:t>slits</a:t>
            </a:r>
            <a:endParaRPr lang="en-GB" baseline="0" dirty="0">
              <a:solidFill>
                <a:srgbClr val="000000"/>
              </a:solidFill>
              <a:latin typeface="+mn-lt"/>
              <a:ea typeface="Symbols"/>
              <a:cs typeface="Symbols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5940209" y="1530697"/>
            <a:ext cx="808095" cy="302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dirty="0" smtClean="0">
                <a:solidFill>
                  <a:srgbClr val="000000"/>
                </a:solidFill>
                <a:ea typeface="Symbols"/>
                <a:cs typeface="Symbols"/>
              </a:rPr>
              <a:t>screen</a:t>
            </a:r>
            <a:endParaRPr lang="en-GB" baseline="0" dirty="0">
              <a:solidFill>
                <a:srgbClr val="000000"/>
              </a:solidFill>
              <a:latin typeface="+mn-lt"/>
              <a:ea typeface="Symbols"/>
              <a:cs typeface="Symbol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893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335301" y="1855576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9" name="Line 110"/>
          <p:cNvSpPr>
            <a:spLocks noChangeShapeType="1"/>
          </p:cNvSpPr>
          <p:nvPr/>
        </p:nvSpPr>
        <p:spPr bwMode="auto">
          <a:xfrm flipV="1">
            <a:off x="724551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1057293" y="3095028"/>
            <a:ext cx="759120" cy="872365"/>
            <a:chOff x="734" y="2806"/>
            <a:chExt cx="527" cy="606"/>
          </a:xfrm>
        </p:grpSpPr>
        <p:sp>
          <p:nvSpPr>
            <p:cNvPr id="11" name="Text Box 112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12" name="Group 113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13" name="Freeform 114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chemeClr val="accent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Line 115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16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N</a:t>
            </a:r>
            <a:r>
              <a:rPr lang="en-US" sz="2400" dirty="0" smtClean="0">
                <a:solidFill>
                  <a:srgbClr val="000090"/>
                </a:solidFill>
              </a:rPr>
              <a:t>eutrino oscillations, natural interferometers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21" name="Text Box 99"/>
          <p:cNvSpPr txBox="1">
            <a:spLocks noChangeArrowheads="1"/>
          </p:cNvSpPr>
          <p:nvPr/>
        </p:nvSpPr>
        <p:spPr bwMode="auto">
          <a:xfrm>
            <a:off x="443662" y="4069601"/>
            <a:ext cx="8194741" cy="542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If </a:t>
            </a:r>
            <a:r>
              <a:rPr lang="en-GB" sz="1600" dirty="0"/>
              <a:t>2 neutrino Hamiltonian eigenstates,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phase rotation, they cause quantum interference.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63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969101" y="2261531"/>
            <a:ext cx="2447330" cy="693861"/>
            <a:chOff x="1367" y="1571"/>
            <a:chExt cx="1699" cy="482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4436598" y="2274486"/>
            <a:ext cx="2473259" cy="682345"/>
            <a:chOff x="3080" y="1571"/>
            <a:chExt cx="1717" cy="474"/>
          </a:xfrm>
        </p:grpSpPr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Line 16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7" name="Object 17"/>
          <p:cNvGraphicFramePr>
            <a:graphicFrameLocks noChangeAspect="1"/>
          </p:cNvGraphicFramePr>
          <p:nvPr/>
        </p:nvGraphicFramePr>
        <p:xfrm>
          <a:off x="4399145" y="2867579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3" imgW="76200" imgH="355600" progId="">
                  <p:embed/>
                </p:oleObj>
              </mc:Choice>
              <mc:Fallback>
                <p:oleObj r:id="rId3" imgW="76200" imgH="355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145" y="2867579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335301" y="1855576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grpSp>
        <p:nvGrpSpPr>
          <p:cNvPr id="29" name="Group 20"/>
          <p:cNvGrpSpPr>
            <a:grpSpLocks/>
          </p:cNvGrpSpPr>
          <p:nvPr/>
        </p:nvGrpSpPr>
        <p:grpSpPr bwMode="auto">
          <a:xfrm>
            <a:off x="4021749" y="1832546"/>
            <a:ext cx="344269" cy="986089"/>
            <a:chOff x="2792" y="1273"/>
            <a:chExt cx="239" cy="685"/>
          </a:xfrm>
        </p:grpSpPr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2023840" y="1786478"/>
            <a:ext cx="550253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6362487" y="1900204"/>
            <a:ext cx="550253" cy="367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7" name="Freeform 27"/>
          <p:cNvSpPr>
            <a:spLocks noChangeArrowheads="1"/>
          </p:cNvSpPr>
          <p:nvPr/>
        </p:nvSpPr>
        <p:spPr bwMode="auto">
          <a:xfrm>
            <a:off x="1051454" y="3462128"/>
            <a:ext cx="754799" cy="499525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145" y="207"/>
              </a:cxn>
              <a:cxn ang="0">
                <a:pos x="350" y="94"/>
              </a:cxn>
              <a:cxn ang="0">
                <a:pos x="492" y="320"/>
              </a:cxn>
              <a:cxn ang="0">
                <a:pos x="524" y="328"/>
              </a:cxn>
            </a:cxnLst>
            <a:rect l="0" t="0" r="r" b="b"/>
            <a:pathLst>
              <a:path w="524" h="347">
                <a:moveTo>
                  <a:pt x="0" y="347"/>
                </a:moveTo>
                <a:cubicBezTo>
                  <a:pt x="31" y="342"/>
                  <a:pt x="141" y="327"/>
                  <a:pt x="145" y="207"/>
                </a:cubicBezTo>
                <a:cubicBezTo>
                  <a:pt x="148" y="136"/>
                  <a:pt x="273" y="0"/>
                  <a:pt x="350" y="94"/>
                </a:cubicBezTo>
                <a:cubicBezTo>
                  <a:pt x="407" y="163"/>
                  <a:pt x="437" y="250"/>
                  <a:pt x="492" y="320"/>
                </a:cubicBezTo>
                <a:lnTo>
                  <a:pt x="524" y="328"/>
                </a:lnTo>
              </a:path>
            </a:pathLst>
          </a:custGeom>
          <a:noFill/>
          <a:ln w="3672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2721347" y="3132267"/>
            <a:ext cx="344269" cy="367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1</a:t>
            </a:r>
            <a:endParaRPr lang="en-GB" sz="2200" dirty="0">
              <a:ea typeface="Symbols"/>
              <a:cs typeface="Symbols"/>
            </a:endParaRP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2298683" y="3109418"/>
            <a:ext cx="344269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2</a:t>
            </a:r>
            <a:endParaRPr lang="en-GB" sz="2200" dirty="0">
              <a:ea typeface="Symbols"/>
              <a:cs typeface="Symbols"/>
            </a:endParaRPr>
          </a:p>
        </p:txBody>
      </p:sp>
      <p:sp>
        <p:nvSpPr>
          <p:cNvPr id="42" name="Freeform 34"/>
          <p:cNvSpPr>
            <a:spLocks noChangeArrowheads="1"/>
          </p:cNvSpPr>
          <p:nvPr/>
        </p:nvSpPr>
        <p:spPr bwMode="auto">
          <a:xfrm>
            <a:off x="1056692" y="3454909"/>
            <a:ext cx="754799" cy="499522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145" y="207"/>
              </a:cxn>
              <a:cxn ang="0">
                <a:pos x="350" y="94"/>
              </a:cxn>
              <a:cxn ang="0">
                <a:pos x="492" y="320"/>
              </a:cxn>
              <a:cxn ang="0">
                <a:pos x="524" y="328"/>
              </a:cxn>
            </a:cxnLst>
            <a:rect l="0" t="0" r="r" b="b"/>
            <a:pathLst>
              <a:path w="524" h="347">
                <a:moveTo>
                  <a:pt x="0" y="347"/>
                </a:moveTo>
                <a:cubicBezTo>
                  <a:pt x="31" y="342"/>
                  <a:pt x="141" y="327"/>
                  <a:pt x="145" y="207"/>
                </a:cubicBezTo>
                <a:cubicBezTo>
                  <a:pt x="148" y="136"/>
                  <a:pt x="273" y="0"/>
                  <a:pt x="350" y="94"/>
                </a:cubicBezTo>
                <a:cubicBezTo>
                  <a:pt x="407" y="163"/>
                  <a:pt x="437" y="250"/>
                  <a:pt x="492" y="320"/>
                </a:cubicBezTo>
                <a:lnTo>
                  <a:pt x="524" y="328"/>
                </a:lnTo>
              </a:path>
            </a:pathLst>
          </a:custGeom>
          <a:noFill/>
          <a:ln w="3672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 flipV="1">
            <a:off x="724551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45" name="Group 37"/>
          <p:cNvGrpSpPr>
            <a:grpSpLocks/>
          </p:cNvGrpSpPr>
          <p:nvPr/>
        </p:nvGrpSpPr>
        <p:grpSpPr bwMode="auto">
          <a:xfrm>
            <a:off x="1057293" y="3095028"/>
            <a:ext cx="759120" cy="872365"/>
            <a:chOff x="734" y="2806"/>
            <a:chExt cx="527" cy="606"/>
          </a:xfrm>
        </p:grpSpPr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47" name="Group 39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48" name="Freeform 40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50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5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N</a:t>
            </a:r>
            <a:r>
              <a:rPr lang="en-US" sz="2400" dirty="0" smtClean="0">
                <a:solidFill>
                  <a:srgbClr val="000090"/>
                </a:solidFill>
              </a:rPr>
              <a:t>eutrino oscillations, natural interferometers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443662" y="4069599"/>
            <a:ext cx="8194741" cy="13620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If </a:t>
            </a:r>
            <a:r>
              <a:rPr lang="en-GB" sz="1600" dirty="0"/>
              <a:t>2 neutrino Hamiltonian eigenstates,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phase rotation, they cause quantum interference</a:t>
            </a:r>
            <a:r>
              <a:rPr lang="en-GB" sz="1600" dirty="0" smtClean="0"/>
              <a:t>.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If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mass, they have </a:t>
            </a:r>
            <a:r>
              <a:rPr lang="en-GB" sz="1600" dirty="0" smtClean="0"/>
              <a:t>different velocity, so thus different phase rotation.</a:t>
            </a:r>
            <a:endParaRPr lang="en-GB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324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838E-6 -1.88801E-6 L 0.12767 0.0011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5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262E-6 -3.26238E-6 L 0.14869 -0.0009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 animBg="1"/>
      <p:bldP spid="37" grpId="1" animBg="1"/>
      <p:bldP spid="36" grpId="0"/>
      <p:bldP spid="40" grpId="0"/>
      <p:bldP spid="42" grpId="0" animBg="1"/>
      <p:bldP spid="42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969101" y="2261531"/>
            <a:ext cx="2447330" cy="693861"/>
            <a:chOff x="1367" y="1571"/>
            <a:chExt cx="1699" cy="482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4436598" y="2274486"/>
            <a:ext cx="2473259" cy="682345"/>
            <a:chOff x="3080" y="1571"/>
            <a:chExt cx="1717" cy="474"/>
          </a:xfrm>
        </p:grpSpPr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Freeform 15"/>
          <p:cNvSpPr>
            <a:spLocks noChangeArrowheads="1"/>
          </p:cNvSpPr>
          <p:nvPr/>
        </p:nvSpPr>
        <p:spPr bwMode="auto">
          <a:xfrm rot="21441928">
            <a:off x="6849709" y="1489025"/>
            <a:ext cx="609311" cy="189256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F79646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8" name="Object 17"/>
          <p:cNvGraphicFramePr>
            <a:graphicFrameLocks noChangeAspect="1"/>
          </p:cNvGraphicFramePr>
          <p:nvPr/>
        </p:nvGraphicFramePr>
        <p:xfrm>
          <a:off x="4399145" y="2867579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6238" r:id="rId3" imgW="76200" imgH="355600" progId="">
                  <p:embed/>
                </p:oleObj>
              </mc:Choice>
              <mc:Fallback>
                <p:oleObj r:id="rId3" imgW="76200" imgH="355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145" y="2867579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335301" y="1855576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419952" y="1538739"/>
            <a:ext cx="344269" cy="1747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 smtClean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baseline="-250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 smtClean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dirty="0" smtClean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 smtClean="0">
                <a:ea typeface="Symbols"/>
                <a:cs typeface="Symbols"/>
              </a:rPr>
              <a:t>e</a:t>
            </a:r>
          </a:p>
        </p:txBody>
      </p: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4021749" y="1832546"/>
            <a:ext cx="344269" cy="986089"/>
            <a:chOff x="2792" y="1273"/>
            <a:chExt cx="239" cy="685"/>
          </a:xfrm>
        </p:grpSpPr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2023840" y="1786478"/>
            <a:ext cx="550253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6362487" y="1900204"/>
            <a:ext cx="550253" cy="367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724551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2645515" y="3089270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Arial Unicode MS" pitchFamily="34" charset="-128"/>
                <a:ea typeface="Arial Unicode MS" pitchFamily="34" charset="-128"/>
                <a:cs typeface="Symbols"/>
              </a:rPr>
              <a:t>e</a:t>
            </a:r>
            <a:endParaRPr lang="en-GB" sz="2200" dirty="0">
              <a:latin typeface="Arial Unicode MS" pitchFamily="34" charset="-128"/>
              <a:ea typeface="Arial Unicode MS" pitchFamily="34" charset="-128"/>
              <a:cs typeface="Symbols"/>
            </a:endParaRPr>
          </a:p>
        </p:txBody>
      </p:sp>
      <p:grpSp>
        <p:nvGrpSpPr>
          <p:cNvPr id="39" name="Group 44"/>
          <p:cNvGrpSpPr>
            <a:grpSpLocks/>
          </p:cNvGrpSpPr>
          <p:nvPr/>
        </p:nvGrpSpPr>
        <p:grpSpPr bwMode="auto">
          <a:xfrm>
            <a:off x="2364627" y="3462112"/>
            <a:ext cx="759119" cy="499523"/>
            <a:chOff x="1590" y="3061"/>
            <a:chExt cx="527" cy="347"/>
          </a:xfrm>
        </p:grpSpPr>
        <p:sp>
          <p:nvSpPr>
            <p:cNvPr id="40" name="Freeform 45"/>
            <p:cNvSpPr>
              <a:spLocks noChangeArrowheads="1"/>
            </p:cNvSpPr>
            <p:nvPr/>
          </p:nvSpPr>
          <p:spPr bwMode="auto">
            <a:xfrm>
              <a:off x="1590" y="3061"/>
              <a:ext cx="524" cy="347"/>
            </a:xfrm>
            <a:custGeom>
              <a:avLst/>
              <a:gdLst/>
              <a:ahLst/>
              <a:cxnLst>
                <a:cxn ang="0">
                  <a:pos x="0" y="347"/>
                </a:cxn>
                <a:cxn ang="0">
                  <a:pos x="145" y="207"/>
                </a:cxn>
                <a:cxn ang="0">
                  <a:pos x="350" y="94"/>
                </a:cxn>
                <a:cxn ang="0">
                  <a:pos x="492" y="320"/>
                </a:cxn>
                <a:cxn ang="0">
                  <a:pos x="524" y="328"/>
                </a:cxn>
              </a:cxnLst>
              <a:rect l="0" t="0" r="r" b="b"/>
              <a:pathLst>
                <a:path w="524" h="347">
                  <a:moveTo>
                    <a:pt x="0" y="347"/>
                  </a:moveTo>
                  <a:cubicBezTo>
                    <a:pt x="31" y="342"/>
                    <a:pt x="141" y="327"/>
                    <a:pt x="145" y="207"/>
                  </a:cubicBezTo>
                  <a:cubicBezTo>
                    <a:pt x="148" y="136"/>
                    <a:pt x="273" y="0"/>
                    <a:pt x="350" y="94"/>
                  </a:cubicBezTo>
                  <a:cubicBezTo>
                    <a:pt x="407" y="163"/>
                    <a:pt x="437" y="250"/>
                    <a:pt x="492" y="320"/>
                  </a:cubicBezTo>
                  <a:lnTo>
                    <a:pt x="524" y="328"/>
                  </a:lnTo>
                </a:path>
              </a:pathLst>
            </a:custGeom>
            <a:noFill/>
            <a:ln w="36720" cap="flat" cmpd="sng">
              <a:solidFill>
                <a:srgbClr val="F7964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>
              <a:off x="1870" y="3117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43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71" name="Group 37"/>
          <p:cNvGrpSpPr>
            <a:grpSpLocks/>
          </p:cNvGrpSpPr>
          <p:nvPr/>
        </p:nvGrpSpPr>
        <p:grpSpPr bwMode="auto">
          <a:xfrm>
            <a:off x="1057293" y="3095028"/>
            <a:ext cx="759120" cy="872365"/>
            <a:chOff x="734" y="2806"/>
            <a:chExt cx="527" cy="606"/>
          </a:xfrm>
        </p:grpSpPr>
        <p:sp>
          <p:nvSpPr>
            <p:cNvPr id="72" name="Text Box 38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73" name="Group 39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74" name="Freeform 40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Line 41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9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N</a:t>
            </a:r>
            <a:r>
              <a:rPr lang="en-US" sz="2400" dirty="0" smtClean="0">
                <a:solidFill>
                  <a:srgbClr val="000090"/>
                </a:solidFill>
              </a:rPr>
              <a:t>eutrino oscillations, natural interferometers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443662" y="4069600"/>
            <a:ext cx="8194741" cy="190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If </a:t>
            </a:r>
            <a:r>
              <a:rPr lang="en-GB" sz="1600" dirty="0"/>
              <a:t>2 neutrino Hamiltonian eigenstates,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phase rotation, they cause quantum interference.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If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mass, they have different </a:t>
            </a:r>
            <a:r>
              <a:rPr lang="en-GB" sz="1600" dirty="0" smtClean="0"/>
              <a:t>velocity</a:t>
            </a:r>
            <a:r>
              <a:rPr lang="en-GB" sz="1600" dirty="0"/>
              <a:t>, so thus different phase rotation.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The detection may be different flavor (neutrino oscillations).</a:t>
            </a:r>
            <a:endParaRPr lang="en-GB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091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335301" y="1855576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9" name="Line 110"/>
          <p:cNvSpPr>
            <a:spLocks noChangeShapeType="1"/>
          </p:cNvSpPr>
          <p:nvPr/>
        </p:nvSpPr>
        <p:spPr bwMode="auto">
          <a:xfrm flipV="1">
            <a:off x="724551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1057293" y="3095028"/>
            <a:ext cx="759120" cy="872365"/>
            <a:chOff x="734" y="2806"/>
            <a:chExt cx="527" cy="606"/>
          </a:xfrm>
        </p:grpSpPr>
        <p:sp>
          <p:nvSpPr>
            <p:cNvPr id="11" name="Text Box 112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12" name="Group 113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13" name="Freeform 114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chemeClr val="accent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Line 115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16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Lorentz violation with neutrino oscillation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21" name="Text Box 99"/>
          <p:cNvSpPr txBox="1">
            <a:spLocks noChangeArrowheads="1"/>
          </p:cNvSpPr>
          <p:nvPr/>
        </p:nvSpPr>
        <p:spPr bwMode="auto">
          <a:xfrm>
            <a:off x="443662" y="4069601"/>
            <a:ext cx="8194741" cy="542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If </a:t>
            </a:r>
            <a:r>
              <a:rPr lang="en-GB" sz="1600" dirty="0"/>
              <a:t>2 neutrino Hamiltonian eigenstates,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phase rotation, they cause quantum interference.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219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969101" y="2261531"/>
            <a:ext cx="2447330" cy="693861"/>
            <a:chOff x="1367" y="1571"/>
            <a:chExt cx="1699" cy="482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4436598" y="2274486"/>
            <a:ext cx="2473259" cy="682345"/>
            <a:chOff x="3080" y="1571"/>
            <a:chExt cx="1717" cy="474"/>
          </a:xfrm>
        </p:grpSpPr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Line 16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7" name="Object 17"/>
          <p:cNvGraphicFramePr>
            <a:graphicFrameLocks noChangeAspect="1"/>
          </p:cNvGraphicFramePr>
          <p:nvPr/>
        </p:nvGraphicFramePr>
        <p:xfrm>
          <a:off x="4399145" y="2867579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262" r:id="rId3" imgW="76200" imgH="355600" progId="">
                  <p:embed/>
                </p:oleObj>
              </mc:Choice>
              <mc:Fallback>
                <p:oleObj r:id="rId3" imgW="76200" imgH="355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145" y="2867579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335301" y="1855576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grpSp>
        <p:nvGrpSpPr>
          <p:cNvPr id="29" name="Group 20"/>
          <p:cNvGrpSpPr>
            <a:grpSpLocks/>
          </p:cNvGrpSpPr>
          <p:nvPr/>
        </p:nvGrpSpPr>
        <p:grpSpPr bwMode="auto">
          <a:xfrm>
            <a:off x="4021749" y="1832546"/>
            <a:ext cx="344269" cy="986089"/>
            <a:chOff x="2792" y="1273"/>
            <a:chExt cx="239" cy="685"/>
          </a:xfrm>
        </p:grpSpPr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2023840" y="1786478"/>
            <a:ext cx="550253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6362487" y="1900204"/>
            <a:ext cx="550253" cy="367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7" name="Freeform 27"/>
          <p:cNvSpPr>
            <a:spLocks noChangeArrowheads="1"/>
          </p:cNvSpPr>
          <p:nvPr/>
        </p:nvSpPr>
        <p:spPr bwMode="auto">
          <a:xfrm>
            <a:off x="1051454" y="3462128"/>
            <a:ext cx="754799" cy="499525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145" y="207"/>
              </a:cxn>
              <a:cxn ang="0">
                <a:pos x="350" y="94"/>
              </a:cxn>
              <a:cxn ang="0">
                <a:pos x="492" y="320"/>
              </a:cxn>
              <a:cxn ang="0">
                <a:pos x="524" y="328"/>
              </a:cxn>
            </a:cxnLst>
            <a:rect l="0" t="0" r="r" b="b"/>
            <a:pathLst>
              <a:path w="524" h="347">
                <a:moveTo>
                  <a:pt x="0" y="347"/>
                </a:moveTo>
                <a:cubicBezTo>
                  <a:pt x="31" y="342"/>
                  <a:pt x="141" y="327"/>
                  <a:pt x="145" y="207"/>
                </a:cubicBezTo>
                <a:cubicBezTo>
                  <a:pt x="148" y="136"/>
                  <a:pt x="273" y="0"/>
                  <a:pt x="350" y="94"/>
                </a:cubicBezTo>
                <a:cubicBezTo>
                  <a:pt x="407" y="163"/>
                  <a:pt x="437" y="250"/>
                  <a:pt x="492" y="320"/>
                </a:cubicBezTo>
                <a:lnTo>
                  <a:pt x="524" y="328"/>
                </a:lnTo>
              </a:path>
            </a:pathLst>
          </a:custGeom>
          <a:noFill/>
          <a:ln w="3672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2721347" y="3132267"/>
            <a:ext cx="344269" cy="3670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1</a:t>
            </a:r>
            <a:endParaRPr lang="en-GB" sz="2200" dirty="0">
              <a:ea typeface="Symbols"/>
              <a:cs typeface="Symbols"/>
            </a:endParaRP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2298683" y="3109418"/>
            <a:ext cx="344269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2</a:t>
            </a:r>
            <a:endParaRPr lang="en-GB" sz="2200" dirty="0">
              <a:ea typeface="Symbols"/>
              <a:cs typeface="Symbols"/>
            </a:endParaRPr>
          </a:p>
        </p:txBody>
      </p:sp>
      <p:sp>
        <p:nvSpPr>
          <p:cNvPr id="42" name="Freeform 34"/>
          <p:cNvSpPr>
            <a:spLocks noChangeArrowheads="1"/>
          </p:cNvSpPr>
          <p:nvPr/>
        </p:nvSpPr>
        <p:spPr bwMode="auto">
          <a:xfrm>
            <a:off x="1056692" y="3454909"/>
            <a:ext cx="754799" cy="499522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145" y="207"/>
              </a:cxn>
              <a:cxn ang="0">
                <a:pos x="350" y="94"/>
              </a:cxn>
              <a:cxn ang="0">
                <a:pos x="492" y="320"/>
              </a:cxn>
              <a:cxn ang="0">
                <a:pos x="524" y="328"/>
              </a:cxn>
            </a:cxnLst>
            <a:rect l="0" t="0" r="r" b="b"/>
            <a:pathLst>
              <a:path w="524" h="347">
                <a:moveTo>
                  <a:pt x="0" y="347"/>
                </a:moveTo>
                <a:cubicBezTo>
                  <a:pt x="31" y="342"/>
                  <a:pt x="141" y="327"/>
                  <a:pt x="145" y="207"/>
                </a:cubicBezTo>
                <a:cubicBezTo>
                  <a:pt x="148" y="136"/>
                  <a:pt x="273" y="0"/>
                  <a:pt x="350" y="94"/>
                </a:cubicBezTo>
                <a:cubicBezTo>
                  <a:pt x="407" y="163"/>
                  <a:pt x="437" y="250"/>
                  <a:pt x="492" y="320"/>
                </a:cubicBezTo>
                <a:lnTo>
                  <a:pt x="524" y="328"/>
                </a:lnTo>
              </a:path>
            </a:pathLst>
          </a:custGeom>
          <a:noFill/>
          <a:ln w="3672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 flipV="1">
            <a:off x="724551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45" name="Group 37"/>
          <p:cNvGrpSpPr>
            <a:grpSpLocks/>
          </p:cNvGrpSpPr>
          <p:nvPr/>
        </p:nvGrpSpPr>
        <p:grpSpPr bwMode="auto">
          <a:xfrm>
            <a:off x="1057293" y="3095028"/>
            <a:ext cx="759120" cy="872365"/>
            <a:chOff x="734" y="2806"/>
            <a:chExt cx="527" cy="606"/>
          </a:xfrm>
        </p:grpSpPr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47" name="Group 39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48" name="Freeform 40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50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5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Lorentz violation with neutrino </a:t>
            </a:r>
            <a:r>
              <a:rPr lang="en-US" sz="2400" dirty="0" smtClean="0">
                <a:solidFill>
                  <a:srgbClr val="000090"/>
                </a:solidFill>
              </a:rPr>
              <a:t>oscillation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 rot="16846475">
            <a:off x="1727200" y="3429001"/>
            <a:ext cx="419100" cy="584200"/>
            <a:chOff x="8077200" y="2565400"/>
            <a:chExt cx="419100" cy="584200"/>
          </a:xfrm>
        </p:grpSpPr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8102600" y="25654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 flipH="1" flipV="1">
              <a:off x="8255000" y="27178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8077200" y="27559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 flipH="1" flipV="1">
              <a:off x="8229600" y="29083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 rot="16846475">
            <a:off x="3481290" y="2449756"/>
            <a:ext cx="419100" cy="584200"/>
            <a:chOff x="8077200" y="2565400"/>
            <a:chExt cx="419100" cy="584200"/>
          </a:xfrm>
        </p:grpSpPr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8102600" y="25654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8255000" y="27178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8077200" y="27559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8229600" y="29083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443662" y="4069600"/>
            <a:ext cx="8194741" cy="1635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If </a:t>
            </a:r>
            <a:r>
              <a:rPr lang="en-GB" sz="1600" dirty="0"/>
              <a:t>2 neutrino Hamiltonian eigenstates,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phase rotation, they cause quantum interference.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If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coupling with Lorentz violating field, </a:t>
            </a:r>
            <a:r>
              <a:rPr lang="en-GB" sz="1600" dirty="0" smtClean="0"/>
              <a:t>neutrinos also oscillate. </a:t>
            </a: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The </a:t>
            </a:r>
            <a:r>
              <a:rPr lang="en-GB" sz="1600" dirty="0" smtClean="0"/>
              <a:t>sensitivity of neutrino oscillation </a:t>
            </a:r>
            <a:r>
              <a:rPr lang="en-GB" sz="1600" dirty="0"/>
              <a:t>is </a:t>
            </a:r>
            <a:r>
              <a:rPr lang="en-GB" sz="1600" dirty="0" smtClean="0"/>
              <a:t>comparable </a:t>
            </a:r>
            <a:r>
              <a:rPr lang="en-GB" sz="1600" dirty="0"/>
              <a:t>the target scale of Lorentz violation (&lt;10</a:t>
            </a:r>
            <a:r>
              <a:rPr lang="en-GB" sz="1600" baseline="30000" dirty="0"/>
              <a:t>-19</a:t>
            </a:r>
            <a:r>
              <a:rPr lang="en-GB" sz="1600" dirty="0"/>
              <a:t>GeV)</a:t>
            </a:r>
            <a:r>
              <a:rPr lang="en-GB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37146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838E-6 -1.88801E-6 L 0.12767 0.0011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5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262E-6 -3.26238E-6 L 0.14869 -0.0009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 animBg="1"/>
      <p:bldP spid="37" grpId="1" animBg="1"/>
      <p:bldP spid="36" grpId="0"/>
      <p:bldP spid="40" grpId="0"/>
      <p:bldP spid="42" grpId="0" animBg="1"/>
      <p:bldP spid="42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1969101" y="2261531"/>
            <a:ext cx="2447330" cy="693861"/>
            <a:chOff x="1367" y="1571"/>
            <a:chExt cx="1699" cy="482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1783283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4436598" y="2274486"/>
            <a:ext cx="2473259" cy="682345"/>
            <a:chOff x="3080" y="1571"/>
            <a:chExt cx="1717" cy="474"/>
          </a:xfrm>
        </p:grpSpPr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Freeform 15"/>
          <p:cNvSpPr>
            <a:spLocks noChangeArrowheads="1"/>
          </p:cNvSpPr>
          <p:nvPr/>
        </p:nvSpPr>
        <p:spPr bwMode="auto">
          <a:xfrm rot="21441928">
            <a:off x="6849709" y="1489025"/>
            <a:ext cx="609311" cy="189256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F79646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H="1">
            <a:off x="6898335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8" name="Object 17"/>
          <p:cNvGraphicFramePr>
            <a:graphicFrameLocks noChangeAspect="1"/>
          </p:cNvGraphicFramePr>
          <p:nvPr/>
        </p:nvGraphicFramePr>
        <p:xfrm>
          <a:off x="4399145" y="2867579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286" r:id="rId3" imgW="76200" imgH="355600" progId="">
                  <p:embed/>
                </p:oleObj>
              </mc:Choice>
              <mc:Fallback>
                <p:oleObj r:id="rId3" imgW="76200" imgH="355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145" y="2867579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335301" y="1855576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7419952" y="1538739"/>
            <a:ext cx="344269" cy="1747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 smtClean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baseline="-250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 smtClean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dirty="0" smtClean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 smtClean="0">
                <a:ea typeface="Symbols"/>
                <a:cs typeface="Symbols"/>
              </a:rPr>
              <a:t>e</a:t>
            </a:r>
          </a:p>
        </p:txBody>
      </p: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4021749" y="1832546"/>
            <a:ext cx="344269" cy="986089"/>
            <a:chOff x="2792" y="1273"/>
            <a:chExt cx="239" cy="685"/>
          </a:xfrm>
        </p:grpSpPr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2023840" y="1786478"/>
            <a:ext cx="550253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6362487" y="1900204"/>
            <a:ext cx="550253" cy="367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724551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2645515" y="3089270"/>
            <a:ext cx="344268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Arial Unicode MS" pitchFamily="34" charset="-128"/>
                <a:ea typeface="Arial Unicode MS" pitchFamily="34" charset="-128"/>
                <a:cs typeface="Symbols"/>
              </a:rPr>
              <a:t>e</a:t>
            </a:r>
            <a:endParaRPr lang="en-GB" sz="2200" dirty="0">
              <a:latin typeface="Arial Unicode MS" pitchFamily="34" charset="-128"/>
              <a:ea typeface="Arial Unicode MS" pitchFamily="34" charset="-128"/>
              <a:cs typeface="Symbols"/>
            </a:endParaRPr>
          </a:p>
        </p:txBody>
      </p:sp>
      <p:grpSp>
        <p:nvGrpSpPr>
          <p:cNvPr id="39" name="Group 44"/>
          <p:cNvGrpSpPr>
            <a:grpSpLocks/>
          </p:cNvGrpSpPr>
          <p:nvPr/>
        </p:nvGrpSpPr>
        <p:grpSpPr bwMode="auto">
          <a:xfrm>
            <a:off x="2364627" y="3462112"/>
            <a:ext cx="759119" cy="499523"/>
            <a:chOff x="1590" y="3061"/>
            <a:chExt cx="527" cy="347"/>
          </a:xfrm>
        </p:grpSpPr>
        <p:sp>
          <p:nvSpPr>
            <p:cNvPr id="40" name="Freeform 45"/>
            <p:cNvSpPr>
              <a:spLocks noChangeArrowheads="1"/>
            </p:cNvSpPr>
            <p:nvPr/>
          </p:nvSpPr>
          <p:spPr bwMode="auto">
            <a:xfrm>
              <a:off x="1590" y="3061"/>
              <a:ext cx="524" cy="347"/>
            </a:xfrm>
            <a:custGeom>
              <a:avLst/>
              <a:gdLst/>
              <a:ahLst/>
              <a:cxnLst>
                <a:cxn ang="0">
                  <a:pos x="0" y="347"/>
                </a:cxn>
                <a:cxn ang="0">
                  <a:pos x="145" y="207"/>
                </a:cxn>
                <a:cxn ang="0">
                  <a:pos x="350" y="94"/>
                </a:cxn>
                <a:cxn ang="0">
                  <a:pos x="492" y="320"/>
                </a:cxn>
                <a:cxn ang="0">
                  <a:pos x="524" y="328"/>
                </a:cxn>
              </a:cxnLst>
              <a:rect l="0" t="0" r="r" b="b"/>
              <a:pathLst>
                <a:path w="524" h="347">
                  <a:moveTo>
                    <a:pt x="0" y="347"/>
                  </a:moveTo>
                  <a:cubicBezTo>
                    <a:pt x="31" y="342"/>
                    <a:pt x="141" y="327"/>
                    <a:pt x="145" y="207"/>
                  </a:cubicBezTo>
                  <a:cubicBezTo>
                    <a:pt x="148" y="136"/>
                    <a:pt x="273" y="0"/>
                    <a:pt x="350" y="94"/>
                  </a:cubicBezTo>
                  <a:cubicBezTo>
                    <a:pt x="407" y="163"/>
                    <a:pt x="437" y="250"/>
                    <a:pt x="492" y="320"/>
                  </a:cubicBezTo>
                  <a:lnTo>
                    <a:pt x="524" y="328"/>
                  </a:lnTo>
                </a:path>
              </a:pathLst>
            </a:custGeom>
            <a:noFill/>
            <a:ln w="36720" cap="flat" cmpd="sng">
              <a:solidFill>
                <a:srgbClr val="F7964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>
              <a:off x="1870" y="3117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" name="Group 48"/>
          <p:cNvGrpSpPr>
            <a:grpSpLocks/>
          </p:cNvGrpSpPr>
          <p:nvPr/>
        </p:nvGrpSpPr>
        <p:grpSpPr bwMode="auto">
          <a:xfrm>
            <a:off x="4374658" y="1595018"/>
            <a:ext cx="97951" cy="2038398"/>
            <a:chOff x="3037" y="1108"/>
            <a:chExt cx="68" cy="1416"/>
          </a:xfrm>
        </p:grpSpPr>
        <p:sp>
          <p:nvSpPr>
            <p:cNvPr id="43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 rot="16846475">
            <a:off x="1727200" y="3429001"/>
            <a:ext cx="419100" cy="584200"/>
            <a:chOff x="8077200" y="2565400"/>
            <a:chExt cx="419100" cy="584200"/>
          </a:xfrm>
        </p:grpSpPr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8102600" y="25654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5400000" flipH="1" flipV="1">
              <a:off x="8255000" y="27178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5400000" flipH="1" flipV="1">
              <a:off x="8077200" y="27559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 flipH="1" flipV="1">
              <a:off x="8229600" y="29083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37"/>
          <p:cNvGrpSpPr>
            <a:grpSpLocks/>
          </p:cNvGrpSpPr>
          <p:nvPr/>
        </p:nvGrpSpPr>
        <p:grpSpPr bwMode="auto">
          <a:xfrm>
            <a:off x="1057293" y="3095028"/>
            <a:ext cx="759120" cy="872365"/>
            <a:chOff x="734" y="2806"/>
            <a:chExt cx="527" cy="606"/>
          </a:xfrm>
        </p:grpSpPr>
        <p:sp>
          <p:nvSpPr>
            <p:cNvPr id="72" name="Text Box 38"/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73" name="Group 39"/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74" name="Freeform 40"/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Line 41"/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7140802" y="1543191"/>
            <a:ext cx="344269" cy="1747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charset="2"/>
                <a:ea typeface="Symbols"/>
                <a:cs typeface="Symbol" charset="2"/>
              </a:rPr>
              <a:t>n</a:t>
            </a:r>
            <a:r>
              <a:rPr lang="en-GB" sz="2200" baseline="-25000" dirty="0" smtClean="0">
                <a:latin typeface="Symbol" charset="2"/>
                <a:ea typeface="Symbols"/>
                <a:cs typeface="Symbol" charset="2"/>
              </a:rPr>
              <a:t>m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baseline="-250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charset="2"/>
                <a:ea typeface="Symbols"/>
                <a:cs typeface="Symbol" charset="2"/>
              </a:rPr>
              <a:t>n</a:t>
            </a:r>
            <a:r>
              <a:rPr lang="en-GB" sz="2200" baseline="-25000" dirty="0" smtClean="0">
                <a:latin typeface="Symbol" charset="2"/>
                <a:ea typeface="Symbols"/>
                <a:cs typeface="Symbol" charset="2"/>
              </a:rPr>
              <a:t>m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dirty="0" smtClean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latin typeface="Symbol" charset="2"/>
                <a:ea typeface="Symbols"/>
                <a:cs typeface="Symbol" charset="2"/>
              </a:rPr>
              <a:t>n</a:t>
            </a:r>
            <a:r>
              <a:rPr lang="en-GB" sz="2200" baseline="-25000" dirty="0" smtClean="0">
                <a:latin typeface="Symbol" charset="2"/>
                <a:ea typeface="Symbols"/>
                <a:cs typeface="Symbol" charset="2"/>
              </a:rPr>
              <a:t>m</a:t>
            </a:r>
          </a:p>
        </p:txBody>
      </p:sp>
      <p:sp>
        <p:nvSpPr>
          <p:cNvPr id="46" name="Text Box 38"/>
          <p:cNvSpPr txBox="1">
            <a:spLocks noChangeArrowheads="1"/>
          </p:cNvSpPr>
          <p:nvPr/>
        </p:nvSpPr>
        <p:spPr bwMode="auto">
          <a:xfrm>
            <a:off x="2653057" y="3085308"/>
            <a:ext cx="484644" cy="367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grpSp>
        <p:nvGrpSpPr>
          <p:cNvPr id="53" name="Group 52"/>
          <p:cNvGrpSpPr/>
          <p:nvPr/>
        </p:nvGrpSpPr>
        <p:grpSpPr>
          <a:xfrm rot="16846475">
            <a:off x="3482851" y="2444987"/>
            <a:ext cx="419100" cy="584200"/>
            <a:chOff x="8077200" y="2565400"/>
            <a:chExt cx="419100" cy="584200"/>
          </a:xfrm>
        </p:grpSpPr>
        <p:cxnSp>
          <p:nvCxnSpPr>
            <p:cNvPr id="54" name="Straight Arrow Connector 53"/>
            <p:cNvCxnSpPr/>
            <p:nvPr/>
          </p:nvCxnSpPr>
          <p:spPr>
            <a:xfrm rot="5400000" flipH="1" flipV="1">
              <a:off x="8102600" y="25654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 flipH="1" flipV="1">
              <a:off x="8255000" y="27178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8077200" y="27559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8229600" y="2908300"/>
              <a:ext cx="241300" cy="24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4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Lorentz violation with neutrino oscillation</a:t>
            </a: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508482" y="1132923"/>
            <a:ext cx="7949718" cy="274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Neutrino oscillation is an interference experiment (cf. double slit experiment) </a:t>
            </a: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443662" y="4069600"/>
            <a:ext cx="8194741" cy="24552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If </a:t>
            </a:r>
            <a:r>
              <a:rPr lang="en-GB" sz="1600" dirty="0"/>
              <a:t>2 neutrino Hamiltonian eigenstates,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phase rotation, they cause quantum interference.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If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1</a:t>
            </a:r>
            <a:r>
              <a:rPr lang="en-GB" sz="1600" dirty="0"/>
              <a:t> and </a:t>
            </a:r>
            <a:r>
              <a:rPr lang="en-GB" sz="1600" dirty="0">
                <a:latin typeface="Symbol" pitchFamily="18" charset="2"/>
              </a:rPr>
              <a:t>n</a:t>
            </a:r>
            <a:r>
              <a:rPr lang="en-GB" sz="1600" baseline="-25000" dirty="0"/>
              <a:t>2</a:t>
            </a:r>
            <a:r>
              <a:rPr lang="en-GB" sz="1600" dirty="0"/>
              <a:t>, have different coupling with Lorentz violating field, </a:t>
            </a:r>
            <a:r>
              <a:rPr lang="en-GB" sz="1600" dirty="0" smtClean="0"/>
              <a:t>neutrinos also oscillate. </a:t>
            </a: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The </a:t>
            </a:r>
            <a:r>
              <a:rPr lang="en-GB" sz="1600" dirty="0" smtClean="0"/>
              <a:t>sensitivity of neutrino oscillation </a:t>
            </a:r>
            <a:r>
              <a:rPr lang="en-GB" sz="1600" dirty="0"/>
              <a:t>is </a:t>
            </a:r>
            <a:r>
              <a:rPr lang="en-GB" sz="1600" dirty="0" smtClean="0"/>
              <a:t>comparable </a:t>
            </a:r>
            <a:r>
              <a:rPr lang="en-GB" sz="1600" dirty="0"/>
              <a:t>the target scale of Lorentz violation (&lt;10</a:t>
            </a:r>
            <a:r>
              <a:rPr lang="en-GB" sz="1600" baseline="30000" dirty="0"/>
              <a:t>-19</a:t>
            </a:r>
            <a:r>
              <a:rPr lang="en-GB" sz="1600" dirty="0"/>
              <a:t>GeV)</a:t>
            </a:r>
            <a:r>
              <a:rPr lang="en-GB" sz="1600" dirty="0" smtClean="0"/>
              <a:t>.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1600" dirty="0"/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 smtClean="0"/>
              <a:t> If </a:t>
            </a:r>
            <a:r>
              <a:rPr lang="en-GB" sz="1600" dirty="0"/>
              <a:t>neutrino oscillation is caused by Lorentz violation, </a:t>
            </a:r>
            <a:r>
              <a:rPr lang="en-GB" sz="1600" dirty="0" smtClean="0"/>
              <a:t>interference pattern (oscillation probability) </a:t>
            </a:r>
            <a:r>
              <a:rPr lang="en-GB" sz="1600" dirty="0"/>
              <a:t>may have sidereal time </a:t>
            </a:r>
            <a:r>
              <a:rPr lang="en-GB" sz="1600" dirty="0" smtClean="0"/>
              <a:t>dependence.</a:t>
            </a:r>
            <a:endParaRPr lang="en-GB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6350286" y="1887649"/>
            <a:ext cx="731348" cy="36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 smtClean="0">
                <a:ea typeface="Symbols"/>
                <a:cs typeface="Symbols"/>
              </a:rPr>
              <a:t>U</a:t>
            </a:r>
            <a:r>
              <a:rPr lang="en-GB" sz="2200" baseline="-25000" dirty="0" smtClean="0">
                <a:latin typeface="Symbol" charset="2"/>
                <a:ea typeface="Symbols"/>
                <a:cs typeface="Symbol" charset="2"/>
              </a:rPr>
              <a:t>m</a:t>
            </a:r>
            <a:r>
              <a:rPr lang="en-GB" sz="2200" baseline="-25000" dirty="0" smtClean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534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407E-6 3.0616E-6 L 0.00017 0.045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4583 L -0.00052 -0.010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/>
      <p:bldP spid="30" grpId="1"/>
      <p:bldP spid="35" grpId="0"/>
      <p:bldP spid="35" grpId="1"/>
      <p:bldP spid="38" grpId="0"/>
      <p:bldP spid="38" grpId="1"/>
      <p:bldP spid="76" grpId="0"/>
      <p:bldP spid="76" grpId="1"/>
      <p:bldP spid="46" grpId="0"/>
      <p:bldP spid="46" grpId="1"/>
      <p:bldP spid="52" grpId="0"/>
      <p:bldP spid="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ter-higgs-2-siz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10223"/>
          <a:stretch/>
        </p:blipFill>
        <p:spPr>
          <a:xfrm>
            <a:off x="374952" y="4584095"/>
            <a:ext cx="1282096" cy="1684864"/>
          </a:xfrm>
          <a:prstGeom prst="rect">
            <a:avLst/>
          </a:prstGeom>
        </p:spPr>
      </p:pic>
      <p:sp>
        <p:nvSpPr>
          <p:cNvPr id="56" name="Freeform 9"/>
          <p:cNvSpPr>
            <a:spLocks noChangeArrowheads="1"/>
          </p:cNvSpPr>
          <p:nvPr/>
        </p:nvSpPr>
        <p:spPr bwMode="auto">
          <a:xfrm>
            <a:off x="5285028" y="2374722"/>
            <a:ext cx="1395799" cy="2162199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2820" y="0"/>
              </a:cxn>
            </a:cxnLst>
            <a:rect l="0" t="0" r="r" b="b"/>
            <a:pathLst>
              <a:path w="2821" h="5255">
                <a:moveTo>
                  <a:pt x="0" y="26"/>
                </a:moveTo>
                <a:cubicBezTo>
                  <a:pt x="1200" y="5254"/>
                  <a:pt x="2820" y="0"/>
                  <a:pt x="2820" y="0"/>
                </a:cubicBezTo>
              </a:path>
            </a:pathLst>
          </a:custGeom>
          <a:noFill/>
          <a:ln w="36720">
            <a:solidFill>
              <a:schemeClr val="tx1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</a:t>
            </a:r>
            <a:r>
              <a:rPr lang="en-US" sz="2400" dirty="0" smtClean="0">
                <a:solidFill>
                  <a:srgbClr val="000090"/>
                </a:solidFill>
              </a:rPr>
              <a:t>breaking (SLSB) 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160974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080954"/>
              </p:ext>
            </p:extLst>
          </p:nvPr>
        </p:nvGraphicFramePr>
        <p:xfrm>
          <a:off x="3879078" y="1068674"/>
          <a:ext cx="1222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43" name="Equation" r:id="rId4" imgW="1346200" imgH="406400" progId="Equation.3">
                  <p:embed/>
                </p:oleObj>
              </mc:Choice>
              <mc:Fallback>
                <p:oleObj name="Equation" r:id="rId4" imgW="1346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078" y="1068674"/>
                        <a:ext cx="12223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925514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V="1">
            <a:off x="5936658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792320" y="1969750"/>
            <a:ext cx="780726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5819982" y="3221318"/>
            <a:ext cx="227592" cy="165547"/>
            <a:chOff x="3887" y="1891"/>
            <a:chExt cx="158" cy="115"/>
          </a:xfrm>
        </p:grpSpPr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7073176" y="3038518"/>
            <a:ext cx="303935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6749971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Text Box 39"/>
          <p:cNvSpPr txBox="1">
            <a:spLocks noChangeArrowheads="1"/>
          </p:cNvSpPr>
          <p:nvPr/>
        </p:nvSpPr>
        <p:spPr bwMode="auto">
          <a:xfrm>
            <a:off x="176074" y="1635004"/>
            <a:ext cx="4567651" cy="46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e.g.) SSB of scalar field in Standard Model (SM)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If the scalar field has Mexican hat potential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763476" y="1073833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vacuum </a:t>
            </a:r>
            <a:r>
              <a:rPr lang="en-GB" sz="1600" dirty="0">
                <a:solidFill>
                  <a:srgbClr val="000090"/>
                </a:solidFill>
              </a:rPr>
              <a:t>Lagrangian for fermion</a:t>
            </a:r>
          </a:p>
        </p:txBody>
      </p:sp>
      <p:graphicFrame>
        <p:nvGraphicFramePr>
          <p:cNvPr id="5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92901"/>
              </p:ext>
            </p:extLst>
          </p:nvPr>
        </p:nvGraphicFramePr>
        <p:xfrm>
          <a:off x="346075" y="2127989"/>
          <a:ext cx="40925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44" name="Equation" r:id="rId6" imgW="4508500" imgH="723900" progId="Equation.3">
                  <p:embed/>
                </p:oleObj>
              </mc:Choice>
              <mc:Fallback>
                <p:oleObj name="Equation" r:id="rId6" imgW="45085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2127989"/>
                        <a:ext cx="409257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600554"/>
              </p:ext>
            </p:extLst>
          </p:nvPr>
        </p:nvGraphicFramePr>
        <p:xfrm>
          <a:off x="1420813" y="2835275"/>
          <a:ext cx="16256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45" name="Equation" r:id="rId8" imgW="1790700" imgH="406400" progId="Equation.3">
                  <p:embed/>
                </p:oleObj>
              </mc:Choice>
              <mc:Fallback>
                <p:oleObj name="Equation" r:id="rId8" imgW="1790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2835275"/>
                        <a:ext cx="16256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08526" y="989263"/>
            <a:ext cx="6430211" cy="508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392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2. MiniBooNE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27660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B4EF-CBAD-6D45-9D72-6E346E55A964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-9525" y="0"/>
            <a:ext cx="5334000" cy="2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MiniBooNE </a:t>
            </a:r>
            <a:r>
              <a:rPr lang="en-US" sz="1200" dirty="0">
                <a:solidFill>
                  <a:srgbClr val="333399"/>
                </a:solidFill>
                <a:latin typeface="Arial"/>
                <a:cs typeface="Arial"/>
              </a:rPr>
              <a:t>collaboration</a:t>
            </a: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,PRL110(2013)161801</a:t>
            </a:r>
            <a:endParaRPr lang="en-US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t="-95"/>
          <a:stretch/>
        </p:blipFill>
        <p:spPr>
          <a:xfrm>
            <a:off x="2403115" y="1219200"/>
            <a:ext cx="4607285" cy="5033191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2341986" cy="179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MiniBooNE observed event excesses in both mode</a:t>
            </a: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Neutrino mode</a:t>
            </a:r>
            <a:endParaRPr lang="en-GB" sz="1400" dirty="0"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162.0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28.1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38.7  (3.4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Antineutrino mode</a:t>
            </a:r>
            <a:endParaRPr lang="en-GB" sz="1400" dirty="0">
              <a:solidFill>
                <a:srgbClr val="FF0000"/>
              </a:solidFill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78.9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20.0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20.3  (2.8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27199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2. MiniBooNE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27660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B4EF-CBAD-6D45-9D72-6E346E55A964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t="-95"/>
          <a:stretch/>
        </p:blipFill>
        <p:spPr>
          <a:xfrm>
            <a:off x="2403115" y="1219200"/>
            <a:ext cx="4607285" cy="5033191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2341986" cy="179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MiniBooNE observed event excesses in both mode</a:t>
            </a: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Neutrino mode</a:t>
            </a:r>
            <a:endParaRPr lang="en-GB" sz="1400" dirty="0"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162.0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28.1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38.7  (3.4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Antineutrino mode</a:t>
            </a:r>
            <a:endParaRPr lang="en-GB" sz="1400" dirty="0">
              <a:solidFill>
                <a:srgbClr val="FF0000"/>
              </a:solidFill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78.9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20.0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20.3  (2.8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46" name="Group 55"/>
          <p:cNvGrpSpPr/>
          <p:nvPr/>
        </p:nvGrpSpPr>
        <p:grpSpPr>
          <a:xfrm>
            <a:off x="401214" y="762000"/>
            <a:ext cx="4229172" cy="2280242"/>
            <a:chOff x="1778000" y="3175000"/>
            <a:chExt cx="4660900" cy="2514600"/>
          </a:xfrm>
        </p:grpSpPr>
        <p:sp>
          <p:nvSpPr>
            <p:cNvPr id="47" name="Rectangle 46"/>
            <p:cNvSpPr/>
            <p:nvPr/>
          </p:nvSpPr>
          <p:spPr bwMode="auto">
            <a:xfrm>
              <a:off x="1778000" y="3175000"/>
              <a:ext cx="4660900" cy="25146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aseline="30000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9" name="Group 21"/>
            <p:cNvGrpSpPr/>
            <p:nvPr/>
          </p:nvGrpSpPr>
          <p:grpSpPr>
            <a:xfrm>
              <a:off x="1841499" y="3215937"/>
              <a:ext cx="4551362" cy="2460964"/>
              <a:chOff x="1943099" y="4002624"/>
              <a:chExt cx="4551362" cy="2726793"/>
            </a:xfrm>
          </p:grpSpPr>
          <p:grpSp>
            <p:nvGrpSpPr>
              <p:cNvPr id="50" name="Group 19"/>
              <p:cNvGrpSpPr/>
              <p:nvPr/>
            </p:nvGrpSpPr>
            <p:grpSpPr>
              <a:xfrm>
                <a:off x="1943099" y="4140200"/>
                <a:ext cx="2524127" cy="2589217"/>
                <a:chOff x="1076327" y="3336928"/>
                <a:chExt cx="3390900" cy="3392489"/>
              </a:xfrm>
            </p:grpSpPr>
            <p:pic>
              <p:nvPicPr>
                <p:cNvPr id="60" name="Picture 88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076327" y="3336928"/>
                  <a:ext cx="3390900" cy="339248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61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1788699" y="5807439"/>
                  <a:ext cx="1447837" cy="32028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squar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48449" fontAlgn="base" hangingPunct="0">
                    <a:lnSpc>
                      <a:spcPct val="8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45000"/>
                    <a:tabLst>
                      <a:tab pos="722981" algn="l"/>
                      <a:tab pos="1444523" algn="l"/>
                    </a:tabLst>
                  </a:pPr>
                  <a:r>
                    <a:rPr lang="en-GB" sz="1500" dirty="0">
                      <a:solidFill>
                        <a:srgbClr val="FFFFFF"/>
                      </a:solidFill>
                      <a:latin typeface="Symbol" pitchFamily="-65" charset="2"/>
                    </a:rPr>
                    <a:t>m</a:t>
                  </a:r>
                  <a:r>
                    <a:rPr lang="en-GB" sz="1500" dirty="0">
                      <a:solidFill>
                        <a:srgbClr val="FFFFFF"/>
                      </a:solidFill>
                      <a:latin typeface="Times" pitchFamily="-65" charset="0"/>
                    </a:rPr>
                    <a:t> </a:t>
                  </a:r>
                  <a:r>
                    <a:rPr lang="en-GB" sz="1500" dirty="0">
                      <a:solidFill>
                        <a:srgbClr val="FFFFFF"/>
                      </a:solidFill>
                      <a:latin typeface="Symbol" pitchFamily="-65" charset="2"/>
                    </a:rPr>
                    <a:t></a:t>
                  </a:r>
                  <a:r>
                    <a:rPr lang="en-GB" sz="1500" dirty="0">
                      <a:solidFill>
                        <a:srgbClr val="FFFFFF"/>
                      </a:solidFill>
                      <a:latin typeface="Times" pitchFamily="-65" charset="0"/>
                    </a:rPr>
                    <a:t> e </a:t>
                  </a:r>
                  <a:r>
                    <a:rPr lang="en-GB" sz="1500" dirty="0">
                      <a:solidFill>
                        <a:srgbClr val="FFFFFF"/>
                      </a:solidFill>
                      <a:latin typeface="Symbol" pitchFamily="-65" charset="2"/>
                    </a:rPr>
                    <a:t>n</a:t>
                  </a:r>
                  <a:r>
                    <a:rPr lang="en-GB" sz="1500" baseline="-25000" dirty="0">
                      <a:solidFill>
                        <a:srgbClr val="FFFFFF"/>
                      </a:solidFill>
                      <a:latin typeface="Symbol" pitchFamily="-65" charset="2"/>
                    </a:rPr>
                    <a:t>m</a:t>
                  </a:r>
                  <a:r>
                    <a:rPr lang="en-GB" sz="1500" dirty="0">
                      <a:solidFill>
                        <a:srgbClr val="FFFFFF"/>
                      </a:solidFill>
                      <a:latin typeface="Symbol" pitchFamily="-65" charset="2"/>
                    </a:rPr>
                    <a:t> n</a:t>
                  </a:r>
                  <a:r>
                    <a:rPr lang="en-GB" sz="1500" baseline="-25000" dirty="0">
                      <a:solidFill>
                        <a:srgbClr val="FFFFFF"/>
                      </a:solidFill>
                      <a:latin typeface="Times" pitchFamily="-65" charset="0"/>
                    </a:rPr>
                    <a:t>e</a:t>
                  </a:r>
                </a:p>
              </p:txBody>
            </p:sp>
            <p:sp>
              <p:nvSpPr>
                <p:cNvPr id="62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781595" y="4216847"/>
                  <a:ext cx="1154162" cy="320283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squar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448449" fontAlgn="base" hangingPunct="0">
                    <a:lnSpc>
                      <a:spcPct val="8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45000"/>
                    <a:tabLst>
                      <a:tab pos="722981" algn="l"/>
                    </a:tabLst>
                  </a:pPr>
                  <a:r>
                    <a:rPr lang="en-GB" sz="1500" dirty="0">
                      <a:solidFill>
                        <a:srgbClr val="000000"/>
                      </a:solidFill>
                      <a:latin typeface="Symbol" pitchFamily="-65" charset="2"/>
                    </a:rPr>
                    <a:t>p </a:t>
                  </a:r>
                  <a:r>
                    <a:rPr lang="en-GB" sz="1500" dirty="0">
                      <a:solidFill>
                        <a:srgbClr val="000000"/>
                      </a:solidFill>
                      <a:latin typeface="Times" pitchFamily="-65" charset="0"/>
                    </a:rPr>
                    <a:t> </a:t>
                  </a:r>
                  <a:r>
                    <a:rPr lang="en-GB" sz="1500" dirty="0">
                      <a:solidFill>
                        <a:srgbClr val="000000"/>
                      </a:solidFill>
                      <a:latin typeface="Symbol" pitchFamily="-65" charset="2"/>
                    </a:rPr>
                    <a:t>m n</a:t>
                  </a:r>
                  <a:r>
                    <a:rPr lang="en-GB" sz="1500" baseline="-25000" dirty="0">
                      <a:solidFill>
                        <a:srgbClr val="000000"/>
                      </a:solidFill>
                      <a:latin typeface="Symbol" pitchFamily="-65" charset="2"/>
                    </a:rPr>
                    <a:t>m</a:t>
                  </a:r>
                </a:p>
              </p:txBody>
            </p:sp>
          </p:grpSp>
          <p:grpSp>
            <p:nvGrpSpPr>
              <p:cNvPr id="51" name="Group 100"/>
              <p:cNvGrpSpPr>
                <a:grpSpLocks/>
              </p:cNvGrpSpPr>
              <p:nvPr/>
            </p:nvGrpSpPr>
            <p:grpSpPr bwMode="auto">
              <a:xfrm>
                <a:off x="4295630" y="4002624"/>
                <a:ext cx="2198831" cy="2642121"/>
                <a:chOff x="3471" y="2098"/>
                <a:chExt cx="2008" cy="1876"/>
              </a:xfrm>
            </p:grpSpPr>
            <p:pic>
              <p:nvPicPr>
                <p:cNvPr id="55" name="Picture 94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606" y="2286"/>
                  <a:ext cx="1873" cy="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6" name="Text Box 9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243" y="2326"/>
                  <a:ext cx="760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prstTxWarp prst="textNoShape">
                    <a:avLst/>
                  </a:prstTxWarp>
                  <a:spAutoFit/>
                </a:bodyPr>
                <a:lstStyle/>
                <a:p>
                  <a:pPr defTabSz="45563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300" dirty="0">
                      <a:solidFill>
                        <a:srgbClr val="000000"/>
                      </a:solidFill>
                      <a:latin typeface="Times" pitchFamily="-65" charset="0"/>
                    </a:rPr>
                    <a:t>E</a:t>
                  </a:r>
                  <a:r>
                    <a:rPr lang="en-US" sz="1300" baseline="-25000" dirty="0">
                      <a:solidFill>
                        <a:srgbClr val="000000"/>
                      </a:solidFill>
                      <a:latin typeface="Symbol" pitchFamily="-65" charset="2"/>
                    </a:rPr>
                    <a:t>n </a:t>
                  </a:r>
                  <a:r>
                    <a:rPr lang="en-US" sz="1300" dirty="0" smtClean="0">
                      <a:solidFill>
                        <a:srgbClr val="000000"/>
                      </a:solidFill>
                      <a:latin typeface="Times" pitchFamily="-65" charset="0"/>
                    </a:rPr>
                    <a:t>(GeV)</a:t>
                  </a:r>
                  <a:endParaRPr lang="en-US" sz="1300" dirty="0">
                    <a:solidFill>
                      <a:srgbClr val="000000"/>
                    </a:solidFill>
                    <a:latin typeface="Times" pitchFamily="-65" charset="0"/>
                  </a:endParaRPr>
                </a:p>
              </p:txBody>
            </p:sp>
            <p:sp>
              <p:nvSpPr>
                <p:cNvPr id="5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3864" y="2704"/>
                  <a:ext cx="1241" cy="981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4414" y="3712"/>
                  <a:ext cx="794" cy="2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prstTxWarp prst="textNoShape">
                    <a:avLst/>
                  </a:prstTxWarp>
                  <a:spAutoFit/>
                </a:bodyPr>
                <a:lstStyle/>
                <a:p>
                  <a:pPr defTabSz="45563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300" dirty="0">
                      <a:solidFill>
                        <a:srgbClr val="000000"/>
                      </a:solidFill>
                      <a:latin typeface="Times" pitchFamily="-65" charset="0"/>
                    </a:rPr>
                    <a:t>E</a:t>
                  </a:r>
                  <a:r>
                    <a:rPr lang="en-US" sz="1300" baseline="-25000" dirty="0">
                      <a:solidFill>
                        <a:srgbClr val="000000"/>
                      </a:solidFill>
                      <a:latin typeface="Symbol" pitchFamily="-65" charset="2"/>
                    </a:rPr>
                    <a:t>p</a:t>
                  </a:r>
                  <a:r>
                    <a:rPr lang="en-US" sz="1300" dirty="0" smtClean="0">
                      <a:solidFill>
                        <a:srgbClr val="000000"/>
                      </a:solidFill>
                      <a:latin typeface="Times" pitchFamily="-65" charset="0"/>
                    </a:rPr>
                    <a:t>(GeV)</a:t>
                  </a:r>
                  <a:endParaRPr lang="en-US" sz="1300" dirty="0">
                    <a:solidFill>
                      <a:srgbClr val="000000"/>
                    </a:solidFill>
                    <a:latin typeface="Times" pitchFamily="-65" charset="0"/>
                  </a:endParaRPr>
                </a:p>
              </p:txBody>
            </p:sp>
            <p:sp>
              <p:nvSpPr>
                <p:cNvPr id="59" name="Text Box 99"/>
                <p:cNvSpPr txBox="1">
                  <a:spLocks noChangeArrowheads="1"/>
                </p:cNvSpPr>
                <p:nvPr/>
              </p:nvSpPr>
              <p:spPr bwMode="auto">
                <a:xfrm rot="19282790">
                  <a:off x="3817" y="2876"/>
                  <a:ext cx="1172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94" tIns="50397" rIns="100794" bIns="50397">
                  <a:prstTxWarp prst="textNoShape">
                    <a:avLst/>
                  </a:prstTxWarp>
                  <a:spAutoFit/>
                </a:bodyPr>
                <a:lstStyle/>
                <a:p>
                  <a:pPr defTabSz="45563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dirty="0">
                      <a:solidFill>
                        <a:srgbClr val="000000"/>
                      </a:solidFill>
                      <a:latin typeface="Times" pitchFamily="-65" charset="0"/>
                    </a:rPr>
                    <a:t>E</a:t>
                  </a:r>
                  <a:r>
                    <a:rPr lang="en-US" sz="1100" baseline="-25000" dirty="0">
                      <a:solidFill>
                        <a:srgbClr val="000000"/>
                      </a:solidFill>
                      <a:latin typeface="Symbol" pitchFamily="-65" charset="2"/>
                    </a:rPr>
                    <a:t>n</a:t>
                  </a:r>
                  <a:r>
                    <a:rPr lang="en-US" sz="1100" dirty="0">
                      <a:solidFill>
                        <a:srgbClr val="000000"/>
                      </a:solidFill>
                      <a:latin typeface="Times" pitchFamily="-65" charset="0"/>
                    </a:rPr>
                    <a:t> = 0.43 E</a:t>
                  </a:r>
                  <a:r>
                    <a:rPr lang="en-US" sz="1100" baseline="-25000" dirty="0">
                      <a:solidFill>
                        <a:srgbClr val="000000"/>
                      </a:solidFill>
                      <a:latin typeface="Symbol" pitchFamily="-65" charset="2"/>
                    </a:rPr>
                    <a:t>p</a:t>
                  </a:r>
                  <a:r>
                    <a:rPr lang="en-US" sz="1100" dirty="0">
                      <a:solidFill>
                        <a:srgbClr val="000000"/>
                      </a:solidFill>
                      <a:latin typeface="Times" pitchFamily="-65" charset="0"/>
                    </a:rPr>
                    <a:t> </a:t>
                  </a:r>
                </a:p>
              </p:txBody>
            </p:sp>
          </p:grpSp>
          <p:sp>
            <p:nvSpPr>
              <p:cNvPr id="52" name="AutoShape 102"/>
              <p:cNvSpPr>
                <a:spLocks noChangeArrowheads="1"/>
              </p:cNvSpPr>
              <p:nvPr/>
            </p:nvSpPr>
            <p:spPr bwMode="auto">
              <a:xfrm rot="10800000">
                <a:off x="3486149" y="5251872"/>
                <a:ext cx="1538303" cy="265664"/>
              </a:xfrm>
              <a:prstGeom prst="leftArrow">
                <a:avLst>
                  <a:gd name="adj1" fmla="val 50000"/>
                  <a:gd name="adj2" fmla="val 205337"/>
                </a:avLst>
              </a:prstGeom>
              <a:solidFill>
                <a:srgbClr val="4897B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288" tIns="45643" rIns="91288" bIns="45643" anchor="ctr">
                <a:prstTxWarp prst="textNoShape">
                  <a:avLst/>
                </a:prstTxWarp>
              </a:bodyPr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AutoShape 103"/>
              <p:cNvSpPr>
                <a:spLocks noChangeArrowheads="1"/>
              </p:cNvSpPr>
              <p:nvPr/>
            </p:nvSpPr>
            <p:spPr bwMode="auto">
              <a:xfrm>
                <a:off x="3581400" y="5924550"/>
                <a:ext cx="1419225" cy="252413"/>
              </a:xfrm>
              <a:prstGeom prst="leftArrow">
                <a:avLst>
                  <a:gd name="adj1" fmla="val 50000"/>
                  <a:gd name="adj2" fmla="val 140566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288" tIns="45643" rIns="91288" bIns="45643" anchor="ctr">
                <a:prstTxWarp prst="textNoShape">
                  <a:avLst/>
                </a:prstTxWarp>
              </a:bodyPr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Rectangle 105"/>
              <p:cNvSpPr>
                <a:spLocks noChangeArrowheads="1"/>
              </p:cNvSpPr>
              <p:nvPr/>
            </p:nvSpPr>
            <p:spPr bwMode="auto">
              <a:xfrm>
                <a:off x="4845049" y="4408791"/>
                <a:ext cx="1196742" cy="601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288" tIns="45643" rIns="91288" bIns="45643">
                <a:prstTxWarp prst="textNoShape">
                  <a:avLst/>
                </a:prstTxWarp>
                <a:spAutoFit/>
              </a:bodyPr>
              <a:lstStyle/>
              <a:p>
                <a:pPr algn="ctr" defTabSz="82790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008000"/>
                    </a:solidFill>
                    <a:latin typeface="Arial"/>
                  </a:rPr>
                  <a:t>E</a:t>
                </a:r>
                <a:r>
                  <a:rPr lang="en-US" sz="1300" dirty="0">
                    <a:solidFill>
                      <a:srgbClr val="008000"/>
                    </a:solidFill>
                    <a:latin typeface="Symbol" pitchFamily="-65" charset="2"/>
                  </a:rPr>
                  <a:t>n</a:t>
                </a:r>
                <a:r>
                  <a:rPr lang="en-US" sz="1300" dirty="0">
                    <a:solidFill>
                      <a:srgbClr val="008000"/>
                    </a:solidFill>
                    <a:latin typeface="Arial"/>
                  </a:rPr>
                  <a:t>-E</a:t>
                </a:r>
                <a:r>
                  <a:rPr lang="en-US" sz="1300" dirty="0">
                    <a:solidFill>
                      <a:srgbClr val="008000"/>
                    </a:solidFill>
                    <a:latin typeface="Symbol" pitchFamily="-65" charset="2"/>
                  </a:rPr>
                  <a:t>p</a:t>
                </a:r>
                <a:r>
                  <a:rPr lang="en-US" sz="1300" dirty="0">
                    <a:solidFill>
                      <a:srgbClr val="008000"/>
                    </a:solidFill>
                    <a:latin typeface="Arial"/>
                  </a:rPr>
                  <a:t> space</a:t>
                </a:r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6902761" y="1752600"/>
            <a:ext cx="2182623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decay is constrained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CCQE measurement</a:t>
            </a:r>
            <a:endParaRPr lang="en-US" sz="1400" baseline="300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>
            <a:off x="4825089" y="2438400"/>
            <a:ext cx="2219735" cy="7798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4419600" y="2482632"/>
            <a:ext cx="2662956" cy="2937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-9525" y="0"/>
            <a:ext cx="5334000" cy="2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MiniBooNE </a:t>
            </a:r>
            <a:r>
              <a:rPr lang="en-US" sz="1200" dirty="0">
                <a:solidFill>
                  <a:srgbClr val="333399"/>
                </a:solidFill>
                <a:latin typeface="Arial"/>
                <a:cs typeface="Arial"/>
              </a:rPr>
              <a:t>collaboration</a:t>
            </a: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,PRL110(2013)161801</a:t>
            </a:r>
            <a:endParaRPr lang="en-US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8362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2. MiniBooNE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27660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B4EF-CBAD-6D45-9D72-6E346E55A964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t="-95"/>
          <a:stretch/>
        </p:blipFill>
        <p:spPr>
          <a:xfrm>
            <a:off x="2403115" y="1219200"/>
            <a:ext cx="4607285" cy="5033191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2341986" cy="179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MiniBooNE observed event excesses in both mode</a:t>
            </a: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Neutrino mode</a:t>
            </a:r>
            <a:endParaRPr lang="en-GB" sz="1400" dirty="0"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162.0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28.1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38.7  (3.4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Antineutrino mode</a:t>
            </a:r>
            <a:endParaRPr lang="en-GB" sz="1400" dirty="0">
              <a:solidFill>
                <a:srgbClr val="FF0000"/>
              </a:solidFill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78.9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20.0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20.3  (2.8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02761" y="1752600"/>
            <a:ext cx="2182623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decay is constrained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CCQE measurement</a:t>
            </a:r>
            <a:endParaRPr lang="en-US" sz="1400" baseline="300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>
            <a:off x="4825089" y="2438400"/>
            <a:ext cx="2219735" cy="7798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7104178" y="3429000"/>
            <a:ext cx="1811222" cy="1160919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decay is constrained from high energy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event measurement in SciBooNE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4419600" y="2482632"/>
            <a:ext cx="2662956" cy="2937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4825089" y="3352800"/>
            <a:ext cx="2185311" cy="5199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4419600" y="3947116"/>
            <a:ext cx="2590801" cy="1629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119311" y="803932"/>
            <a:ext cx="5138489" cy="2167868"/>
            <a:chOff x="-1980629" y="203481"/>
            <a:chExt cx="5138489" cy="2167868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960927" y="203481"/>
              <a:ext cx="5118787" cy="2167868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sp>
          <p:nvSpPr>
            <p:cNvPr id="68" name="Rectangle 67"/>
            <p:cNvSpPr/>
            <p:nvPr/>
          </p:nvSpPr>
          <p:spPr>
            <a:xfrm>
              <a:off x="-1909498" y="214707"/>
              <a:ext cx="20700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baseline="0" dirty="0" smtClean="0">
                  <a:solidFill>
                    <a:srgbClr val="008000"/>
                  </a:solidFill>
                  <a:latin typeface="Arial"/>
                  <a:cs typeface="Arial"/>
                </a:rPr>
                <a:t>SciBooNE 3 track event </a:t>
              </a:r>
              <a:endParaRPr lang="en-US" sz="12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980629" y="1872584"/>
              <a:ext cx="1829215" cy="461616"/>
            </a:xfrm>
            <a:prstGeom prst="rect">
              <a:avLst/>
            </a:prstGeom>
          </p:spPr>
          <p:txBody>
            <a:bodyPr wrap="square" lIns="91392" tIns="45696" rIns="91392" bIns="45696">
              <a:spAutoFit/>
            </a:bodyPr>
            <a:lstStyle/>
            <a:p>
              <a:pPr algn="l"/>
              <a:r>
                <a:rPr lang="en-US" sz="1200" baseline="0" dirty="0" smtClean="0">
                  <a:solidFill>
                    <a:srgbClr val="000090"/>
                  </a:solidFill>
                  <a:latin typeface="Arial"/>
                  <a:cs typeface="Arial"/>
                </a:rPr>
                <a:t>SciBooNE collaboration</a:t>
              </a:r>
            </a:p>
            <a:p>
              <a:pPr algn="l"/>
              <a:r>
                <a:rPr lang="en-US" sz="1200" baseline="0" dirty="0" smtClean="0">
                  <a:solidFill>
                    <a:srgbClr val="000090"/>
                  </a:solidFill>
                  <a:latin typeface="Arial"/>
                  <a:cs typeface="Arial"/>
                </a:rPr>
                <a:t>PRD84(2011)012009</a:t>
              </a:r>
              <a:endParaRPr lang="en-US" sz="1200" baseline="0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-9525" y="0"/>
            <a:ext cx="5334000" cy="2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MiniBooNE </a:t>
            </a:r>
            <a:r>
              <a:rPr lang="en-US" sz="1200" dirty="0">
                <a:solidFill>
                  <a:srgbClr val="333399"/>
                </a:solidFill>
                <a:latin typeface="Arial"/>
                <a:cs typeface="Arial"/>
              </a:rPr>
              <a:t>collaboration</a:t>
            </a: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,PRL110(2013)161801</a:t>
            </a:r>
            <a:endParaRPr lang="en-US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6465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7924800" y="0"/>
            <a:ext cx="12192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1. LSND</a:t>
            </a:r>
          </a:p>
          <a:p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2. MiniBooNE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3. OscSNS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4. MiniBooNE+</a:t>
            </a:r>
          </a:p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MicroBooNE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6. Sterile neutrino</a:t>
            </a:r>
          </a:p>
        </p:txBody>
      </p:sp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2. MiniBooNE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27660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B4EF-CBAD-6D45-9D72-6E346E55A964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t="-95"/>
          <a:stretch/>
        </p:blipFill>
        <p:spPr>
          <a:xfrm>
            <a:off x="2403115" y="1219200"/>
            <a:ext cx="4607285" cy="5033191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2341986" cy="179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MiniBooNE observed event excesses in both mode</a:t>
            </a: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Neutrino mode</a:t>
            </a:r>
            <a:endParaRPr lang="en-GB" sz="1400" dirty="0"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162.0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28.1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38.7  (3.4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Antineutrino mode</a:t>
            </a:r>
            <a:endParaRPr lang="en-GB" sz="1400" dirty="0">
              <a:solidFill>
                <a:srgbClr val="FF0000"/>
              </a:solidFill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78.9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20.0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20.3  (2.8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02761" y="1752600"/>
            <a:ext cx="2182623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decay is constrained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CCQE measurement</a:t>
            </a:r>
            <a:endParaRPr lang="en-US" sz="1400" baseline="300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>
            <a:off x="4825089" y="2438400"/>
            <a:ext cx="2219735" cy="7798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7104178" y="3429000"/>
            <a:ext cx="1811222" cy="1160919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decay is constrained from high energy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event measurement in SciBooNE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4419600" y="2482632"/>
            <a:ext cx="2662956" cy="2937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4825089" y="3352800"/>
            <a:ext cx="2185311" cy="5199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4419600" y="3947116"/>
            <a:ext cx="2590801" cy="1629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Group 40"/>
          <p:cNvGrpSpPr/>
          <p:nvPr/>
        </p:nvGrpSpPr>
        <p:grpSpPr>
          <a:xfrm>
            <a:off x="4697752" y="533649"/>
            <a:ext cx="4217648" cy="2415365"/>
            <a:chOff x="5168900" y="1270000"/>
            <a:chExt cx="4648200" cy="2663611"/>
          </a:xfrm>
        </p:grpSpPr>
        <p:sp>
          <p:nvSpPr>
            <p:cNvPr id="22" name="Rectangle 21"/>
            <p:cNvSpPr/>
            <p:nvPr/>
          </p:nvSpPr>
          <p:spPr bwMode="auto">
            <a:xfrm>
              <a:off x="5168900" y="1270000"/>
              <a:ext cx="4648200" cy="25781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aseline="30000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5327644" y="1296650"/>
              <a:ext cx="1647826" cy="2636961"/>
              <a:chOff x="1848" y="2785"/>
              <a:chExt cx="1038" cy="1660"/>
            </a:xfrm>
          </p:grpSpPr>
          <p:sp>
            <p:nvSpPr>
              <p:cNvPr id="76" name="Line 7"/>
              <p:cNvSpPr>
                <a:spLocks noChangeShapeType="1"/>
              </p:cNvSpPr>
              <p:nvPr/>
            </p:nvSpPr>
            <p:spPr bwMode="auto">
              <a:xfrm flipV="1">
                <a:off x="2017" y="3346"/>
                <a:ext cx="300" cy="117"/>
              </a:xfrm>
              <a:prstGeom prst="line">
                <a:avLst/>
              </a:prstGeom>
              <a:noFill/>
              <a:ln w="36720">
                <a:solidFill>
                  <a:srgbClr val="00009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2000" y="3471"/>
                <a:ext cx="159" cy="230"/>
              </a:xfrm>
              <a:prstGeom prst="line">
                <a:avLst/>
              </a:prstGeom>
              <a:noFill/>
              <a:ln w="36720">
                <a:solidFill>
                  <a:srgbClr val="00009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848" y="3473"/>
                <a:ext cx="152" cy="1"/>
              </a:xfrm>
              <a:prstGeom prst="line">
                <a:avLst/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79" name="Group 10"/>
              <p:cNvGrpSpPr>
                <a:grpSpLocks/>
              </p:cNvGrpSpPr>
              <p:nvPr/>
            </p:nvGrpSpPr>
            <p:grpSpPr bwMode="auto">
              <a:xfrm>
                <a:off x="2312" y="2785"/>
                <a:ext cx="574" cy="870"/>
                <a:chOff x="2312" y="2785"/>
                <a:chExt cx="574" cy="870"/>
              </a:xfrm>
            </p:grpSpPr>
            <p:sp>
              <p:nvSpPr>
                <p:cNvPr id="95" name="Freeform 11"/>
                <p:cNvSpPr>
                  <a:spLocks/>
                </p:cNvSpPr>
                <p:nvPr/>
              </p:nvSpPr>
              <p:spPr bwMode="auto">
                <a:xfrm>
                  <a:off x="2312" y="3161"/>
                  <a:ext cx="383" cy="273"/>
                </a:xfrm>
                <a:custGeom>
                  <a:avLst/>
                  <a:gdLst/>
                  <a:ahLst/>
                  <a:cxnLst>
                    <a:cxn ang="0">
                      <a:pos x="0" y="800"/>
                    </a:cxn>
                    <a:cxn ang="0">
                      <a:pos x="241" y="720"/>
                    </a:cxn>
                    <a:cxn ang="0">
                      <a:pos x="507" y="660"/>
                    </a:cxn>
                    <a:cxn ang="0">
                      <a:pos x="779" y="480"/>
                    </a:cxn>
                    <a:cxn ang="0">
                      <a:pos x="937" y="318"/>
                    </a:cxn>
                    <a:cxn ang="0">
                      <a:pos x="1275" y="330"/>
                    </a:cxn>
                    <a:cxn ang="0">
                      <a:pos x="1649" y="0"/>
                    </a:cxn>
                    <a:cxn ang="0">
                      <a:pos x="1690" y="16"/>
                    </a:cxn>
                  </a:cxnLst>
                  <a:rect l="0" t="0" r="r" b="b"/>
                  <a:pathLst>
                    <a:path w="1691" h="1204">
                      <a:moveTo>
                        <a:pt x="0" y="800"/>
                      </a:moveTo>
                      <a:cubicBezTo>
                        <a:pt x="123" y="639"/>
                        <a:pt x="226" y="967"/>
                        <a:pt x="241" y="720"/>
                      </a:cubicBezTo>
                      <a:cubicBezTo>
                        <a:pt x="258" y="367"/>
                        <a:pt x="454" y="863"/>
                        <a:pt x="507" y="660"/>
                      </a:cubicBezTo>
                      <a:cubicBezTo>
                        <a:pt x="585" y="350"/>
                        <a:pt x="753" y="1203"/>
                        <a:pt x="779" y="480"/>
                      </a:cubicBezTo>
                      <a:cubicBezTo>
                        <a:pt x="797" y="147"/>
                        <a:pt x="977" y="671"/>
                        <a:pt x="937" y="318"/>
                      </a:cubicBezTo>
                      <a:lnTo>
                        <a:pt x="1275" y="330"/>
                      </a:lnTo>
                      <a:lnTo>
                        <a:pt x="1649" y="0"/>
                      </a:lnTo>
                      <a:lnTo>
                        <a:pt x="1690" y="16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9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473" y="3255"/>
                  <a:ext cx="205" cy="74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97" name="Group 13"/>
                <p:cNvGrpSpPr>
                  <a:grpSpLocks/>
                </p:cNvGrpSpPr>
                <p:nvPr/>
              </p:nvGrpSpPr>
              <p:grpSpPr bwMode="auto">
                <a:xfrm>
                  <a:off x="2578" y="3018"/>
                  <a:ext cx="207" cy="286"/>
                  <a:chOff x="2578" y="3018"/>
                  <a:chExt cx="207" cy="286"/>
                </a:xfrm>
              </p:grpSpPr>
              <p:sp>
                <p:nvSpPr>
                  <p:cNvPr id="106" name="Oval 14"/>
                  <p:cNvSpPr>
                    <a:spLocks noChangeArrowheads="1"/>
                  </p:cNvSpPr>
                  <p:nvPr/>
                </p:nvSpPr>
                <p:spPr bwMode="auto">
                  <a:xfrm rot="19800000">
                    <a:off x="2685" y="3018"/>
                    <a:ext cx="59" cy="286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7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8" y="3042"/>
                    <a:ext cx="62" cy="19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583" y="3239"/>
                    <a:ext cx="202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98" name="Group 17"/>
                <p:cNvGrpSpPr>
                  <a:grpSpLocks/>
                </p:cNvGrpSpPr>
                <p:nvPr/>
              </p:nvGrpSpPr>
              <p:grpSpPr bwMode="auto">
                <a:xfrm>
                  <a:off x="2502" y="3009"/>
                  <a:ext cx="299" cy="457"/>
                  <a:chOff x="2502" y="3009"/>
                  <a:chExt cx="299" cy="457"/>
                </a:xfrm>
              </p:grpSpPr>
              <p:sp>
                <p:nvSpPr>
                  <p:cNvPr id="103" name="Oval 18"/>
                  <p:cNvSpPr>
                    <a:spLocks noChangeArrowheads="1"/>
                  </p:cNvSpPr>
                  <p:nvPr/>
                </p:nvSpPr>
                <p:spPr bwMode="auto">
                  <a:xfrm rot="21240000">
                    <a:off x="2707" y="3009"/>
                    <a:ext cx="94" cy="457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4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2" y="3017"/>
                    <a:ext cx="220" cy="2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504" y="3266"/>
                    <a:ext cx="262" cy="198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99" name="Group 21"/>
                <p:cNvGrpSpPr>
                  <a:grpSpLocks/>
                </p:cNvGrpSpPr>
                <p:nvPr/>
              </p:nvGrpSpPr>
              <p:grpSpPr bwMode="auto">
                <a:xfrm>
                  <a:off x="2319" y="2785"/>
                  <a:ext cx="567" cy="870"/>
                  <a:chOff x="2319" y="2785"/>
                  <a:chExt cx="567" cy="870"/>
                </a:xfrm>
              </p:grpSpPr>
              <p:sp>
                <p:nvSpPr>
                  <p:cNvPr id="100" name="Oval 22"/>
                  <p:cNvSpPr>
                    <a:spLocks noChangeArrowheads="1"/>
                  </p:cNvSpPr>
                  <p:nvPr/>
                </p:nvSpPr>
                <p:spPr bwMode="auto">
                  <a:xfrm rot="20700000">
                    <a:off x="2694" y="2785"/>
                    <a:ext cx="178" cy="87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1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19" y="2817"/>
                    <a:ext cx="335" cy="51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2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3352"/>
                    <a:ext cx="558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80" name="Group 25"/>
              <p:cNvGrpSpPr>
                <a:grpSpLocks/>
              </p:cNvGrpSpPr>
              <p:nvPr/>
            </p:nvGrpSpPr>
            <p:grpSpPr bwMode="auto">
              <a:xfrm>
                <a:off x="2144" y="3564"/>
                <a:ext cx="631" cy="881"/>
                <a:chOff x="2144" y="3564"/>
                <a:chExt cx="631" cy="881"/>
              </a:xfrm>
            </p:grpSpPr>
            <p:sp>
              <p:nvSpPr>
                <p:cNvPr id="81" name="Freeform 26"/>
                <p:cNvSpPr>
                  <a:spLocks/>
                </p:cNvSpPr>
                <p:nvPr/>
              </p:nvSpPr>
              <p:spPr bwMode="auto">
                <a:xfrm>
                  <a:off x="2144" y="3678"/>
                  <a:ext cx="368" cy="221"/>
                </a:xfrm>
                <a:custGeom>
                  <a:avLst/>
                  <a:gdLst/>
                  <a:ahLst/>
                  <a:cxnLst>
                    <a:cxn ang="0">
                      <a:pos x="7" y="41"/>
                    </a:cxn>
                    <a:cxn ang="0">
                      <a:pos x="210" y="193"/>
                    </a:cxn>
                    <a:cxn ang="0">
                      <a:pos x="411" y="376"/>
                    </a:cxn>
                    <a:cxn ang="0">
                      <a:pos x="715" y="498"/>
                    </a:cxn>
                    <a:cxn ang="0">
                      <a:pos x="940" y="529"/>
                    </a:cxn>
                    <a:cxn ang="0">
                      <a:pos x="1125" y="817"/>
                    </a:cxn>
                    <a:cxn ang="0">
                      <a:pos x="1613" y="929"/>
                    </a:cxn>
                    <a:cxn ang="0">
                      <a:pos x="1622" y="972"/>
                    </a:cxn>
                  </a:cxnLst>
                  <a:rect l="0" t="0" r="r" b="b"/>
                  <a:pathLst>
                    <a:path w="1623" h="973">
                      <a:moveTo>
                        <a:pt x="7" y="41"/>
                      </a:moveTo>
                      <a:cubicBezTo>
                        <a:pt x="212" y="45"/>
                        <a:pt x="0" y="326"/>
                        <a:pt x="210" y="193"/>
                      </a:cubicBezTo>
                      <a:cubicBezTo>
                        <a:pt x="514" y="0"/>
                        <a:pt x="219" y="450"/>
                        <a:pt x="411" y="376"/>
                      </a:cubicBezTo>
                      <a:cubicBezTo>
                        <a:pt x="714" y="259"/>
                        <a:pt x="105" y="892"/>
                        <a:pt x="715" y="498"/>
                      </a:cubicBezTo>
                      <a:cubicBezTo>
                        <a:pt x="1005" y="310"/>
                        <a:pt x="676" y="763"/>
                        <a:pt x="940" y="529"/>
                      </a:cubicBezTo>
                      <a:lnTo>
                        <a:pt x="1125" y="817"/>
                      </a:lnTo>
                      <a:lnTo>
                        <a:pt x="1613" y="929"/>
                      </a:lnTo>
                      <a:lnTo>
                        <a:pt x="1622" y="972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82" name="Line 27"/>
                <p:cNvSpPr>
                  <a:spLocks noChangeShapeType="1"/>
                </p:cNvSpPr>
                <p:nvPr/>
              </p:nvSpPr>
              <p:spPr bwMode="auto">
                <a:xfrm>
                  <a:off x="2250" y="3812"/>
                  <a:ext cx="177" cy="126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83" name="Group 28"/>
                <p:cNvGrpSpPr>
                  <a:grpSpLocks/>
                </p:cNvGrpSpPr>
                <p:nvPr/>
              </p:nvGrpSpPr>
              <p:grpSpPr bwMode="auto">
                <a:xfrm>
                  <a:off x="2386" y="3769"/>
                  <a:ext cx="195" cy="289"/>
                  <a:chOff x="2386" y="3769"/>
                  <a:chExt cx="195" cy="289"/>
                </a:xfrm>
              </p:grpSpPr>
              <p:sp>
                <p:nvSpPr>
                  <p:cNvPr id="92" name="Oval 29"/>
                  <p:cNvSpPr>
                    <a:spLocks noChangeArrowheads="1"/>
                  </p:cNvSpPr>
                  <p:nvPr/>
                </p:nvSpPr>
                <p:spPr bwMode="auto">
                  <a:xfrm rot="1500000">
                    <a:off x="2501" y="3769"/>
                    <a:ext cx="59" cy="28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3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9" y="3782"/>
                    <a:ext cx="192" cy="6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386" y="3850"/>
                    <a:ext cx="80" cy="19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84" name="Group 32"/>
                <p:cNvGrpSpPr>
                  <a:grpSpLocks/>
                </p:cNvGrpSpPr>
                <p:nvPr/>
              </p:nvGrpSpPr>
              <p:grpSpPr bwMode="auto">
                <a:xfrm>
                  <a:off x="2255" y="3790"/>
                  <a:ext cx="463" cy="342"/>
                  <a:chOff x="2255" y="3790"/>
                  <a:chExt cx="463" cy="342"/>
                </a:xfrm>
              </p:grpSpPr>
              <p:sp>
                <p:nvSpPr>
                  <p:cNvPr id="89" name="Oval 33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440" y="3756"/>
                    <a:ext cx="94" cy="463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0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329" y="3790"/>
                    <a:ext cx="32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1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5" y="3801"/>
                    <a:ext cx="16" cy="33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85" name="Group 36"/>
                <p:cNvGrpSpPr>
                  <a:grpSpLocks/>
                </p:cNvGrpSpPr>
                <p:nvPr/>
              </p:nvGrpSpPr>
              <p:grpSpPr bwMode="auto">
                <a:xfrm>
                  <a:off x="2147" y="3564"/>
                  <a:ext cx="628" cy="881"/>
                  <a:chOff x="2147" y="3564"/>
                  <a:chExt cx="628" cy="881"/>
                </a:xfrm>
              </p:grpSpPr>
              <p:sp>
                <p:nvSpPr>
                  <p:cNvPr id="86" name="Oval 37"/>
                  <p:cNvSpPr>
                    <a:spLocks noChangeArrowheads="1"/>
                  </p:cNvSpPr>
                  <p:nvPr/>
                </p:nvSpPr>
                <p:spPr bwMode="auto">
                  <a:xfrm rot="2400000">
                    <a:off x="2429" y="3564"/>
                    <a:ext cx="178" cy="881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7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2" y="3662"/>
                    <a:ext cx="61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147" y="3707"/>
                    <a:ext cx="82" cy="6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</p:grpSp>
        <p:sp>
          <p:nvSpPr>
            <p:cNvPr id="24" name="Rectangle 23"/>
            <p:cNvSpPr/>
            <p:nvPr/>
          </p:nvSpPr>
          <p:spPr>
            <a:xfrm>
              <a:off x="5334002" y="1940694"/>
              <a:ext cx="456890" cy="417639"/>
            </a:xfrm>
            <a:prstGeom prst="rect">
              <a:avLst/>
            </a:prstGeom>
          </p:spPr>
          <p:txBody>
            <a:bodyPr wrap="none" lIns="100728" tIns="50366" rIns="100728" bIns="50366">
              <a:spAutoFit/>
            </a:bodyPr>
            <a:lstStyle/>
            <a:p>
              <a:pPr algn="ctr" defTabSz="41395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8000"/>
                  </a:solidFill>
                  <a:latin typeface="Symbol" pitchFamily="18" charset="2"/>
                </a:rPr>
                <a:t>p</a:t>
              </a:r>
              <a:r>
                <a:rPr lang="en-US" baseline="30000" dirty="0" smtClean="0">
                  <a:solidFill>
                    <a:srgbClr val="008000"/>
                  </a:solidFill>
                  <a:latin typeface="Symbol" pitchFamily="18" charset="2"/>
                </a:rPr>
                <a:t>o</a:t>
              </a:r>
              <a:endParaRPr lang="en-US" baseline="30000" dirty="0">
                <a:solidFill>
                  <a:srgbClr val="008000"/>
                </a:solidFill>
                <a:latin typeface="Arial"/>
              </a:endParaRPr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7527134" y="1682670"/>
              <a:ext cx="2127458" cy="2221584"/>
              <a:chOff x="1048" y="2112"/>
              <a:chExt cx="1216" cy="1269"/>
            </a:xfrm>
          </p:grpSpPr>
          <p:sp>
            <p:nvSpPr>
              <p:cNvPr id="29" name="Line 5"/>
              <p:cNvSpPr>
                <a:spLocks noChangeShapeType="1"/>
              </p:cNvSpPr>
              <p:nvPr/>
            </p:nvSpPr>
            <p:spPr bwMode="auto">
              <a:xfrm flipH="1" flipV="1">
                <a:off x="1355" y="2293"/>
                <a:ext cx="139" cy="117"/>
              </a:xfrm>
              <a:prstGeom prst="line">
                <a:avLst/>
              </a:prstGeom>
              <a:noFill/>
              <a:ln w="36720">
                <a:solidFill>
                  <a:srgbClr val="00009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Line 6"/>
              <p:cNvSpPr>
                <a:spLocks noChangeShapeType="1"/>
              </p:cNvSpPr>
              <p:nvPr/>
            </p:nvSpPr>
            <p:spPr bwMode="auto">
              <a:xfrm>
                <a:off x="1489" y="2406"/>
                <a:ext cx="159" cy="231"/>
              </a:xfrm>
              <a:prstGeom prst="line">
                <a:avLst/>
              </a:prstGeom>
              <a:noFill/>
              <a:ln w="36720">
                <a:solidFill>
                  <a:srgbClr val="00009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Line 7"/>
              <p:cNvSpPr>
                <a:spLocks noChangeShapeType="1"/>
              </p:cNvSpPr>
              <p:nvPr/>
            </p:nvSpPr>
            <p:spPr bwMode="auto">
              <a:xfrm flipH="1">
                <a:off x="1337" y="2408"/>
                <a:ext cx="152" cy="1"/>
              </a:xfrm>
              <a:prstGeom prst="line">
                <a:avLst/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1395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32" name="Group 40"/>
              <p:cNvGrpSpPr>
                <a:grpSpLocks/>
              </p:cNvGrpSpPr>
              <p:nvPr/>
            </p:nvGrpSpPr>
            <p:grpSpPr bwMode="auto">
              <a:xfrm>
                <a:off x="1048" y="2112"/>
                <a:ext cx="422" cy="232"/>
                <a:chOff x="803" y="1269"/>
                <a:chExt cx="871" cy="567"/>
              </a:xfrm>
            </p:grpSpPr>
            <p:sp>
              <p:nvSpPr>
                <p:cNvPr id="55" name="Freeform 9"/>
                <p:cNvSpPr>
                  <a:spLocks/>
                </p:cNvSpPr>
                <p:nvPr/>
              </p:nvSpPr>
              <p:spPr bwMode="auto">
                <a:xfrm rot="-7518222">
                  <a:off x="1168" y="1452"/>
                  <a:ext cx="383" cy="274"/>
                </a:xfrm>
                <a:custGeom>
                  <a:avLst/>
                  <a:gdLst/>
                  <a:ahLst/>
                  <a:cxnLst>
                    <a:cxn ang="0">
                      <a:pos x="0" y="800"/>
                    </a:cxn>
                    <a:cxn ang="0">
                      <a:pos x="241" y="720"/>
                    </a:cxn>
                    <a:cxn ang="0">
                      <a:pos x="507" y="660"/>
                    </a:cxn>
                    <a:cxn ang="0">
                      <a:pos x="779" y="480"/>
                    </a:cxn>
                    <a:cxn ang="0">
                      <a:pos x="937" y="318"/>
                    </a:cxn>
                    <a:cxn ang="0">
                      <a:pos x="1275" y="330"/>
                    </a:cxn>
                    <a:cxn ang="0">
                      <a:pos x="1649" y="0"/>
                    </a:cxn>
                    <a:cxn ang="0">
                      <a:pos x="1690" y="16"/>
                    </a:cxn>
                  </a:cxnLst>
                  <a:rect l="0" t="0" r="r" b="b"/>
                  <a:pathLst>
                    <a:path w="1691" h="1204">
                      <a:moveTo>
                        <a:pt x="0" y="800"/>
                      </a:moveTo>
                      <a:cubicBezTo>
                        <a:pt x="123" y="639"/>
                        <a:pt x="226" y="967"/>
                        <a:pt x="241" y="720"/>
                      </a:cubicBezTo>
                      <a:cubicBezTo>
                        <a:pt x="258" y="367"/>
                        <a:pt x="454" y="863"/>
                        <a:pt x="507" y="660"/>
                      </a:cubicBezTo>
                      <a:cubicBezTo>
                        <a:pt x="585" y="350"/>
                        <a:pt x="753" y="1203"/>
                        <a:pt x="779" y="480"/>
                      </a:cubicBezTo>
                      <a:cubicBezTo>
                        <a:pt x="797" y="147"/>
                        <a:pt x="977" y="671"/>
                        <a:pt x="937" y="318"/>
                      </a:cubicBezTo>
                      <a:lnTo>
                        <a:pt x="1275" y="330"/>
                      </a:lnTo>
                      <a:lnTo>
                        <a:pt x="1649" y="0"/>
                      </a:lnTo>
                      <a:lnTo>
                        <a:pt x="1690" y="16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Line 10"/>
                <p:cNvSpPr>
                  <a:spLocks noChangeShapeType="1"/>
                </p:cNvSpPr>
                <p:nvPr/>
              </p:nvSpPr>
              <p:spPr bwMode="auto">
                <a:xfrm rot="14081778" flipV="1">
                  <a:off x="1211" y="1496"/>
                  <a:ext cx="205" cy="74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57" name="Group 11"/>
                <p:cNvGrpSpPr>
                  <a:grpSpLocks/>
                </p:cNvGrpSpPr>
                <p:nvPr/>
              </p:nvGrpSpPr>
              <p:grpSpPr bwMode="auto">
                <a:xfrm rot="-7518222">
                  <a:off x="1042" y="1379"/>
                  <a:ext cx="207" cy="287"/>
                  <a:chOff x="2578" y="3018"/>
                  <a:chExt cx="207" cy="286"/>
                </a:xfrm>
              </p:grpSpPr>
              <p:sp>
                <p:nvSpPr>
                  <p:cNvPr id="73" name="Oval 12"/>
                  <p:cNvSpPr>
                    <a:spLocks noChangeArrowheads="1"/>
                  </p:cNvSpPr>
                  <p:nvPr/>
                </p:nvSpPr>
                <p:spPr bwMode="auto">
                  <a:xfrm rot="19800000">
                    <a:off x="2685" y="3018"/>
                    <a:ext cx="59" cy="286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4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8" y="3042"/>
                    <a:ext cx="62" cy="19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5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583" y="3239"/>
                    <a:ext cx="202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58" name="Group 15"/>
                <p:cNvGrpSpPr>
                  <a:grpSpLocks/>
                </p:cNvGrpSpPr>
                <p:nvPr/>
              </p:nvGrpSpPr>
              <p:grpSpPr bwMode="auto">
                <a:xfrm rot="-7518222">
                  <a:off x="1077" y="1274"/>
                  <a:ext cx="299" cy="458"/>
                  <a:chOff x="2502" y="3009"/>
                  <a:chExt cx="299" cy="457"/>
                </a:xfrm>
              </p:grpSpPr>
              <p:sp>
                <p:nvSpPr>
                  <p:cNvPr id="70" name="Oval 16"/>
                  <p:cNvSpPr>
                    <a:spLocks noChangeArrowheads="1"/>
                  </p:cNvSpPr>
                  <p:nvPr/>
                </p:nvSpPr>
                <p:spPr bwMode="auto">
                  <a:xfrm rot="21240000">
                    <a:off x="2707" y="3009"/>
                    <a:ext cx="94" cy="457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1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2" y="3017"/>
                    <a:ext cx="220" cy="2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504" y="3266"/>
                    <a:ext cx="262" cy="198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59" name="Group 58"/>
                <p:cNvGrpSpPr>
                  <a:grpSpLocks/>
                </p:cNvGrpSpPr>
                <p:nvPr/>
              </p:nvGrpSpPr>
              <p:grpSpPr bwMode="auto">
                <a:xfrm rot="-7518222">
                  <a:off x="955" y="1117"/>
                  <a:ext cx="567" cy="871"/>
                  <a:chOff x="2319" y="2785"/>
                  <a:chExt cx="567" cy="870"/>
                </a:xfrm>
              </p:grpSpPr>
              <p:sp>
                <p:nvSpPr>
                  <p:cNvPr id="60" name="Oval 20"/>
                  <p:cNvSpPr>
                    <a:spLocks noChangeArrowheads="1"/>
                  </p:cNvSpPr>
                  <p:nvPr/>
                </p:nvSpPr>
                <p:spPr bwMode="auto">
                  <a:xfrm rot="20700000">
                    <a:off x="2694" y="2785"/>
                    <a:ext cx="178" cy="87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19" y="2817"/>
                    <a:ext cx="335" cy="51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2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3352"/>
                    <a:ext cx="558" cy="28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33" name="Group 23"/>
              <p:cNvGrpSpPr>
                <a:grpSpLocks/>
              </p:cNvGrpSpPr>
              <p:nvPr/>
            </p:nvGrpSpPr>
            <p:grpSpPr bwMode="auto">
              <a:xfrm>
                <a:off x="1633" y="2500"/>
                <a:ext cx="631" cy="881"/>
                <a:chOff x="2144" y="3564"/>
                <a:chExt cx="631" cy="881"/>
              </a:xfrm>
            </p:grpSpPr>
            <p:sp>
              <p:nvSpPr>
                <p:cNvPr id="34" name="Freeform 24"/>
                <p:cNvSpPr>
                  <a:spLocks/>
                </p:cNvSpPr>
                <p:nvPr/>
              </p:nvSpPr>
              <p:spPr bwMode="auto">
                <a:xfrm>
                  <a:off x="2144" y="3678"/>
                  <a:ext cx="368" cy="221"/>
                </a:xfrm>
                <a:custGeom>
                  <a:avLst/>
                  <a:gdLst/>
                  <a:ahLst/>
                  <a:cxnLst>
                    <a:cxn ang="0">
                      <a:pos x="7" y="41"/>
                    </a:cxn>
                    <a:cxn ang="0">
                      <a:pos x="210" y="193"/>
                    </a:cxn>
                    <a:cxn ang="0">
                      <a:pos x="411" y="376"/>
                    </a:cxn>
                    <a:cxn ang="0">
                      <a:pos x="715" y="498"/>
                    </a:cxn>
                    <a:cxn ang="0">
                      <a:pos x="940" y="529"/>
                    </a:cxn>
                    <a:cxn ang="0">
                      <a:pos x="1125" y="817"/>
                    </a:cxn>
                    <a:cxn ang="0">
                      <a:pos x="1613" y="929"/>
                    </a:cxn>
                    <a:cxn ang="0">
                      <a:pos x="1622" y="972"/>
                    </a:cxn>
                  </a:cxnLst>
                  <a:rect l="0" t="0" r="r" b="b"/>
                  <a:pathLst>
                    <a:path w="1623" h="973">
                      <a:moveTo>
                        <a:pt x="7" y="41"/>
                      </a:moveTo>
                      <a:cubicBezTo>
                        <a:pt x="212" y="45"/>
                        <a:pt x="0" y="326"/>
                        <a:pt x="210" y="193"/>
                      </a:cubicBezTo>
                      <a:cubicBezTo>
                        <a:pt x="514" y="0"/>
                        <a:pt x="219" y="450"/>
                        <a:pt x="411" y="376"/>
                      </a:cubicBezTo>
                      <a:cubicBezTo>
                        <a:pt x="714" y="259"/>
                        <a:pt x="105" y="892"/>
                        <a:pt x="715" y="498"/>
                      </a:cubicBezTo>
                      <a:cubicBezTo>
                        <a:pt x="1005" y="310"/>
                        <a:pt x="676" y="763"/>
                        <a:pt x="940" y="529"/>
                      </a:cubicBezTo>
                      <a:lnTo>
                        <a:pt x="1125" y="817"/>
                      </a:lnTo>
                      <a:lnTo>
                        <a:pt x="1613" y="929"/>
                      </a:lnTo>
                      <a:lnTo>
                        <a:pt x="1622" y="972"/>
                      </a:lnTo>
                    </a:path>
                  </a:pathLst>
                </a:custGeom>
                <a:noFill/>
                <a:ln w="3672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Line 25"/>
                <p:cNvSpPr>
                  <a:spLocks noChangeShapeType="1"/>
                </p:cNvSpPr>
                <p:nvPr/>
              </p:nvSpPr>
              <p:spPr bwMode="auto">
                <a:xfrm>
                  <a:off x="2250" y="3812"/>
                  <a:ext cx="177" cy="126"/>
                </a:xfrm>
                <a:prstGeom prst="line">
                  <a:avLst/>
                </a:prstGeom>
                <a:noFill/>
                <a:ln w="9525">
                  <a:solidFill>
                    <a:srgbClr val="00009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 defTabSz="41395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aseline="30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36" name="Group 26"/>
                <p:cNvGrpSpPr>
                  <a:grpSpLocks/>
                </p:cNvGrpSpPr>
                <p:nvPr/>
              </p:nvGrpSpPr>
              <p:grpSpPr bwMode="auto">
                <a:xfrm>
                  <a:off x="2386" y="3769"/>
                  <a:ext cx="195" cy="289"/>
                  <a:chOff x="2386" y="3769"/>
                  <a:chExt cx="195" cy="289"/>
                </a:xfrm>
              </p:grpSpPr>
              <p:sp>
                <p:nvSpPr>
                  <p:cNvPr id="52" name="Oval 27"/>
                  <p:cNvSpPr>
                    <a:spLocks noChangeArrowheads="1"/>
                  </p:cNvSpPr>
                  <p:nvPr/>
                </p:nvSpPr>
                <p:spPr bwMode="auto">
                  <a:xfrm rot="1500000">
                    <a:off x="2501" y="3769"/>
                    <a:ext cx="59" cy="28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9" y="3782"/>
                    <a:ext cx="192" cy="6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386" y="3850"/>
                    <a:ext cx="80" cy="19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37" name="Group 30"/>
                <p:cNvGrpSpPr>
                  <a:grpSpLocks/>
                </p:cNvGrpSpPr>
                <p:nvPr/>
              </p:nvGrpSpPr>
              <p:grpSpPr bwMode="auto">
                <a:xfrm>
                  <a:off x="2255" y="3790"/>
                  <a:ext cx="463" cy="342"/>
                  <a:chOff x="2255" y="3790"/>
                  <a:chExt cx="463" cy="342"/>
                </a:xfrm>
              </p:grpSpPr>
              <p:sp>
                <p:nvSpPr>
                  <p:cNvPr id="49" name="Oval 31"/>
                  <p:cNvSpPr>
                    <a:spLocks noChangeArrowheads="1"/>
                  </p:cNvSpPr>
                  <p:nvPr/>
                </p:nvSpPr>
                <p:spPr bwMode="auto">
                  <a:xfrm rot="3000000">
                    <a:off x="2440" y="3756"/>
                    <a:ext cx="94" cy="463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0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2329" y="3790"/>
                    <a:ext cx="32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1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5" y="3801"/>
                    <a:ext cx="16" cy="33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38" name="Group 34"/>
                <p:cNvGrpSpPr>
                  <a:grpSpLocks/>
                </p:cNvGrpSpPr>
                <p:nvPr/>
              </p:nvGrpSpPr>
              <p:grpSpPr bwMode="auto">
                <a:xfrm>
                  <a:off x="2147" y="3564"/>
                  <a:ext cx="628" cy="881"/>
                  <a:chOff x="2147" y="3564"/>
                  <a:chExt cx="628" cy="881"/>
                </a:xfrm>
              </p:grpSpPr>
              <p:sp>
                <p:nvSpPr>
                  <p:cNvPr id="42" name="Oval 35"/>
                  <p:cNvSpPr>
                    <a:spLocks noChangeArrowheads="1"/>
                  </p:cNvSpPr>
                  <p:nvPr/>
                </p:nvSpPr>
                <p:spPr bwMode="auto">
                  <a:xfrm rot="2400000">
                    <a:off x="2429" y="3564"/>
                    <a:ext cx="178" cy="881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6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2" y="3662"/>
                    <a:ext cx="61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147" y="3707"/>
                    <a:ext cx="82" cy="6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defTabSz="41395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aseline="30000" dirty="0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</p:grpSp>
        <p:sp>
          <p:nvSpPr>
            <p:cNvPr id="26" name="Rectangle 25"/>
            <p:cNvSpPr/>
            <p:nvPr/>
          </p:nvSpPr>
          <p:spPr>
            <a:xfrm>
              <a:off x="8350365" y="1374296"/>
              <a:ext cx="1365135" cy="621297"/>
            </a:xfrm>
            <a:prstGeom prst="rect">
              <a:avLst/>
            </a:prstGeom>
          </p:spPr>
          <p:txBody>
            <a:bodyPr wrap="square" lIns="100739" tIns="50372" rIns="100739" bIns="50372">
              <a:spAutoFit/>
            </a:bodyPr>
            <a:lstStyle/>
            <a:p>
              <a:pPr defTabSz="41395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 smtClean="0">
                  <a:solidFill>
                    <a:srgbClr val="008000"/>
                  </a:solidFill>
                  <a:latin typeface="Arial"/>
                </a:rPr>
                <a:t>Asymmetric decay</a:t>
              </a:r>
              <a:endParaRPr lang="en-US" sz="1500" dirty="0">
                <a:solidFill>
                  <a:srgbClr val="008000"/>
                </a:solidFill>
                <a:latin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50200" y="2164916"/>
              <a:ext cx="456914" cy="417652"/>
            </a:xfrm>
            <a:prstGeom prst="rect">
              <a:avLst/>
            </a:prstGeom>
            <a:ln>
              <a:noFill/>
            </a:ln>
          </p:spPr>
          <p:txBody>
            <a:bodyPr wrap="none" lIns="100739" tIns="50372" rIns="100739" bIns="50372">
              <a:spAutoFit/>
            </a:bodyPr>
            <a:lstStyle/>
            <a:p>
              <a:pPr algn="ctr" defTabSz="41395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8000"/>
                  </a:solidFill>
                  <a:latin typeface="Symbol" pitchFamily="18" charset="2"/>
                </a:rPr>
                <a:t>p</a:t>
              </a:r>
              <a:r>
                <a:rPr lang="en-US" baseline="30000" dirty="0" smtClean="0">
                  <a:solidFill>
                    <a:srgbClr val="008000"/>
                  </a:solidFill>
                  <a:latin typeface="Symbol" pitchFamily="18" charset="2"/>
                </a:rPr>
                <a:t>o</a:t>
              </a:r>
              <a:endParaRPr lang="en-US" baseline="30000" dirty="0">
                <a:solidFill>
                  <a:srgbClr val="008000"/>
                </a:solidFill>
                <a:latin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75565" y="2707796"/>
              <a:ext cx="730135" cy="621297"/>
            </a:xfrm>
            <a:prstGeom prst="rect">
              <a:avLst/>
            </a:prstGeom>
          </p:spPr>
          <p:txBody>
            <a:bodyPr wrap="square" lIns="100739" tIns="50372" rIns="100739" bIns="50372">
              <a:spAutoFit/>
            </a:bodyPr>
            <a:lstStyle/>
            <a:p>
              <a:pPr defTabSz="41395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 smtClean="0">
                  <a:solidFill>
                    <a:srgbClr val="008000"/>
                  </a:solidFill>
                  <a:latin typeface="Arial"/>
                </a:rPr>
                <a:t>NC</a:t>
              </a:r>
              <a:r>
                <a:rPr lang="en-US" sz="1500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1500" baseline="30000" dirty="0" smtClean="0">
                  <a:solidFill>
                    <a:srgbClr val="008000"/>
                  </a:solidFill>
                  <a:latin typeface="Arial"/>
                </a:rPr>
                <a:t>o</a:t>
              </a:r>
              <a:r>
                <a:rPr lang="en-US" sz="1500" dirty="0" smtClean="0">
                  <a:solidFill>
                    <a:srgbClr val="008000"/>
                  </a:solidFill>
                  <a:latin typeface="Arial"/>
                </a:rPr>
                <a:t> event</a:t>
              </a:r>
              <a:endParaRPr lang="en-US" sz="1500" dirty="0">
                <a:solidFill>
                  <a:srgbClr val="008000"/>
                </a:solidFill>
                <a:latin typeface="Arial"/>
              </a:endParaRPr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56543" y="5575582"/>
            <a:ext cx="2458057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Asymmetric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decay is constrained from measured CC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rate (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g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)</a:t>
            </a:r>
            <a:endParaRPr lang="en-US" sz="1400" baseline="30000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V="1">
            <a:off x="1600200" y="2971223"/>
            <a:ext cx="1600199" cy="26043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1714500" y="5029200"/>
            <a:ext cx="1600199" cy="592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104493" y="4343400"/>
            <a:ext cx="1639274" cy="945476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Radiative </a:t>
            </a:r>
            <a:r>
              <a:rPr lang="en-US" sz="1400" dirty="0" smtClean="0">
                <a:solidFill>
                  <a:srgbClr val="948A54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-decay (</a:t>
            </a:r>
            <a:r>
              <a:rPr lang="en-US" sz="1400" dirty="0">
                <a:solidFill>
                  <a:srgbClr val="948A54"/>
                </a:solidFill>
                <a:latin typeface="Symbol" charset="2"/>
                <a:cs typeface="Symbol" charset="2"/>
              </a:rPr>
              <a:t>D</a:t>
            </a:r>
            <a:r>
              <a:rPr lang="en-GB" sz="1400" dirty="0">
                <a:solidFill>
                  <a:srgbClr val="948A54"/>
                </a:solidFill>
                <a:latin typeface="Symbol" pitchFamily="-65" charset="2"/>
              </a:rPr>
              <a:t></a:t>
            </a:r>
            <a:r>
              <a:rPr lang="en-GB" sz="1400" dirty="0">
                <a:solidFill>
                  <a:srgbClr val="948A54"/>
                </a:solidFill>
                <a:latin typeface="Arial"/>
                <a:cs typeface="Arial"/>
              </a:rPr>
              <a:t>N</a:t>
            </a:r>
            <a:r>
              <a:rPr lang="en-GB" sz="1400" dirty="0">
                <a:solidFill>
                  <a:srgbClr val="948A54"/>
                </a:solidFill>
                <a:latin typeface="Symbol" pitchFamily="-65" charset="2"/>
              </a:rPr>
              <a:t>g</a:t>
            </a: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) rate is constrained from measured NC</a:t>
            </a:r>
            <a:r>
              <a:rPr lang="en-US" sz="1400" dirty="0" smtClean="0">
                <a:solidFill>
                  <a:srgbClr val="948A54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948A54"/>
                </a:solidFill>
                <a:latin typeface="Arial"/>
              </a:rPr>
              <a:t>o</a:t>
            </a:r>
            <a:endParaRPr lang="en-US" sz="1400" dirty="0" smtClean="0">
              <a:solidFill>
                <a:srgbClr val="948A54"/>
              </a:solidFill>
              <a:latin typeface="Arial"/>
            </a:endParaRPr>
          </a:p>
        </p:txBody>
      </p:sp>
      <p:cxnSp>
        <p:nvCxnSpPr>
          <p:cNvPr id="114" name="Straight Arrow Connector 113"/>
          <p:cNvCxnSpPr/>
          <p:nvPr/>
        </p:nvCxnSpPr>
        <p:spPr bwMode="auto">
          <a:xfrm flipV="1">
            <a:off x="1600200" y="3123624"/>
            <a:ext cx="1752599" cy="16769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>
            <a:off x="1600200" y="4914487"/>
            <a:ext cx="1600199" cy="50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7" name="Text Box 7"/>
          <p:cNvSpPr txBox="1">
            <a:spLocks noChangeArrowheads="1"/>
          </p:cNvSpPr>
          <p:nvPr/>
        </p:nvSpPr>
        <p:spPr bwMode="auto">
          <a:xfrm>
            <a:off x="-9525" y="0"/>
            <a:ext cx="5334000" cy="2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MiniBooNE </a:t>
            </a:r>
            <a:r>
              <a:rPr lang="en-US" sz="1200" dirty="0">
                <a:solidFill>
                  <a:srgbClr val="333399"/>
                </a:solidFill>
                <a:latin typeface="Arial"/>
                <a:cs typeface="Arial"/>
              </a:rPr>
              <a:t>collaboration</a:t>
            </a: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,PRL110(2013)161801</a:t>
            </a:r>
            <a:endParaRPr lang="en-US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9014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2. MiniBooNE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27660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B4EF-CBAD-6D45-9D72-6E346E55A964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t="-95"/>
          <a:stretch/>
        </p:blipFill>
        <p:spPr>
          <a:xfrm>
            <a:off x="2403115" y="1219200"/>
            <a:ext cx="4607285" cy="5033191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2341986" cy="179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MiniBooNE observed event excesses in both mode</a:t>
            </a: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Neutrino mode</a:t>
            </a:r>
            <a:endParaRPr lang="en-GB" sz="1400" dirty="0"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162.0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28.1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38.7  (3.4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Antineutrino mode</a:t>
            </a:r>
            <a:endParaRPr lang="en-GB" sz="1400" dirty="0">
              <a:solidFill>
                <a:srgbClr val="FF0000"/>
              </a:solidFill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78.9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20.0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20.3  (2.8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02761" y="1752600"/>
            <a:ext cx="2182623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decay is constrained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CCQE measurement</a:t>
            </a:r>
            <a:endParaRPr lang="en-US" sz="1400" baseline="300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>
            <a:off x="4825089" y="2438400"/>
            <a:ext cx="2219735" cy="7798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7104178" y="3429000"/>
            <a:ext cx="1811222" cy="1160919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decay is constrained from high energy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event measurement in SciBooNE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4419600" y="2482632"/>
            <a:ext cx="2662956" cy="2937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4825089" y="3352800"/>
            <a:ext cx="2185311" cy="5199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4419600" y="3947116"/>
            <a:ext cx="2590801" cy="1629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9" name="Rectangle 108"/>
          <p:cNvSpPr/>
          <p:nvPr/>
        </p:nvSpPr>
        <p:spPr>
          <a:xfrm>
            <a:off x="56543" y="5575582"/>
            <a:ext cx="2458057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Asymmetric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decay is constrained from measured CC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rate (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g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)</a:t>
            </a:r>
            <a:endParaRPr lang="en-US" sz="1400" baseline="30000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V="1">
            <a:off x="1600200" y="2971223"/>
            <a:ext cx="1600199" cy="26043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1714500" y="5029200"/>
            <a:ext cx="1600199" cy="592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104493" y="4343400"/>
            <a:ext cx="1639274" cy="945476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Radiative </a:t>
            </a:r>
            <a:r>
              <a:rPr lang="en-US" sz="1400" dirty="0" smtClean="0">
                <a:solidFill>
                  <a:srgbClr val="948A54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-decay (</a:t>
            </a:r>
            <a:r>
              <a:rPr lang="en-US" sz="1400" dirty="0">
                <a:solidFill>
                  <a:srgbClr val="948A54"/>
                </a:solidFill>
                <a:latin typeface="Symbol" charset="2"/>
                <a:cs typeface="Symbol" charset="2"/>
              </a:rPr>
              <a:t>D</a:t>
            </a:r>
            <a:r>
              <a:rPr lang="en-GB" sz="1400" dirty="0">
                <a:solidFill>
                  <a:srgbClr val="948A54"/>
                </a:solidFill>
                <a:latin typeface="Symbol" pitchFamily="-65" charset="2"/>
              </a:rPr>
              <a:t></a:t>
            </a:r>
            <a:r>
              <a:rPr lang="en-GB" sz="1400" dirty="0">
                <a:solidFill>
                  <a:srgbClr val="948A54"/>
                </a:solidFill>
                <a:latin typeface="Arial"/>
                <a:cs typeface="Arial"/>
              </a:rPr>
              <a:t>N</a:t>
            </a:r>
            <a:r>
              <a:rPr lang="en-GB" sz="1400" dirty="0">
                <a:solidFill>
                  <a:srgbClr val="948A54"/>
                </a:solidFill>
                <a:latin typeface="Symbol" pitchFamily="-65" charset="2"/>
              </a:rPr>
              <a:t>g</a:t>
            </a: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) rate is constrained from measured NC</a:t>
            </a:r>
            <a:r>
              <a:rPr lang="en-US" sz="1400" dirty="0" smtClean="0">
                <a:solidFill>
                  <a:srgbClr val="948A54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948A54"/>
                </a:solidFill>
                <a:latin typeface="Arial"/>
              </a:rPr>
              <a:t>o</a:t>
            </a:r>
            <a:endParaRPr lang="en-US" sz="1400" dirty="0" smtClean="0">
              <a:solidFill>
                <a:srgbClr val="948A54"/>
              </a:solidFill>
              <a:latin typeface="Arial"/>
            </a:endParaRPr>
          </a:p>
        </p:txBody>
      </p:sp>
      <p:cxnSp>
        <p:nvCxnSpPr>
          <p:cNvPr id="114" name="Straight Arrow Connector 113"/>
          <p:cNvCxnSpPr/>
          <p:nvPr/>
        </p:nvCxnSpPr>
        <p:spPr bwMode="auto">
          <a:xfrm flipV="1">
            <a:off x="1600200" y="3123624"/>
            <a:ext cx="1752599" cy="16769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>
            <a:off x="1600200" y="4914487"/>
            <a:ext cx="1600199" cy="50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2" name="Rectangle 111"/>
          <p:cNvSpPr/>
          <p:nvPr/>
        </p:nvSpPr>
        <p:spPr>
          <a:xfrm>
            <a:off x="245375" y="3352800"/>
            <a:ext cx="1505557" cy="945476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dirt rate is measured from dirt enhanced data sample</a:t>
            </a:r>
            <a:endParaRPr lang="en-US" sz="1400" baseline="30000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grpSp>
        <p:nvGrpSpPr>
          <p:cNvPr id="117" name="Group 120"/>
          <p:cNvGrpSpPr/>
          <p:nvPr/>
        </p:nvGrpSpPr>
        <p:grpSpPr>
          <a:xfrm>
            <a:off x="4038600" y="4568920"/>
            <a:ext cx="4456764" cy="2015365"/>
            <a:chOff x="1130300" y="4079875"/>
            <a:chExt cx="4911725" cy="2222500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9825" y="4079875"/>
              <a:ext cx="4902200" cy="2222500"/>
            </a:xfrm>
            <a:prstGeom prst="rect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19" name="Rectangle 118"/>
            <p:cNvSpPr/>
            <p:nvPr/>
          </p:nvSpPr>
          <p:spPr bwMode="auto">
            <a:xfrm>
              <a:off x="1130300" y="5778500"/>
              <a:ext cx="635000" cy="5207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28936" fontAlgn="base">
                <a:spcBef>
                  <a:spcPct val="0"/>
                </a:spcBef>
                <a:spcAft>
                  <a:spcPct val="0"/>
                </a:spcAft>
              </a:pPr>
              <a:endParaRPr lang="en-US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120" name="Straight Arrow Connector 119"/>
          <p:cNvCxnSpPr/>
          <p:nvPr/>
        </p:nvCxnSpPr>
        <p:spPr bwMode="auto">
          <a:xfrm flipV="1">
            <a:off x="1619832" y="3352800"/>
            <a:ext cx="1694867" cy="3569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>
            <a:off x="1654449" y="3785958"/>
            <a:ext cx="1469751" cy="1789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3" name="Text Box 7"/>
          <p:cNvSpPr txBox="1">
            <a:spLocks noChangeArrowheads="1"/>
          </p:cNvSpPr>
          <p:nvPr/>
        </p:nvSpPr>
        <p:spPr bwMode="auto">
          <a:xfrm>
            <a:off x="-9525" y="0"/>
            <a:ext cx="5334000" cy="2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MiniBooNE </a:t>
            </a:r>
            <a:r>
              <a:rPr lang="en-US" sz="1200" dirty="0">
                <a:solidFill>
                  <a:srgbClr val="333399"/>
                </a:solidFill>
                <a:latin typeface="Arial"/>
                <a:cs typeface="Arial"/>
              </a:rPr>
              <a:t>collaboration</a:t>
            </a: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,PRL110(2013)161801</a:t>
            </a:r>
            <a:endParaRPr lang="en-US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24800" y="0"/>
            <a:ext cx="12192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1. LSND</a:t>
            </a:r>
          </a:p>
          <a:p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2. MiniBooNE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3. OscSNS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4. MiniBooNE+</a:t>
            </a:r>
          </a:p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MicroBooNE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6. Sterile neutrino</a:t>
            </a:r>
          </a:p>
        </p:txBody>
      </p:sp>
    </p:spTree>
    <p:extLst>
      <p:ext uri="{BB962C8B-B14F-4D97-AF65-F5344CB8AC3E}">
        <p14:creationId xmlns:p14="http://schemas.microsoft.com/office/powerpoint/2010/main" val="24111955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2. MiniBooNE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3276600" cy="365125"/>
          </a:xfrm>
        </p:spPr>
        <p:txBody>
          <a:bodyPr/>
          <a:lstStyle/>
          <a:p>
            <a:r>
              <a:rPr lang="en-US" dirty="0" smtClean="0"/>
              <a:t>Teppei Katori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B4EF-CBAD-6D45-9D72-6E346E55A964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t="-95"/>
          <a:stretch/>
        </p:blipFill>
        <p:spPr>
          <a:xfrm>
            <a:off x="2403115" y="1219200"/>
            <a:ext cx="4607285" cy="5033191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01214" y="947503"/>
            <a:ext cx="2341986" cy="179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Arial"/>
                <a:cs typeface="Arial"/>
              </a:rPr>
              <a:t>MiniBooNE observed event excesses in both mode</a:t>
            </a: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1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Neutrino mode</a:t>
            </a:r>
            <a:endParaRPr lang="en-GB" sz="1400" dirty="0"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162.0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28.1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38.7  (3.4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latin typeface="Arial"/>
                <a:cs typeface="Arial"/>
              </a:rPr>
              <a:t>Antineutrino mode</a:t>
            </a:r>
            <a:endParaRPr lang="en-GB" sz="1400" dirty="0">
              <a:solidFill>
                <a:srgbClr val="FF0000"/>
              </a:solidFill>
            </a:endParaRPr>
          </a:p>
          <a:p>
            <a:pPr defTabSz="912884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78.9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±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20.0 </a:t>
            </a:r>
            <a:r>
              <a:rPr lang="en-GB" sz="1400" dirty="0">
                <a:solidFill>
                  <a:srgbClr val="FF0000"/>
                </a:solidFill>
              </a:rPr>
              <a:t>± 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20.3  (2.8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s</a:t>
            </a:r>
            <a:r>
              <a:rPr lang="en-GB" sz="1400" dirty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endParaRPr lang="en-GB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902761" y="1752600"/>
            <a:ext cx="2182623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decay is constrained from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CCQE measurement</a:t>
            </a:r>
            <a:endParaRPr lang="en-US" sz="1400" baseline="300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 flipH="1">
            <a:off x="4825089" y="2438400"/>
            <a:ext cx="2219735" cy="7798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7104178" y="3429000"/>
            <a:ext cx="1811222" cy="1160919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Arial"/>
              </a:rPr>
              <a:t>e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from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decay is constrained from high energy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latin typeface="Arial"/>
              </a:rPr>
              <a:t> event measurement in SciBooNE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4419600" y="2482632"/>
            <a:ext cx="2662956" cy="29373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4825089" y="3352800"/>
            <a:ext cx="2185311" cy="5199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H="1">
            <a:off x="4419600" y="3947116"/>
            <a:ext cx="2590801" cy="1629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9" name="Rectangle 108"/>
          <p:cNvSpPr/>
          <p:nvPr/>
        </p:nvSpPr>
        <p:spPr>
          <a:xfrm>
            <a:off x="56543" y="5575582"/>
            <a:ext cx="2458057" cy="730032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Asymmetric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decay is constrained from measured CC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rate (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FF0000"/>
                </a:solidFill>
                <a:latin typeface="Arial"/>
              </a:rPr>
              <a:t>o</a:t>
            </a:r>
            <a:r>
              <a:rPr lang="en-GB" sz="1400" dirty="0" smtClean="0">
                <a:solidFill>
                  <a:srgbClr val="FF0000"/>
                </a:solidFill>
                <a:latin typeface="Symbol" pitchFamily="-65" charset="2"/>
              </a:rPr>
              <a:t>g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)</a:t>
            </a:r>
            <a:endParaRPr lang="en-US" sz="1400" baseline="30000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V="1">
            <a:off x="1600200" y="2971223"/>
            <a:ext cx="1600199" cy="26043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Straight Arrow Connector 110"/>
          <p:cNvCxnSpPr/>
          <p:nvPr/>
        </p:nvCxnSpPr>
        <p:spPr bwMode="auto">
          <a:xfrm flipV="1">
            <a:off x="1714500" y="5029200"/>
            <a:ext cx="1600199" cy="592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104493" y="4343400"/>
            <a:ext cx="1639274" cy="945476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Radiative </a:t>
            </a:r>
            <a:r>
              <a:rPr lang="en-US" sz="1400" dirty="0" smtClean="0">
                <a:solidFill>
                  <a:srgbClr val="948A54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-decay (</a:t>
            </a:r>
            <a:r>
              <a:rPr lang="en-US" sz="1400" dirty="0">
                <a:solidFill>
                  <a:srgbClr val="948A54"/>
                </a:solidFill>
                <a:latin typeface="Symbol" charset="2"/>
                <a:cs typeface="Symbol" charset="2"/>
              </a:rPr>
              <a:t>D</a:t>
            </a:r>
            <a:r>
              <a:rPr lang="en-GB" sz="1400" dirty="0">
                <a:solidFill>
                  <a:srgbClr val="948A54"/>
                </a:solidFill>
                <a:latin typeface="Symbol" pitchFamily="-65" charset="2"/>
              </a:rPr>
              <a:t></a:t>
            </a:r>
            <a:r>
              <a:rPr lang="en-GB" sz="1400" dirty="0">
                <a:solidFill>
                  <a:srgbClr val="948A54"/>
                </a:solidFill>
                <a:latin typeface="Arial"/>
                <a:cs typeface="Arial"/>
              </a:rPr>
              <a:t>N</a:t>
            </a:r>
            <a:r>
              <a:rPr lang="en-GB" sz="1400" dirty="0">
                <a:solidFill>
                  <a:srgbClr val="948A54"/>
                </a:solidFill>
                <a:latin typeface="Symbol" pitchFamily="-65" charset="2"/>
              </a:rPr>
              <a:t>g</a:t>
            </a:r>
            <a:r>
              <a:rPr lang="en-US" sz="1400" dirty="0" smtClean="0">
                <a:solidFill>
                  <a:srgbClr val="948A54"/>
                </a:solidFill>
                <a:latin typeface="Arial"/>
              </a:rPr>
              <a:t>) rate is constrained from measured NC</a:t>
            </a:r>
            <a:r>
              <a:rPr lang="en-US" sz="1400" dirty="0" smtClean="0">
                <a:solidFill>
                  <a:srgbClr val="948A54"/>
                </a:solidFill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rgbClr val="948A54"/>
                </a:solidFill>
                <a:latin typeface="Arial"/>
              </a:rPr>
              <a:t>o</a:t>
            </a:r>
            <a:endParaRPr lang="en-US" sz="1400" dirty="0" smtClean="0">
              <a:solidFill>
                <a:srgbClr val="948A54"/>
              </a:solidFill>
              <a:latin typeface="Arial"/>
            </a:endParaRPr>
          </a:p>
        </p:txBody>
      </p:sp>
      <p:cxnSp>
        <p:nvCxnSpPr>
          <p:cNvPr id="114" name="Straight Arrow Connector 113"/>
          <p:cNvCxnSpPr/>
          <p:nvPr/>
        </p:nvCxnSpPr>
        <p:spPr bwMode="auto">
          <a:xfrm flipV="1">
            <a:off x="1600200" y="3123624"/>
            <a:ext cx="1752599" cy="16769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5" name="Straight Arrow Connector 114"/>
          <p:cNvCxnSpPr/>
          <p:nvPr/>
        </p:nvCxnSpPr>
        <p:spPr bwMode="auto">
          <a:xfrm>
            <a:off x="1600200" y="4914487"/>
            <a:ext cx="1600199" cy="50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2" name="Rectangle 111"/>
          <p:cNvSpPr/>
          <p:nvPr/>
        </p:nvSpPr>
        <p:spPr>
          <a:xfrm>
            <a:off x="245375" y="3352800"/>
            <a:ext cx="1505557" cy="945476"/>
          </a:xfrm>
          <a:prstGeom prst="rect">
            <a:avLst/>
          </a:prstGeom>
          <a:ln>
            <a:noFill/>
          </a:ln>
        </p:spPr>
        <p:txBody>
          <a:bodyPr wrap="square" lIns="82894" tIns="41446" rIns="82894" bIns="41446">
            <a:spAutoFit/>
          </a:bodyPr>
          <a:lstStyle/>
          <a:p>
            <a:pPr defTabSz="41395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dirt rate is measured from dirt enhanced data sample</a:t>
            </a:r>
            <a:endParaRPr lang="en-US" sz="1400" baseline="30000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cxnSp>
        <p:nvCxnSpPr>
          <p:cNvPr id="120" name="Straight Arrow Connector 119"/>
          <p:cNvCxnSpPr/>
          <p:nvPr/>
        </p:nvCxnSpPr>
        <p:spPr bwMode="auto">
          <a:xfrm flipV="1">
            <a:off x="1619832" y="3352800"/>
            <a:ext cx="1694867" cy="3569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>
            <a:off x="1654449" y="3785958"/>
            <a:ext cx="1469751" cy="17896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5943600" y="5341389"/>
            <a:ext cx="2975887" cy="830811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252" tIns="45628" rIns="91252" bIns="45628">
            <a:prstTxWarp prst="textNoShape">
              <a:avLst/>
            </a:prstTxWarp>
            <a:spAutoFit/>
          </a:bodyPr>
          <a:lstStyle/>
          <a:p>
            <a:pPr defTabSz="4556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/>
              </a:rPr>
              <a:t>All backgrounds are measured in other data sample and their errors are constrained!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-9525" y="0"/>
            <a:ext cx="5334000" cy="27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577" tIns="50291" rIns="100577" bIns="50291">
            <a:prstTxWarp prst="textNoShape">
              <a:avLst/>
            </a:prstTxWarp>
            <a:spAutoFit/>
          </a:bodyPr>
          <a:lstStyle/>
          <a:p>
            <a:pPr defTabSz="502194" eaLnBrk="0" hangingPunct="0">
              <a:lnSpc>
                <a:spcPct val="90000"/>
              </a:lnSpc>
            </a:pP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MiniBooNE </a:t>
            </a:r>
            <a:r>
              <a:rPr lang="en-US" sz="1200" dirty="0">
                <a:solidFill>
                  <a:srgbClr val="333399"/>
                </a:solidFill>
                <a:latin typeface="Arial"/>
                <a:cs typeface="Arial"/>
              </a:rPr>
              <a:t>collaboration</a:t>
            </a:r>
            <a:r>
              <a:rPr lang="en-US" sz="1200" dirty="0" smtClean="0">
                <a:solidFill>
                  <a:srgbClr val="333399"/>
                </a:solidFill>
                <a:latin typeface="Arial"/>
                <a:cs typeface="Arial"/>
              </a:rPr>
              <a:t>,PRL110(2013)161801</a:t>
            </a:r>
            <a:endParaRPr lang="en-US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24800" y="0"/>
            <a:ext cx="121920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1. LSND</a:t>
            </a:r>
          </a:p>
          <a:p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Arial"/>
                <a:cs typeface="Arial"/>
              </a:rPr>
              <a:t>2. MiniBooNE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3. OscSNS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4. MiniBooNE+</a:t>
            </a:r>
          </a:p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. MicroBooNE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6. Sterile neutrino</a:t>
            </a:r>
          </a:p>
        </p:txBody>
      </p:sp>
    </p:spTree>
    <p:extLst>
      <p:ext uri="{BB962C8B-B14F-4D97-AF65-F5344CB8AC3E}">
        <p14:creationId xmlns:p14="http://schemas.microsoft.com/office/powerpoint/2010/main" val="9636829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ChangeArrowheads="1"/>
          </p:cNvSpPr>
          <p:nvPr/>
        </p:nvSpPr>
        <p:spPr bwMode="auto">
          <a:xfrm>
            <a:off x="311138" y="1023520"/>
            <a:ext cx="8308536" cy="151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dirty="0">
                <a:solidFill>
                  <a:srgbClr val="008000"/>
                </a:solidFill>
              </a:rPr>
              <a:t>Sidereal variation of neutrino oscillation probability for</a:t>
            </a:r>
            <a:r>
              <a:rPr lang="en-GB" sz="1400" dirty="0" smtClean="0">
                <a:solidFill>
                  <a:srgbClr val="008000"/>
                </a:solidFill>
              </a:rPr>
              <a:t> MiniBooNE </a:t>
            </a:r>
            <a:r>
              <a:rPr lang="en-GB" sz="1400" dirty="0">
                <a:solidFill>
                  <a:srgbClr val="008000"/>
                </a:solidFill>
              </a:rPr>
              <a:t>(5 parameters)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14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14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14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14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1400" dirty="0">
              <a:solidFill>
                <a:srgbClr val="008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dirty="0">
                <a:solidFill>
                  <a:srgbClr val="008000"/>
                </a:solidFill>
              </a:rPr>
              <a:t>Expression of 5 observables (14 SME parameters)</a:t>
            </a:r>
            <a:endParaRPr lang="en-US" sz="1400" dirty="0">
              <a:solidFill>
                <a:srgbClr val="008000"/>
              </a:solidFill>
            </a:endParaRPr>
          </a:p>
        </p:txBody>
      </p:sp>
      <p:graphicFrame>
        <p:nvGraphicFramePr>
          <p:cNvPr id="430083" name="Object 3"/>
          <p:cNvGraphicFramePr>
            <a:graphicFrameLocks noChangeAspect="1"/>
          </p:cNvGraphicFramePr>
          <p:nvPr/>
        </p:nvGraphicFramePr>
        <p:xfrm>
          <a:off x="3591054" y="2638690"/>
          <a:ext cx="66261" cy="25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185" r:id="rId4" imgW="85680" imgH="333360" progId="">
                  <p:embed/>
                </p:oleObj>
              </mc:Choice>
              <mc:Fallback>
                <p:oleObj r:id="rId4" imgW="85680" imgH="333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1054" y="2638690"/>
                        <a:ext cx="66261" cy="2591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4457700" y="5346796"/>
            <a:ext cx="3479800" cy="6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784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400" dirty="0">
                <a:solidFill>
                  <a:srgbClr val="008000"/>
                </a:solidFill>
              </a:rPr>
              <a:t>coordinate dependent direction vector (depends on the latitude of </a:t>
            </a:r>
            <a:r>
              <a:rPr lang="en-GB" sz="1400" dirty="0" smtClean="0">
                <a:solidFill>
                  <a:srgbClr val="008000"/>
                </a:solidFill>
              </a:rPr>
              <a:t> FNAL, </a:t>
            </a:r>
            <a:r>
              <a:rPr lang="en-GB" sz="1400" dirty="0">
                <a:solidFill>
                  <a:srgbClr val="008000"/>
                </a:solidFill>
              </a:rPr>
              <a:t>location of</a:t>
            </a:r>
            <a:r>
              <a:rPr lang="en-GB" sz="1400" dirty="0" smtClean="0">
                <a:solidFill>
                  <a:srgbClr val="008000"/>
                </a:solidFill>
              </a:rPr>
              <a:t> BNB </a:t>
            </a:r>
            <a:r>
              <a:rPr lang="en-GB" sz="1400" dirty="0">
                <a:solidFill>
                  <a:srgbClr val="008000"/>
                </a:solidFill>
              </a:rPr>
              <a:t>and</a:t>
            </a:r>
            <a:r>
              <a:rPr lang="en-GB" sz="1400" dirty="0" smtClean="0">
                <a:solidFill>
                  <a:srgbClr val="008000"/>
                </a:solidFill>
              </a:rPr>
              <a:t> MiniBooNE </a:t>
            </a:r>
            <a:r>
              <a:rPr lang="en-GB" sz="1400" dirty="0">
                <a:solidFill>
                  <a:srgbClr val="008000"/>
                </a:solidFill>
              </a:rPr>
              <a:t>detector)</a:t>
            </a:r>
          </a:p>
        </p:txBody>
      </p:sp>
      <p:graphicFrame>
        <p:nvGraphicFramePr>
          <p:cNvPr id="430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252028"/>
              </p:ext>
            </p:extLst>
          </p:nvPr>
        </p:nvGraphicFramePr>
        <p:xfrm>
          <a:off x="442913" y="5153025"/>
          <a:ext cx="3376612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186" name="Equation" r:id="rId6" imgW="3721100" imgH="1104900" progId="Equation.3">
                  <p:embed/>
                </p:oleObj>
              </mc:Choice>
              <mc:Fallback>
                <p:oleObj name="Equation" r:id="rId6" imgW="3721100" imgH="1104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5153025"/>
                        <a:ext cx="3376612" cy="1001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0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230531"/>
              </p:ext>
            </p:extLst>
          </p:nvPr>
        </p:nvGraphicFramePr>
        <p:xfrm>
          <a:off x="914400" y="1474788"/>
          <a:ext cx="7272338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187" name="Equation" r:id="rId8" imgW="8013700" imgH="762000" progId="Equation.3">
                  <p:embed/>
                </p:oleObj>
              </mc:Choice>
              <mc:Fallback>
                <p:oleObj name="Equation" r:id="rId8" imgW="80137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74788"/>
                        <a:ext cx="7272338" cy="690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0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008134"/>
              </p:ext>
            </p:extLst>
          </p:nvPr>
        </p:nvGraphicFramePr>
        <p:xfrm>
          <a:off x="1292225" y="2601913"/>
          <a:ext cx="6600825" cy="233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188" name="Equation" r:id="rId10" imgW="7277100" imgH="2578100" progId="Equation.3">
                  <p:embed/>
                </p:oleObj>
              </mc:Choice>
              <mc:Fallback>
                <p:oleObj name="Equation" r:id="rId10" imgW="7277100" imgH="2578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225" y="2601913"/>
                        <a:ext cx="6600825" cy="233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6</a:t>
            </a:r>
            <a:r>
              <a:rPr lang="en-US" sz="2400" dirty="0" smtClean="0">
                <a:solidFill>
                  <a:srgbClr val="000090"/>
                </a:solidFill>
              </a:rPr>
              <a:t>. </a:t>
            </a:r>
            <a:r>
              <a:rPr lang="en-US" sz="2400" dirty="0">
                <a:solidFill>
                  <a:srgbClr val="000090"/>
                </a:solidFill>
              </a:rPr>
              <a:t>Lorentz violation with</a:t>
            </a:r>
            <a:r>
              <a:rPr lang="en-US" sz="2400" dirty="0" smtClean="0">
                <a:solidFill>
                  <a:srgbClr val="000090"/>
                </a:solidFill>
              </a:rPr>
              <a:t> MiniBooNE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140382" y="1"/>
            <a:ext cx="2003601" cy="5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Mewes</a:t>
            </a:r>
          </a:p>
          <a:p>
            <a:pPr defTabSz="829280"/>
            <a:r>
              <a:rPr lang="en-GB" sz="1400" dirty="0">
                <a:solidFill>
                  <a:srgbClr val="000090"/>
                </a:solidFill>
              </a:rPr>
              <a:t>PRD70(2004)076002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140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eter-higgs-2-siz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10223"/>
          <a:stretch/>
        </p:blipFill>
        <p:spPr>
          <a:xfrm>
            <a:off x="374952" y="4584095"/>
            <a:ext cx="1282096" cy="1684864"/>
          </a:xfrm>
          <a:prstGeom prst="rect">
            <a:avLst/>
          </a:prstGeom>
        </p:spPr>
      </p:pic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</a:t>
            </a:r>
            <a:r>
              <a:rPr lang="en-US" sz="2400" dirty="0" smtClean="0">
                <a:solidFill>
                  <a:srgbClr val="000090"/>
                </a:solidFill>
              </a:rPr>
              <a:t>breaking (SLSB) 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160974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32596"/>
              </p:ext>
            </p:extLst>
          </p:nvPr>
        </p:nvGraphicFramePr>
        <p:xfrm>
          <a:off x="3879078" y="1068674"/>
          <a:ext cx="1222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45" name="Equation" r:id="rId4" imgW="1346200" imgH="406400" progId="Equation.3">
                  <p:embed/>
                </p:oleObj>
              </mc:Choice>
              <mc:Fallback>
                <p:oleObj name="Equation" r:id="rId4" imgW="1346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078" y="1068674"/>
                        <a:ext cx="12223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7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5645"/>
              </p:ext>
            </p:extLst>
          </p:nvPr>
        </p:nvGraphicFramePr>
        <p:xfrm>
          <a:off x="5150665" y="1132174"/>
          <a:ext cx="71437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46" name="Equation" r:id="rId6" imgW="787400" imgH="215900" progId="Equation.3">
                  <p:embed/>
                </p:oleObj>
              </mc:Choice>
              <mc:Fallback>
                <p:oleObj name="Equation" r:id="rId6" imgW="787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665" y="1132174"/>
                        <a:ext cx="714375" cy="19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925514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V="1">
            <a:off x="5936658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7" name="Group 19"/>
          <p:cNvGrpSpPr>
            <a:grpSpLocks/>
          </p:cNvGrpSpPr>
          <p:nvPr/>
        </p:nvGrpSpPr>
        <p:grpSpPr bwMode="auto">
          <a:xfrm>
            <a:off x="5294216" y="2875878"/>
            <a:ext cx="1322336" cy="876683"/>
            <a:chOff x="3221" y="1369"/>
            <a:chExt cx="918" cy="609"/>
          </a:xfrm>
        </p:grpSpPr>
        <p:sp>
          <p:nvSpPr>
            <p:cNvPr id="38" name="Freeform 20"/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21"/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6763483" y="1932920"/>
            <a:ext cx="1768877" cy="819102"/>
          </a:xfrm>
          <a:prstGeom prst="roundRect">
            <a:avLst>
              <a:gd name="adj" fmla="val 241"/>
            </a:avLst>
          </a:prstGeom>
          <a:solidFill>
            <a:schemeClr val="accent3">
              <a:lumMod val="40000"/>
              <a:lumOff val="60000"/>
            </a:schemeClr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792320" y="1969750"/>
            <a:ext cx="780726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5819982" y="3221318"/>
            <a:ext cx="227592" cy="165547"/>
            <a:chOff x="3887" y="1891"/>
            <a:chExt cx="158" cy="115"/>
          </a:xfrm>
        </p:grpSpPr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7073176" y="3038518"/>
            <a:ext cx="303935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6798853" y="1808300"/>
            <a:ext cx="303935" cy="469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6749971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Text Box 39"/>
          <p:cNvSpPr txBox="1">
            <a:spLocks noChangeArrowheads="1"/>
          </p:cNvSpPr>
          <p:nvPr/>
        </p:nvSpPr>
        <p:spPr bwMode="auto">
          <a:xfrm>
            <a:off x="176074" y="1635004"/>
            <a:ext cx="4567651" cy="46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e.g.) SSB of scalar field in Standard Model (SM)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If the scalar field has Mexican hat potential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646470" y="4701796"/>
            <a:ext cx="2039590" cy="63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475" tIns="41239" rIns="82475" bIns="41239">
            <a:spAutoFit/>
          </a:bodyPr>
          <a:lstStyle/>
          <a:p>
            <a:pPr defTabSz="824818"/>
            <a:r>
              <a:rPr lang="en-GB" dirty="0">
                <a:solidFill>
                  <a:srgbClr val="FF0000"/>
                </a:solidFill>
              </a:rPr>
              <a:t>Particle acquires mass term!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476" y="1073833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vacuum </a:t>
            </a:r>
            <a:r>
              <a:rPr lang="en-GB" sz="1600" dirty="0">
                <a:solidFill>
                  <a:srgbClr val="000090"/>
                </a:solidFill>
              </a:rPr>
              <a:t>Lagrangian for fermion</a:t>
            </a:r>
          </a:p>
        </p:txBody>
      </p:sp>
      <p:graphicFrame>
        <p:nvGraphicFramePr>
          <p:cNvPr id="5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609098"/>
              </p:ext>
            </p:extLst>
          </p:nvPr>
        </p:nvGraphicFramePr>
        <p:xfrm>
          <a:off x="346075" y="2127989"/>
          <a:ext cx="40925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47" name="Equation" r:id="rId8" imgW="4508500" imgH="723900" progId="Equation.3">
                  <p:embed/>
                </p:oleObj>
              </mc:Choice>
              <mc:Fallback>
                <p:oleObj name="Equation" r:id="rId8" imgW="45085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2127989"/>
                        <a:ext cx="409257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760081"/>
              </p:ext>
            </p:extLst>
          </p:nvPr>
        </p:nvGraphicFramePr>
        <p:xfrm>
          <a:off x="1420813" y="2835275"/>
          <a:ext cx="16256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48" name="Equation" r:id="rId10" imgW="1790700" imgH="406400" progId="Equation.3">
                  <p:embed/>
                </p:oleObj>
              </mc:Choice>
              <mc:Fallback>
                <p:oleObj name="Equation" r:id="rId10" imgW="1790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2835275"/>
                        <a:ext cx="16256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08526" y="989263"/>
            <a:ext cx="6430211" cy="508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8" name="Group 81"/>
          <p:cNvGrpSpPr>
            <a:grpSpLocks/>
          </p:cNvGrpSpPr>
          <p:nvPr/>
        </p:nvGrpSpPr>
        <p:grpSpPr bwMode="auto">
          <a:xfrm>
            <a:off x="0" y="3992477"/>
            <a:ext cx="2464617" cy="2684754"/>
            <a:chOff x="284" y="2501"/>
            <a:chExt cx="1711" cy="1865"/>
          </a:xfrm>
        </p:grpSpPr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1507" y="2501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0" name="Group 69"/>
            <p:cNvGrpSpPr>
              <a:grpSpLocks/>
            </p:cNvGrpSpPr>
            <p:nvPr/>
          </p:nvGrpSpPr>
          <p:grpSpPr bwMode="auto">
            <a:xfrm>
              <a:off x="342" y="2538"/>
              <a:ext cx="1653" cy="1828"/>
              <a:chOff x="342" y="2538"/>
              <a:chExt cx="1653" cy="1828"/>
            </a:xfrm>
          </p:grpSpPr>
          <p:sp>
            <p:nvSpPr>
              <p:cNvPr id="62" name="Line 61"/>
              <p:cNvSpPr>
                <a:spLocks noChangeShapeType="1"/>
              </p:cNvSpPr>
              <p:nvPr/>
            </p:nvSpPr>
            <p:spPr bwMode="auto">
              <a:xfrm flipH="1">
                <a:off x="342" y="3615"/>
                <a:ext cx="24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Line 62"/>
              <p:cNvSpPr>
                <a:spLocks noChangeShapeType="1"/>
              </p:cNvSpPr>
              <p:nvPr/>
            </p:nvSpPr>
            <p:spPr bwMode="auto">
              <a:xfrm flipH="1">
                <a:off x="401" y="3907"/>
                <a:ext cx="275" cy="20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Line 63"/>
              <p:cNvSpPr>
                <a:spLocks noChangeShapeType="1"/>
              </p:cNvSpPr>
              <p:nvPr/>
            </p:nvSpPr>
            <p:spPr bwMode="auto">
              <a:xfrm flipH="1">
                <a:off x="902" y="4115"/>
                <a:ext cx="8" cy="25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Line 64"/>
              <p:cNvSpPr>
                <a:spLocks noChangeShapeType="1"/>
              </p:cNvSpPr>
              <p:nvPr/>
            </p:nvSpPr>
            <p:spPr bwMode="auto">
              <a:xfrm>
                <a:off x="1578" y="4099"/>
                <a:ext cx="183" cy="25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Line 65"/>
              <p:cNvSpPr>
                <a:spLocks noChangeShapeType="1"/>
              </p:cNvSpPr>
              <p:nvPr/>
            </p:nvSpPr>
            <p:spPr bwMode="auto">
              <a:xfrm>
                <a:off x="1678" y="3606"/>
                <a:ext cx="317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Line 66"/>
              <p:cNvSpPr>
                <a:spLocks noChangeShapeType="1"/>
              </p:cNvSpPr>
              <p:nvPr/>
            </p:nvSpPr>
            <p:spPr bwMode="auto">
              <a:xfrm flipV="1">
                <a:off x="1711" y="3114"/>
                <a:ext cx="267" cy="8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" name="Line 67"/>
              <p:cNvSpPr>
                <a:spLocks noChangeShapeType="1"/>
              </p:cNvSpPr>
              <p:nvPr/>
            </p:nvSpPr>
            <p:spPr bwMode="auto">
              <a:xfrm flipV="1">
                <a:off x="1194" y="2538"/>
                <a:ext cx="41" cy="29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" name="Line 68"/>
              <p:cNvSpPr>
                <a:spLocks noChangeShapeType="1"/>
              </p:cNvSpPr>
              <p:nvPr/>
            </p:nvSpPr>
            <p:spPr bwMode="auto">
              <a:xfrm flipH="1" flipV="1">
                <a:off x="701" y="2546"/>
                <a:ext cx="176" cy="3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284" y="2938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0" name="Group 82"/>
          <p:cNvGrpSpPr>
            <a:grpSpLocks/>
          </p:cNvGrpSpPr>
          <p:nvPr/>
        </p:nvGrpSpPr>
        <p:grpSpPr bwMode="auto">
          <a:xfrm rot="1086476">
            <a:off x="17286" y="3998233"/>
            <a:ext cx="2464617" cy="2684754"/>
            <a:chOff x="284" y="2501"/>
            <a:chExt cx="1711" cy="1865"/>
          </a:xfrm>
        </p:grpSpPr>
        <p:sp>
          <p:nvSpPr>
            <p:cNvPr id="71" name="Freeform 83"/>
            <p:cNvSpPr>
              <a:spLocks/>
            </p:cNvSpPr>
            <p:nvPr/>
          </p:nvSpPr>
          <p:spPr bwMode="auto">
            <a:xfrm>
              <a:off x="1507" y="2501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72" name="Group 84"/>
            <p:cNvGrpSpPr>
              <a:grpSpLocks/>
            </p:cNvGrpSpPr>
            <p:nvPr/>
          </p:nvGrpSpPr>
          <p:grpSpPr bwMode="auto">
            <a:xfrm>
              <a:off x="342" y="2538"/>
              <a:ext cx="1653" cy="1828"/>
              <a:chOff x="342" y="2538"/>
              <a:chExt cx="1653" cy="1828"/>
            </a:xfrm>
          </p:grpSpPr>
          <p:sp>
            <p:nvSpPr>
              <p:cNvPr id="74" name="Line 85"/>
              <p:cNvSpPr>
                <a:spLocks noChangeShapeType="1"/>
              </p:cNvSpPr>
              <p:nvPr/>
            </p:nvSpPr>
            <p:spPr bwMode="auto">
              <a:xfrm flipH="1">
                <a:off x="342" y="3615"/>
                <a:ext cx="24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75" name="Line 86"/>
              <p:cNvSpPr>
                <a:spLocks noChangeShapeType="1"/>
              </p:cNvSpPr>
              <p:nvPr/>
            </p:nvSpPr>
            <p:spPr bwMode="auto">
              <a:xfrm flipH="1">
                <a:off x="401" y="3907"/>
                <a:ext cx="275" cy="20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76" name="Line 87"/>
              <p:cNvSpPr>
                <a:spLocks noChangeShapeType="1"/>
              </p:cNvSpPr>
              <p:nvPr/>
            </p:nvSpPr>
            <p:spPr bwMode="auto">
              <a:xfrm flipH="1">
                <a:off x="902" y="4115"/>
                <a:ext cx="8" cy="25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77" name="Line 88"/>
              <p:cNvSpPr>
                <a:spLocks noChangeShapeType="1"/>
              </p:cNvSpPr>
              <p:nvPr/>
            </p:nvSpPr>
            <p:spPr bwMode="auto">
              <a:xfrm>
                <a:off x="1578" y="4099"/>
                <a:ext cx="183" cy="25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78" name="Line 89"/>
              <p:cNvSpPr>
                <a:spLocks noChangeShapeType="1"/>
              </p:cNvSpPr>
              <p:nvPr/>
            </p:nvSpPr>
            <p:spPr bwMode="auto">
              <a:xfrm>
                <a:off x="1678" y="3606"/>
                <a:ext cx="317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79" name="Line 90"/>
              <p:cNvSpPr>
                <a:spLocks noChangeShapeType="1"/>
              </p:cNvSpPr>
              <p:nvPr/>
            </p:nvSpPr>
            <p:spPr bwMode="auto">
              <a:xfrm flipV="1">
                <a:off x="1711" y="3114"/>
                <a:ext cx="267" cy="8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80" name="Line 91"/>
              <p:cNvSpPr>
                <a:spLocks noChangeShapeType="1"/>
              </p:cNvSpPr>
              <p:nvPr/>
            </p:nvSpPr>
            <p:spPr bwMode="auto">
              <a:xfrm flipV="1">
                <a:off x="1194" y="2538"/>
                <a:ext cx="41" cy="29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81" name="Line 92"/>
              <p:cNvSpPr>
                <a:spLocks noChangeShapeType="1"/>
              </p:cNvSpPr>
              <p:nvPr/>
            </p:nvSpPr>
            <p:spPr bwMode="auto">
              <a:xfrm flipH="1" flipV="1">
                <a:off x="701" y="2546"/>
                <a:ext cx="176" cy="3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73" name="Freeform 93"/>
            <p:cNvSpPr>
              <a:spLocks/>
            </p:cNvSpPr>
            <p:nvPr/>
          </p:nvSpPr>
          <p:spPr bwMode="auto">
            <a:xfrm>
              <a:off x="284" y="2938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718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425E-6 -7.56303E-7 C 0.0052 0.00063 0.01056 -0.00042 0.01544 0.0021 C 0.01718 0.00294 0.01702 0.00651 0.01718 0.00903 C 0.01812 0.01954 0.01796 0.03046 0.01875 0.04097 C 0.01907 0.04412 0.01907 0.04769 0.02048 0.05021 C 0.02159 0.0521 0.02411 0.05147 0.02568 0.05252 C 0.02742 0.05378 0.02884 0.05588 0.03073 0.05693 C 0.03403 0.05882 0.04112 0.06156 0.04112 0.06156 " pathEditMode="relative" ptsTypes="fffffffA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81" name="Picture 25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232" y="4561926"/>
            <a:ext cx="1319456" cy="1717379"/>
          </a:xfrm>
          <a:prstGeom prst="rect">
            <a:avLst/>
          </a:prstGeom>
          <a:noFill/>
        </p:spPr>
      </p:pic>
      <p:sp>
        <p:nvSpPr>
          <p:cNvPr id="54" name="Freeform 9"/>
          <p:cNvSpPr>
            <a:spLocks noChangeArrowheads="1"/>
          </p:cNvSpPr>
          <p:nvPr/>
        </p:nvSpPr>
        <p:spPr bwMode="auto">
          <a:xfrm>
            <a:off x="5285028" y="4446762"/>
            <a:ext cx="1395799" cy="2162199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2820" y="0"/>
              </a:cxn>
            </a:cxnLst>
            <a:rect l="0" t="0" r="r" b="b"/>
            <a:pathLst>
              <a:path w="2821" h="5255">
                <a:moveTo>
                  <a:pt x="0" y="26"/>
                </a:moveTo>
                <a:cubicBezTo>
                  <a:pt x="1200" y="5254"/>
                  <a:pt x="2820" y="0"/>
                  <a:pt x="2820" y="0"/>
                </a:cubicBezTo>
              </a:path>
            </a:pathLst>
          </a:custGeom>
          <a:noFill/>
          <a:ln w="36720">
            <a:solidFill>
              <a:schemeClr val="tx1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1" name="Text Box 5"/>
          <p:cNvSpPr txBox="1">
            <a:spLocks noChangeArrowheads="1"/>
          </p:cNvSpPr>
          <p:nvPr/>
        </p:nvSpPr>
        <p:spPr bwMode="auto">
          <a:xfrm>
            <a:off x="7059666" y="5119028"/>
            <a:ext cx="447981" cy="47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 dirty="0">
                <a:solidFill>
                  <a:srgbClr val="A50021"/>
                </a:solidFill>
              </a:rPr>
              <a:t>a</a:t>
            </a:r>
            <a:r>
              <a:rPr lang="en-GB" sz="2200" baseline="33000" dirty="0">
                <a:solidFill>
                  <a:srgbClr val="A5002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352262" name="Line 6"/>
          <p:cNvSpPr>
            <a:spLocks noChangeShapeType="1"/>
          </p:cNvSpPr>
          <p:nvPr/>
        </p:nvSpPr>
        <p:spPr bwMode="auto">
          <a:xfrm>
            <a:off x="4911950" y="5401179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3" name="Line 7"/>
          <p:cNvSpPr>
            <a:spLocks noChangeShapeType="1"/>
          </p:cNvSpPr>
          <p:nvPr/>
        </p:nvSpPr>
        <p:spPr bwMode="auto">
          <a:xfrm flipV="1">
            <a:off x="5923146" y="4312881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7" name="AutoShape 11"/>
          <p:cNvSpPr>
            <a:spLocks noChangeArrowheads="1"/>
          </p:cNvSpPr>
          <p:nvPr/>
        </p:nvSpPr>
        <p:spPr bwMode="auto">
          <a:xfrm>
            <a:off x="6749968" y="4013456"/>
            <a:ext cx="1768877" cy="819102"/>
          </a:xfrm>
          <a:prstGeom prst="roundRect">
            <a:avLst>
              <a:gd name="adj" fmla="val 241"/>
            </a:avLst>
          </a:prstGeom>
          <a:solidFill>
            <a:srgbClr val="D7E4BD"/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sp>
        <p:nvSpPr>
          <p:cNvPr id="352276" name="Text Box 20"/>
          <p:cNvSpPr txBox="1">
            <a:spLocks noChangeArrowheads="1"/>
          </p:cNvSpPr>
          <p:nvPr/>
        </p:nvSpPr>
        <p:spPr bwMode="auto">
          <a:xfrm>
            <a:off x="4692316" y="4045321"/>
            <a:ext cx="939858" cy="474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23" tIns="40811" rIns="81623" bIns="40811"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6514" algn="l"/>
              </a:tabLst>
            </a:pPr>
            <a:r>
              <a:rPr lang="en-GB" sz="2200" dirty="0" smtClean="0">
                <a:solidFill>
                  <a:srgbClr val="A50021"/>
                </a:solidFill>
              </a:rPr>
              <a:t>SLSB</a:t>
            </a:r>
            <a:endParaRPr lang="en-GB" sz="2200" dirty="0">
              <a:solidFill>
                <a:srgbClr val="A50021"/>
              </a:solidFill>
            </a:endParaRPr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806470" y="5301853"/>
            <a:ext cx="227592" cy="165547"/>
            <a:chOff x="3887" y="1891"/>
            <a:chExt cx="158" cy="115"/>
          </a:xfrm>
        </p:grpSpPr>
        <p:sp>
          <p:nvSpPr>
            <p:cNvPr id="352320" name="Oval 64"/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2325" name="Text Box 69"/>
          <p:cNvSpPr txBox="1">
            <a:spLocks noChangeArrowheads="1"/>
          </p:cNvSpPr>
          <p:nvPr/>
        </p:nvSpPr>
        <p:spPr bwMode="auto">
          <a:xfrm>
            <a:off x="7267810" y="1"/>
            <a:ext cx="1876190" cy="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400" dirty="0" smtClean="0">
                <a:solidFill>
                  <a:srgbClr val="000090"/>
                </a:solidFill>
              </a:rPr>
              <a:t>Kostelecký </a:t>
            </a:r>
            <a:r>
              <a:rPr lang="en-GB" sz="1400" dirty="0">
                <a:solidFill>
                  <a:srgbClr val="000090"/>
                </a:solidFill>
              </a:rPr>
              <a:t>and Samuel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400" dirty="0">
                <a:solidFill>
                  <a:srgbClr val="000090"/>
                </a:solidFill>
              </a:rPr>
              <a:t>PRD39(1989)683</a:t>
            </a: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2400" dirty="0">
                <a:solidFill>
                  <a:srgbClr val="000090"/>
                </a:solidFill>
              </a:rPr>
              <a:t>1. Spontaneous Lorentz symmetry </a:t>
            </a:r>
            <a:r>
              <a:rPr lang="en-US" sz="2400" dirty="0" smtClean="0">
                <a:solidFill>
                  <a:srgbClr val="000090"/>
                </a:solidFill>
              </a:rPr>
              <a:t>breaking (SLSB) 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160974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916566"/>
              </p:ext>
            </p:extLst>
          </p:nvPr>
        </p:nvGraphicFramePr>
        <p:xfrm>
          <a:off x="3879078" y="1068674"/>
          <a:ext cx="12223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47" name="Equation" r:id="rId4" imgW="1346200" imgH="406400" progId="Equation.3">
                  <p:embed/>
                </p:oleObj>
              </mc:Choice>
              <mc:Fallback>
                <p:oleObj name="Equation" r:id="rId4" imgW="1346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078" y="1068674"/>
                        <a:ext cx="12223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97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977933"/>
              </p:ext>
            </p:extLst>
          </p:nvPr>
        </p:nvGraphicFramePr>
        <p:xfrm>
          <a:off x="5150665" y="1132174"/>
          <a:ext cx="71437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48" name="Equation" r:id="rId6" imgW="787400" imgH="215900" progId="Equation.3">
                  <p:embed/>
                </p:oleObj>
              </mc:Choice>
              <mc:Fallback>
                <p:oleObj name="Equation" r:id="rId6" imgW="787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665" y="1132174"/>
                        <a:ext cx="714375" cy="19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11/27/13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Teppei Katori</a:t>
            </a:r>
            <a:endParaRPr lang="en-US" dirty="0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925514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V="1">
            <a:off x="5936658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7" name="Group 19"/>
          <p:cNvGrpSpPr>
            <a:grpSpLocks/>
          </p:cNvGrpSpPr>
          <p:nvPr/>
        </p:nvGrpSpPr>
        <p:grpSpPr bwMode="auto">
          <a:xfrm>
            <a:off x="5294216" y="2875878"/>
            <a:ext cx="1322336" cy="876683"/>
            <a:chOff x="3221" y="1369"/>
            <a:chExt cx="918" cy="609"/>
          </a:xfrm>
        </p:grpSpPr>
        <p:sp>
          <p:nvSpPr>
            <p:cNvPr id="38" name="Freeform 20"/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21"/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6763483" y="1932920"/>
            <a:ext cx="1768877" cy="819102"/>
          </a:xfrm>
          <a:prstGeom prst="roundRect">
            <a:avLst>
              <a:gd name="adj" fmla="val 241"/>
            </a:avLst>
          </a:prstGeom>
          <a:solidFill>
            <a:schemeClr val="accent3">
              <a:lumMod val="40000"/>
              <a:lumOff val="60000"/>
            </a:schemeClr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792320" y="1969750"/>
            <a:ext cx="780726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6207654" y="3635726"/>
            <a:ext cx="227592" cy="165547"/>
            <a:chOff x="3887" y="1891"/>
            <a:chExt cx="158" cy="115"/>
          </a:xfrm>
        </p:grpSpPr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7073176" y="3038518"/>
            <a:ext cx="303935" cy="4848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6798853" y="1808300"/>
            <a:ext cx="303935" cy="469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6749971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750727" y="3899122"/>
            <a:ext cx="303935" cy="4698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50" name="Text Box 39"/>
          <p:cNvSpPr txBox="1">
            <a:spLocks noChangeArrowheads="1"/>
          </p:cNvSpPr>
          <p:nvPr/>
        </p:nvSpPr>
        <p:spPr bwMode="auto">
          <a:xfrm>
            <a:off x="176074" y="1635004"/>
            <a:ext cx="4567651" cy="229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e.g.) SSB of scalar field in Standard Model (SM)</a:t>
            </a: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If the scalar field has Mexican hat potential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/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 smtClean="0">
              <a:solidFill>
                <a:srgbClr val="00009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9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e.g</a:t>
            </a:r>
            <a:r>
              <a:rPr lang="en-GB" sz="1600" dirty="0">
                <a:solidFill>
                  <a:srgbClr val="000090"/>
                </a:solidFill>
              </a:rPr>
              <a:t>.) SLSB in string field theory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 - There are many Lorentz </a:t>
            </a:r>
            <a:r>
              <a:rPr lang="en-GB" sz="1600" dirty="0">
                <a:solidFill>
                  <a:srgbClr val="000000"/>
                </a:solidFill>
              </a:rPr>
              <a:t>vector </a:t>
            </a:r>
            <a:r>
              <a:rPr lang="en-GB" sz="1600" dirty="0" smtClean="0">
                <a:solidFill>
                  <a:srgbClr val="000000"/>
                </a:solidFill>
              </a:rPr>
              <a:t>fields</a:t>
            </a: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/>
              <a:t> - If any of vector </a:t>
            </a:r>
            <a:r>
              <a:rPr lang="en-GB" sz="1600" dirty="0"/>
              <a:t>field has </a:t>
            </a:r>
            <a:r>
              <a:rPr lang="en-GB" sz="1600" dirty="0" smtClean="0"/>
              <a:t>Mexican hat potential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763476" y="1073833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 smtClean="0">
                <a:solidFill>
                  <a:srgbClr val="000090"/>
                </a:solidFill>
              </a:rPr>
              <a:t>vacuum </a:t>
            </a:r>
            <a:r>
              <a:rPr lang="en-GB" sz="1600" dirty="0">
                <a:solidFill>
                  <a:srgbClr val="000090"/>
                </a:solidFill>
              </a:rPr>
              <a:t>Lagrangian for fermion</a:t>
            </a:r>
          </a:p>
        </p:txBody>
      </p:sp>
      <p:graphicFrame>
        <p:nvGraphicFramePr>
          <p:cNvPr id="5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28376"/>
              </p:ext>
            </p:extLst>
          </p:nvPr>
        </p:nvGraphicFramePr>
        <p:xfrm>
          <a:off x="346075" y="2127989"/>
          <a:ext cx="40925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49" name="Equation" r:id="rId8" imgW="4508500" imgH="723900" progId="Equation.3">
                  <p:embed/>
                </p:oleObj>
              </mc:Choice>
              <mc:Fallback>
                <p:oleObj name="Equation" r:id="rId8" imgW="45085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2127989"/>
                        <a:ext cx="409257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732161"/>
              </p:ext>
            </p:extLst>
          </p:nvPr>
        </p:nvGraphicFramePr>
        <p:xfrm>
          <a:off x="1420813" y="2835275"/>
          <a:ext cx="16256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50" name="Equation" r:id="rId10" imgW="1790700" imgH="406400" progId="Equation.3">
                  <p:embed/>
                </p:oleObj>
              </mc:Choice>
              <mc:Fallback>
                <p:oleObj name="Equation" r:id="rId10" imgW="1790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2835275"/>
                        <a:ext cx="16256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565480"/>
              </p:ext>
            </p:extLst>
          </p:nvPr>
        </p:nvGraphicFramePr>
        <p:xfrm>
          <a:off x="1351865" y="4011613"/>
          <a:ext cx="17287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51" name="Equation" r:id="rId12" imgW="1905000" imgH="393700" progId="Equation.3">
                  <p:embed/>
                </p:oleObj>
              </mc:Choice>
              <mc:Fallback>
                <p:oleObj name="Equation" r:id="rId12" imgW="1905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865" y="4011613"/>
                        <a:ext cx="1728788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08526" y="989263"/>
            <a:ext cx="6430211" cy="508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11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63440</TotalTime>
  <Words>6174</Words>
  <Application>Microsoft Macintosh PowerPoint</Application>
  <PresentationFormat>On-screen Show (4:3)</PresentationFormat>
  <Paragraphs>1169</Paragraphs>
  <Slides>76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Equation</vt:lpstr>
      <vt:lpstr>Tests of Lorentz and CPT Violation with Neutrinos</vt:lpstr>
      <vt:lpstr>Tests of Lorentz and CPT Violation with Neutrinos</vt:lpstr>
      <vt:lpstr>Tests of Lorentz and CPT Violation with Neutrinos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2. MiniBooNE</vt:lpstr>
      <vt:lpstr> 2. MiniBooNE</vt:lpstr>
      <vt:lpstr> 2. MiniBooNE</vt:lpstr>
      <vt:lpstr> 2. MiniBooNE</vt:lpstr>
      <vt:lpstr> 2. MiniBooNE</vt:lpstr>
      <vt:lpstr> 2. MiniBooNE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Teppei Katori</dc:creator>
  <cp:lastModifiedBy>Teppei Katori</cp:lastModifiedBy>
  <cp:revision>1487</cp:revision>
  <dcterms:created xsi:type="dcterms:W3CDTF">2011-04-11T15:31:39Z</dcterms:created>
  <dcterms:modified xsi:type="dcterms:W3CDTF">2013-11-27T08:50:24Z</dcterms:modified>
</cp:coreProperties>
</file>