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826" r:id="rId2"/>
    <p:sldId id="962" r:id="rId3"/>
    <p:sldId id="963" r:id="rId4"/>
    <p:sldId id="964" r:id="rId5"/>
    <p:sldId id="965" r:id="rId6"/>
    <p:sldId id="961" r:id="rId7"/>
    <p:sldId id="930" r:id="rId8"/>
    <p:sldId id="920" r:id="rId9"/>
    <p:sldId id="933" r:id="rId10"/>
    <p:sldId id="726" r:id="rId11"/>
    <p:sldId id="699" r:id="rId12"/>
    <p:sldId id="600" r:id="rId13"/>
    <p:sldId id="602" r:id="rId14"/>
    <p:sldId id="692" r:id="rId15"/>
    <p:sldId id="834" r:id="rId16"/>
    <p:sldId id="981" r:id="rId17"/>
    <p:sldId id="858" r:id="rId18"/>
    <p:sldId id="853" r:id="rId19"/>
    <p:sldId id="923" r:id="rId20"/>
    <p:sldId id="943" r:id="rId21"/>
    <p:sldId id="947" r:id="rId22"/>
    <p:sldId id="949" r:id="rId23"/>
    <p:sldId id="966" r:id="rId24"/>
    <p:sldId id="967" r:id="rId25"/>
    <p:sldId id="968" r:id="rId26"/>
    <p:sldId id="969" r:id="rId27"/>
    <p:sldId id="970" r:id="rId28"/>
    <p:sldId id="971" r:id="rId29"/>
    <p:sldId id="972" r:id="rId30"/>
    <p:sldId id="974" r:id="rId31"/>
    <p:sldId id="975" r:id="rId32"/>
    <p:sldId id="977" r:id="rId33"/>
    <p:sldId id="980" r:id="rId34"/>
    <p:sldId id="876" r:id="rId35"/>
    <p:sldId id="877" r:id="rId36"/>
    <p:sldId id="878" r:id="rId37"/>
    <p:sldId id="879" r:id="rId38"/>
    <p:sldId id="880" r:id="rId39"/>
    <p:sldId id="914" r:id="rId40"/>
    <p:sldId id="924" r:id="rId41"/>
    <p:sldId id="945" r:id="rId42"/>
    <p:sldId id="848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00"/>
    <a:srgbClr val="808080"/>
    <a:srgbClr val="969696"/>
    <a:srgbClr val="C0C0C0"/>
    <a:srgbClr val="EAEAEA"/>
    <a:srgbClr val="B2B2B2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4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wmf"/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jpe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09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099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09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9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09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94D96C8-ADCF-4C04-B1F5-3F4E035C15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990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9B373A-4AFF-41D0-B7E5-C7208DEAE16E}" type="slidenum">
              <a:rPr lang="en-US"/>
              <a:pPr/>
              <a:t>1</a:t>
            </a:fld>
            <a:endParaRPr lang="en-US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75D6E4-3E65-43BF-90A7-1D732E982F51}" type="slidenum">
              <a:rPr lang="en-US"/>
              <a:pPr/>
              <a:t>13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70B879-B35E-46F5-AEDC-1EC9F8D99CAA}" type="slidenum">
              <a:rPr lang="en-US"/>
              <a:pPr/>
              <a:t>14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57E24A-A6B9-441F-B950-61F6CA6EB5E7}" type="slidenum">
              <a:rPr lang="en-US"/>
              <a:pPr/>
              <a:t>15</a:t>
            </a:fld>
            <a:endParaRPr lang="en-US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42745F-9D9F-415F-B6DC-A9EC7FFB1802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D96C8-ADCF-4C04-B1F5-3F4E035C1545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7EA2D2-8A1E-48AF-BE2B-8AAC6CE6981D}" type="slidenum">
              <a:rPr lang="en-US"/>
              <a:pPr/>
              <a:t>34</a:t>
            </a:fld>
            <a:endParaRPr lang="en-US"/>
          </a:p>
        </p:txBody>
      </p:sp>
      <p:sp>
        <p:nvSpPr>
          <p:cNvPr id="70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DAB5E0-5DC5-406D-9147-8AC3D416A466}" type="slidenum">
              <a:rPr lang="en-US"/>
              <a:pPr/>
              <a:t>35</a:t>
            </a:fld>
            <a:endParaRPr lang="en-US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66AD3D-268C-41FC-AC5B-8803FEBA8DFA}" type="slidenum">
              <a:rPr lang="en-US"/>
              <a:pPr/>
              <a:t>36</a:t>
            </a:fld>
            <a:endParaRPr lang="en-US"/>
          </a:p>
        </p:txBody>
      </p:sp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710805-A677-4A0E-B088-08D63A056067}" type="slidenum">
              <a:rPr lang="en-US"/>
              <a:pPr/>
              <a:t>42</a:t>
            </a:fld>
            <a:endParaRPr lang="en-US"/>
          </a:p>
        </p:txBody>
      </p:sp>
      <p:sp>
        <p:nvSpPr>
          <p:cNvPr id="83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ABA689-530B-4D06-9140-2EF438A52097}" type="slidenum">
              <a:rPr lang="en-US"/>
              <a:pPr/>
              <a:t>3</a:t>
            </a:fld>
            <a:endParaRPr lang="en-US"/>
          </a:p>
        </p:txBody>
      </p:sp>
      <p:sp>
        <p:nvSpPr>
          <p:cNvPr id="73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27F8FB-7ABA-4B62-995F-59BDD325F566}" type="slidenum">
              <a:rPr lang="en-US"/>
              <a:pPr/>
              <a:t>5</a:t>
            </a:fld>
            <a:endParaRPr lang="en-US"/>
          </a:p>
        </p:txBody>
      </p:sp>
      <p:sp>
        <p:nvSpPr>
          <p:cNvPr id="80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B8B143-C9FB-4633-A509-0CC74D254738}" type="slidenum">
              <a:rPr lang="en-US"/>
              <a:pPr/>
              <a:t>7</a:t>
            </a:fld>
            <a:endParaRPr lang="en-US"/>
          </a:p>
        </p:txBody>
      </p:sp>
      <p:sp>
        <p:nvSpPr>
          <p:cNvPr id="609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A5E000-D5CC-4EAF-B3BB-546551064004}" type="slidenum">
              <a:rPr lang="en-US"/>
              <a:pPr/>
              <a:t>8</a:t>
            </a:fld>
            <a:endParaRPr lang="en-US"/>
          </a:p>
        </p:txBody>
      </p:sp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A5E000-D5CC-4EAF-B3BB-546551064004}" type="slidenum">
              <a:rPr lang="en-US"/>
              <a:pPr/>
              <a:t>9</a:t>
            </a:fld>
            <a:endParaRPr lang="en-US"/>
          </a:p>
        </p:txBody>
      </p:sp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AC2826-8021-4B8B-A963-C47BC8E0CC39}" type="slidenum">
              <a:rPr lang="en-US"/>
              <a:pPr/>
              <a:t>10</a:t>
            </a:fld>
            <a:endParaRPr lang="en-US"/>
          </a:p>
        </p:txBody>
      </p:sp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DCC3B-D4E1-4990-BD65-1BD449F83F15}" type="slidenum">
              <a:rPr lang="en-US"/>
              <a:pPr/>
              <a:t>11</a:t>
            </a:fld>
            <a:endParaRPr lang="en-US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CBA9D-879A-46FB-8B73-BEBAB4EC47E4}" type="slidenum">
              <a:rPr lang="en-US"/>
              <a:pPr/>
              <a:t>12</a:t>
            </a:fld>
            <a:endParaRPr 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E4BFC51-6DB6-4A52-AF79-CEBEA65B7B6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t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9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5.bin"/><Relationship Id="rId2" Type="http://schemas.openxmlformats.org/officeDocument/2006/relationships/video" Target="file:///C:\Users\steen\Desktop\steen_hannestad\SUSY10\nu3lcdm.mpg" TargetMode="Externa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jpeg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7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8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9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55.e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57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6812" y="-1600201"/>
            <a:ext cx="19766736" cy="9982201"/>
          </a:xfrm>
          <a:prstGeom prst="rect">
            <a:avLst/>
          </a:prstGeom>
        </p:spPr>
      </p:pic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-627063" y="381000"/>
            <a:ext cx="10591801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sz="1200"/>
          </a:p>
        </p:txBody>
      </p:sp>
      <p:sp>
        <p:nvSpPr>
          <p:cNvPr id="791556" name="Text Box 4"/>
          <p:cNvSpPr txBox="1">
            <a:spLocks noChangeArrowheads="1"/>
          </p:cNvSpPr>
          <p:nvPr/>
        </p:nvSpPr>
        <p:spPr bwMode="auto">
          <a:xfrm>
            <a:off x="-98999" y="609600"/>
            <a:ext cx="92397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a-DK" sz="3200" b="1" dirty="0" smtClean="0">
                <a:solidFill>
                  <a:srgbClr val="FFFFFF"/>
                </a:solidFill>
                <a:latin typeface="Helvetica" pitchFamily="34" charset="0"/>
              </a:rPr>
              <a:t>PRECISION COSMOLOGY AND NEW PHYSICS</a:t>
            </a:r>
          </a:p>
        </p:txBody>
      </p:sp>
      <p:sp>
        <p:nvSpPr>
          <p:cNvPr id="791557" name="Rectangle 5"/>
          <p:cNvSpPr>
            <a:spLocks noChangeArrowheads="1"/>
          </p:cNvSpPr>
          <p:nvPr/>
        </p:nvSpPr>
        <p:spPr bwMode="auto">
          <a:xfrm>
            <a:off x="-457200" y="5486400"/>
            <a:ext cx="103632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791558" name="Text Box 6"/>
          <p:cNvSpPr txBox="1">
            <a:spLocks noChangeArrowheads="1"/>
          </p:cNvSpPr>
          <p:nvPr/>
        </p:nvSpPr>
        <p:spPr bwMode="auto">
          <a:xfrm>
            <a:off x="1124082" y="5715000"/>
            <a:ext cx="67958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a-DK" sz="2400" dirty="0">
                <a:solidFill>
                  <a:srgbClr val="FFFFFF"/>
                </a:solidFill>
                <a:latin typeface="Helvetica" pitchFamily="34" charset="0"/>
              </a:rPr>
              <a:t>STEEN </a:t>
            </a:r>
            <a:r>
              <a:rPr lang="da-DK" sz="2400" dirty="0" smtClean="0">
                <a:solidFill>
                  <a:srgbClr val="FFFFFF"/>
                </a:solidFill>
                <a:latin typeface="Helvetica" pitchFamily="34" charset="0"/>
              </a:rPr>
              <a:t>HANNESTAD, AARHUS UNIVERSITY</a:t>
            </a:r>
            <a:endParaRPr lang="da-DK" sz="2400" dirty="0">
              <a:solidFill>
                <a:srgbClr val="FFFFFF"/>
              </a:solidFill>
              <a:latin typeface="Helvetica" pitchFamily="34" charset="0"/>
            </a:endParaRPr>
          </a:p>
          <a:p>
            <a:pPr algn="ctr" eaLnBrk="0" hangingPunct="0"/>
            <a:r>
              <a:rPr lang="da-DK" sz="2400" dirty="0" err="1" smtClean="0">
                <a:solidFill>
                  <a:srgbClr val="FFFFFF"/>
                </a:solidFill>
                <a:latin typeface="Helvetica" pitchFamily="34" charset="0"/>
              </a:rPr>
              <a:t>NExT</a:t>
            </a:r>
            <a:r>
              <a:rPr lang="da-DK" sz="2400" dirty="0" smtClean="0">
                <a:solidFill>
                  <a:srgbClr val="FFFFFF"/>
                </a:solidFill>
                <a:latin typeface="Helvetica" pitchFamily="34" charset="0"/>
              </a:rPr>
              <a:t>, SOUTHAMPTON, 27 NOVEMBER 2013</a:t>
            </a:r>
            <a:endParaRPr lang="da-DK" sz="2400" dirty="0">
              <a:solidFill>
                <a:srgbClr val="FFFFFF"/>
              </a:solidFill>
              <a:latin typeface="Palatino" pitchFamily="18" charset="0"/>
            </a:endParaRPr>
          </a:p>
        </p:txBody>
      </p:sp>
      <p:sp>
        <p:nvSpPr>
          <p:cNvPr id="791563" name="Oval 11"/>
          <p:cNvSpPr>
            <a:spLocks noChangeArrowheads="1"/>
          </p:cNvSpPr>
          <p:nvPr/>
        </p:nvSpPr>
        <p:spPr bwMode="auto">
          <a:xfrm>
            <a:off x="6324600" y="2819400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da-DK" sz="4800" baseline="-25000">
              <a:solidFill>
                <a:schemeClr val="bg1"/>
              </a:solidFill>
              <a:latin typeface="Palatino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24082" y="1810016"/>
                <a:ext cx="1164358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660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660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6600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da-DK" sz="6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082" y="1810016"/>
                <a:ext cx="1164358" cy="11079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142221" y="1962416"/>
                <a:ext cx="912236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6600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𝑎</m:t>
                      </m:r>
                    </m:oMath>
                  </m:oMathPara>
                </a14:m>
                <a:endParaRPr lang="da-DK" sz="6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221" y="1962416"/>
                <a:ext cx="912236" cy="110799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05000" y="3505200"/>
                <a:ext cx="141743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4400" b="0" i="1" smtClean="0">
                          <a:latin typeface="Cambria Math"/>
                        </a:rPr>
                        <m:t>𝑓</m:t>
                      </m:r>
                      <m:r>
                        <a:rPr lang="da-DK" sz="4400" b="0" i="1" smtClean="0">
                          <a:latin typeface="Cambria Math"/>
                        </a:rPr>
                        <m:t>(</m:t>
                      </m:r>
                      <m:r>
                        <a:rPr lang="da-DK" sz="4400" b="0" i="1" smtClean="0">
                          <a:latin typeface="Cambria Math"/>
                        </a:rPr>
                        <m:t>𝑟</m:t>
                      </m:r>
                      <m:r>
                        <a:rPr lang="da-DK" sz="4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a-DK" sz="4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505200"/>
                <a:ext cx="1417439" cy="76944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144275" y="3006178"/>
                <a:ext cx="621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4400" b="0" i="1" smtClean="0">
                          <a:latin typeface="Cambria Math"/>
                        </a:rPr>
                        <m:t>𝑟</m:t>
                      </m:r>
                    </m:oMath>
                  </m:oMathPara>
                </a14:m>
                <a:endParaRPr lang="da-DK" sz="4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275" y="3006178"/>
                <a:ext cx="621837" cy="76944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963460" y="4042320"/>
                <a:ext cx="113601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4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44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da-DK" sz="4400" b="0" i="1" smtClean="0">
                              <a:latin typeface="Cambria Math"/>
                            </a:rPr>
                            <m:t>𝑁𝐿</m:t>
                          </m:r>
                        </m:sub>
                      </m:sSub>
                    </m:oMath>
                  </m:oMathPara>
                </a14:m>
                <a:endParaRPr lang="da-DK" sz="4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3460" y="4042320"/>
                <a:ext cx="1136017" cy="76944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351909" y="2300971"/>
                <a:ext cx="1459502" cy="823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4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44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a-DK" sz="4400" b="0" i="1" smtClean="0">
                              <a:latin typeface="Cambria Math"/>
                            </a:rPr>
                            <m:t>𝑒𝑓𝑓</m:t>
                          </m:r>
                        </m:sub>
                      </m:sSub>
                    </m:oMath>
                  </m:oMathPara>
                </a14:m>
                <a:endParaRPr lang="da-DK" sz="4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1909" y="2300971"/>
                <a:ext cx="1459502" cy="82375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450" name="Picture 2" descr="mix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066800"/>
            <a:ext cx="3505200" cy="2667000"/>
          </a:xfrm>
          <a:prstGeom prst="rect">
            <a:avLst/>
          </a:prstGeom>
          <a:noFill/>
        </p:spPr>
      </p:pic>
      <p:pic>
        <p:nvPicPr>
          <p:cNvPr id="616451" name="Picture 3" descr="mix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066800"/>
            <a:ext cx="3505200" cy="2670175"/>
          </a:xfrm>
          <a:prstGeom prst="rect">
            <a:avLst/>
          </a:prstGeom>
          <a:noFill/>
        </p:spPr>
      </p:pic>
      <p:sp>
        <p:nvSpPr>
          <p:cNvPr id="616452" name="Text Box 4"/>
          <p:cNvSpPr txBox="1">
            <a:spLocks noChangeArrowheads="1"/>
          </p:cNvSpPr>
          <p:nvPr/>
        </p:nvSpPr>
        <p:spPr bwMode="auto">
          <a:xfrm>
            <a:off x="974725" y="3697288"/>
            <a:ext cx="250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>
                <a:solidFill>
                  <a:schemeClr val="bg1"/>
                </a:solidFill>
                <a:latin typeface="Helvetica" pitchFamily="34" charset="0"/>
              </a:rPr>
              <a:t>Normal hierarchy</a:t>
            </a:r>
          </a:p>
        </p:txBody>
      </p:sp>
      <p:sp>
        <p:nvSpPr>
          <p:cNvPr id="616453" name="Text Box 5"/>
          <p:cNvSpPr txBox="1">
            <a:spLocks noChangeArrowheads="1"/>
          </p:cNvSpPr>
          <p:nvPr/>
        </p:nvSpPr>
        <p:spPr bwMode="auto">
          <a:xfrm>
            <a:off x="5241925" y="3697288"/>
            <a:ext cx="2624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>
                <a:solidFill>
                  <a:schemeClr val="bg1"/>
                </a:solidFill>
                <a:latin typeface="Helvetica" pitchFamily="34" charset="0"/>
              </a:rPr>
              <a:t>Inverted hierarchy</a:t>
            </a:r>
          </a:p>
        </p:txBody>
      </p:sp>
      <p:sp>
        <p:nvSpPr>
          <p:cNvPr id="616454" name="Text Box 6"/>
          <p:cNvSpPr txBox="1">
            <a:spLocks noChangeArrowheads="1"/>
          </p:cNvSpPr>
          <p:nvPr/>
        </p:nvSpPr>
        <p:spPr bwMode="auto">
          <a:xfrm>
            <a:off x="609600" y="228600"/>
            <a:ext cx="7450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If neutrino masses are hierarchical then oscillation experiments</a:t>
            </a:r>
          </a:p>
          <a:p>
            <a:pPr eaLnBrk="0" hangingPunct="0"/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do not give information on the absolute value of neutrino masses</a:t>
            </a:r>
          </a:p>
        </p:txBody>
      </p:sp>
      <p:sp>
        <p:nvSpPr>
          <p:cNvPr id="616455" name="Text Box 7"/>
          <p:cNvSpPr txBox="1">
            <a:spLocks noChangeArrowheads="1"/>
          </p:cNvSpPr>
          <p:nvPr/>
        </p:nvSpPr>
        <p:spPr bwMode="auto">
          <a:xfrm>
            <a:off x="457200" y="4191000"/>
            <a:ext cx="616108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However, if neutrino masses are degenerate</a:t>
            </a:r>
          </a:p>
          <a:p>
            <a:pPr eaLnBrk="0" hangingPunct="0"/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hangingPunct="0"/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hangingPunct="0"/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hangingPunct="0"/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no information can be gained from such experiments.</a:t>
            </a:r>
          </a:p>
        </p:txBody>
      </p:sp>
      <p:sp>
        <p:nvSpPr>
          <p:cNvPr id="616456" name="Text Box 8"/>
          <p:cNvSpPr txBox="1">
            <a:spLocks noChangeArrowheads="1"/>
          </p:cNvSpPr>
          <p:nvPr/>
        </p:nvSpPr>
        <p:spPr bwMode="auto">
          <a:xfrm>
            <a:off x="457200" y="5867400"/>
            <a:ext cx="7489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Experiments which rely on either the kinematics of neutrino mass</a:t>
            </a:r>
          </a:p>
          <a:p>
            <a:pPr eaLnBrk="0" hangingPunct="0"/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or the spin-flip in neutrinoless double beta decay are the most </a:t>
            </a:r>
          </a:p>
          <a:p>
            <a:pPr eaLnBrk="0" hangingPunct="0"/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efficient for measuring </a:t>
            </a:r>
            <a:r>
              <a:rPr lang="da-DK" sz="2000" i="1">
                <a:solidFill>
                  <a:srgbClr val="FFFF66"/>
                </a:solidFill>
                <a:latin typeface="Helvetica" pitchFamily="34" charset="0"/>
              </a:rPr>
              <a:t>m</a:t>
            </a:r>
            <a:r>
              <a:rPr lang="da-DK" sz="2000" baseline="-25000">
                <a:solidFill>
                  <a:srgbClr val="FFFF66"/>
                </a:solidFill>
                <a:latin typeface="Helvetica" pitchFamily="34" charset="0"/>
              </a:rPr>
              <a:t>0 </a:t>
            </a: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</p:txBody>
      </p:sp>
      <p:graphicFrame>
        <p:nvGraphicFramePr>
          <p:cNvPr id="616457" name="Object 9"/>
          <p:cNvGraphicFramePr>
            <a:graphicFrameLocks noChangeAspect="1"/>
          </p:cNvGraphicFramePr>
          <p:nvPr/>
        </p:nvGraphicFramePr>
        <p:xfrm>
          <a:off x="2667000" y="4724400"/>
          <a:ext cx="26924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84" name="Equation" r:id="rId6" imgW="1117440" imgH="241200" progId="Equation.3">
                  <p:embed/>
                </p:oleObj>
              </mc:Choice>
              <mc:Fallback>
                <p:oleObj name="Equation" r:id="rId6" imgW="1117440" imgH="2412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724400"/>
                        <a:ext cx="2692400" cy="5778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58" name="AutoShape 10"/>
          <p:cNvSpPr>
            <a:spLocks/>
          </p:cNvSpPr>
          <p:nvPr/>
        </p:nvSpPr>
        <p:spPr bwMode="auto">
          <a:xfrm>
            <a:off x="3048000" y="2286000"/>
            <a:ext cx="152400" cy="685800"/>
          </a:xfrm>
          <a:prstGeom prst="rightBrace">
            <a:avLst>
              <a:gd name="adj1" fmla="val 37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16459" name="AutoShape 11"/>
          <p:cNvSpPr>
            <a:spLocks/>
          </p:cNvSpPr>
          <p:nvPr/>
        </p:nvSpPr>
        <p:spPr bwMode="auto">
          <a:xfrm>
            <a:off x="2514600" y="1828800"/>
            <a:ext cx="152400" cy="609600"/>
          </a:xfrm>
          <a:prstGeom prst="lef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16460" name="Text Box 12"/>
          <p:cNvSpPr txBox="1">
            <a:spLocks noChangeArrowheads="1"/>
          </p:cNvSpPr>
          <p:nvPr/>
        </p:nvSpPr>
        <p:spPr bwMode="auto">
          <a:xfrm>
            <a:off x="3124200" y="2362200"/>
            <a:ext cx="1044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400"/>
              <a:t>SOLAR </a:t>
            </a:r>
            <a:r>
              <a:rPr lang="da-DK" sz="1400">
                <a:latin typeface="Symbol" pitchFamily="18" charset="2"/>
              </a:rPr>
              <a:t>n</a:t>
            </a:r>
            <a:endParaRPr lang="da-DK" sz="1400"/>
          </a:p>
          <a:p>
            <a:r>
              <a:rPr lang="da-DK" sz="1400"/>
              <a:t>KAMLAND</a:t>
            </a:r>
            <a:endParaRPr lang="en-US" sz="1400"/>
          </a:p>
        </p:txBody>
      </p:sp>
      <p:sp>
        <p:nvSpPr>
          <p:cNvPr id="616461" name="Text Box 13"/>
          <p:cNvSpPr txBox="1">
            <a:spLocks noChangeArrowheads="1"/>
          </p:cNvSpPr>
          <p:nvPr/>
        </p:nvSpPr>
        <p:spPr bwMode="auto">
          <a:xfrm>
            <a:off x="1676400" y="1752600"/>
            <a:ext cx="8874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400"/>
              <a:t>ATMO. </a:t>
            </a:r>
            <a:r>
              <a:rPr lang="da-DK" sz="1400">
                <a:latin typeface="Symbol" pitchFamily="18" charset="2"/>
              </a:rPr>
              <a:t>n</a:t>
            </a:r>
            <a:endParaRPr lang="da-DK" sz="1400"/>
          </a:p>
          <a:p>
            <a:r>
              <a:rPr lang="da-DK" sz="1400"/>
              <a:t>K2K</a:t>
            </a:r>
          </a:p>
          <a:p>
            <a:r>
              <a:rPr lang="da-DK" sz="1400"/>
              <a:t>MINOS</a:t>
            </a:r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4" name="Picture 4" descr="ku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914400"/>
            <a:ext cx="6400800" cy="5229225"/>
          </a:xfrm>
          <a:prstGeom prst="rect">
            <a:avLst/>
          </a:prstGeom>
          <a:noFill/>
        </p:spPr>
      </p:pic>
      <p:sp>
        <p:nvSpPr>
          <p:cNvPr id="506885" name="Text Box 5"/>
          <p:cNvSpPr txBox="1">
            <a:spLocks noChangeArrowheads="1"/>
          </p:cNvSpPr>
          <p:nvPr/>
        </p:nvSpPr>
        <p:spPr bwMode="auto">
          <a:xfrm>
            <a:off x="2895600" y="5511800"/>
            <a:ext cx="1673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/>
              <a:t>LIGHTEST</a:t>
            </a:r>
            <a:endParaRPr lang="en-US" sz="2400"/>
          </a:p>
        </p:txBody>
      </p:sp>
      <p:sp>
        <p:nvSpPr>
          <p:cNvPr id="506886" name="Text Box 6"/>
          <p:cNvSpPr txBox="1">
            <a:spLocks noChangeArrowheads="1"/>
          </p:cNvSpPr>
          <p:nvPr/>
        </p:nvSpPr>
        <p:spPr bwMode="auto">
          <a:xfrm>
            <a:off x="3048000" y="3657600"/>
            <a:ext cx="133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accent2"/>
                </a:solidFill>
              </a:rPr>
              <a:t>INVERTED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06887" name="Text Box 7"/>
          <p:cNvSpPr txBox="1">
            <a:spLocks noChangeArrowheads="1"/>
          </p:cNvSpPr>
          <p:nvPr/>
        </p:nvSpPr>
        <p:spPr bwMode="auto">
          <a:xfrm>
            <a:off x="3733800" y="4572000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rgbClr val="FF0000"/>
                </a:solidFill>
              </a:rPr>
              <a:t>NORMAL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06888" name="Line 8"/>
          <p:cNvSpPr>
            <a:spLocks noChangeShapeType="1"/>
          </p:cNvSpPr>
          <p:nvPr/>
        </p:nvSpPr>
        <p:spPr bwMode="auto">
          <a:xfrm>
            <a:off x="5562600" y="1219200"/>
            <a:ext cx="0" cy="3810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506889" name="Line 9"/>
          <p:cNvSpPr>
            <a:spLocks noChangeShapeType="1"/>
          </p:cNvSpPr>
          <p:nvPr/>
        </p:nvSpPr>
        <p:spPr bwMode="auto">
          <a:xfrm flipH="1">
            <a:off x="4343400" y="1524000"/>
            <a:ext cx="11430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506890" name="Text Box 10"/>
          <p:cNvSpPr txBox="1">
            <a:spLocks noChangeArrowheads="1"/>
          </p:cNvSpPr>
          <p:nvPr/>
        </p:nvSpPr>
        <p:spPr bwMode="auto">
          <a:xfrm>
            <a:off x="3581400" y="1600200"/>
            <a:ext cx="188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tx2"/>
                </a:solidFill>
              </a:rPr>
              <a:t>HIERARCHICAL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06891" name="Line 11"/>
          <p:cNvSpPr>
            <a:spLocks noChangeShapeType="1"/>
          </p:cNvSpPr>
          <p:nvPr/>
        </p:nvSpPr>
        <p:spPr bwMode="auto">
          <a:xfrm>
            <a:off x="5638800" y="15240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506892" name="Text Box 12"/>
          <p:cNvSpPr txBox="1">
            <a:spLocks noChangeArrowheads="1"/>
          </p:cNvSpPr>
          <p:nvPr/>
        </p:nvSpPr>
        <p:spPr bwMode="auto">
          <a:xfrm>
            <a:off x="5562600" y="1600200"/>
            <a:ext cx="175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tx2"/>
                </a:solidFill>
              </a:rPr>
              <a:t>DEGENERATE</a:t>
            </a:r>
            <a:endParaRPr 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ext Box 2"/>
          <p:cNvSpPr txBox="1">
            <a:spLocks noChangeArrowheads="1"/>
          </p:cNvSpPr>
          <p:nvPr/>
        </p:nvSpPr>
        <p:spPr bwMode="auto">
          <a:xfrm>
            <a:off x="593725" y="344488"/>
            <a:ext cx="8153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Tritium decay endpoint measurements have provided limits</a:t>
            </a:r>
          </a:p>
          <a:p>
            <a:pPr eaLnBrk="0" hangingPunct="0"/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on the electron neutrino mass</a:t>
            </a:r>
          </a:p>
        </p:txBody>
      </p:sp>
      <p:sp>
        <p:nvSpPr>
          <p:cNvPr id="369667" name="Text Box 3"/>
          <p:cNvSpPr txBox="1">
            <a:spLocks noChangeArrowheads="1"/>
          </p:cNvSpPr>
          <p:nvPr/>
        </p:nvSpPr>
        <p:spPr bwMode="auto">
          <a:xfrm>
            <a:off x="609600" y="3122613"/>
            <a:ext cx="77390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 dirty="0">
                <a:solidFill>
                  <a:srgbClr val="99FF66"/>
                </a:solidFill>
                <a:latin typeface="Helvetica" pitchFamily="34" charset="0"/>
              </a:rPr>
              <a:t>This </a:t>
            </a:r>
            <a:r>
              <a:rPr lang="da-DK" sz="2400" dirty="0" err="1">
                <a:solidFill>
                  <a:srgbClr val="99FF66"/>
                </a:solidFill>
                <a:latin typeface="Helvetica" pitchFamily="34" charset="0"/>
              </a:rPr>
              <a:t>translates</a:t>
            </a:r>
            <a:r>
              <a:rPr lang="da-DK" sz="2400" dirty="0">
                <a:solidFill>
                  <a:srgbClr val="99FF66"/>
                </a:solidFill>
                <a:latin typeface="Helvetica" pitchFamily="34" charset="0"/>
              </a:rPr>
              <a:t> </a:t>
            </a:r>
            <a:r>
              <a:rPr lang="da-DK" sz="2400" dirty="0" err="1">
                <a:solidFill>
                  <a:srgbClr val="99FF66"/>
                </a:solidFill>
                <a:latin typeface="Helvetica" pitchFamily="34" charset="0"/>
              </a:rPr>
              <a:t>into</a:t>
            </a:r>
            <a:r>
              <a:rPr lang="da-DK" sz="2400" dirty="0">
                <a:solidFill>
                  <a:srgbClr val="99FF66"/>
                </a:solidFill>
                <a:latin typeface="Helvetica" pitchFamily="34" charset="0"/>
              </a:rPr>
              <a:t> a limit on the sum of the </a:t>
            </a:r>
            <a:r>
              <a:rPr lang="da-DK" sz="2400" dirty="0" err="1">
                <a:solidFill>
                  <a:srgbClr val="99FF66"/>
                </a:solidFill>
                <a:latin typeface="Helvetica" pitchFamily="34" charset="0"/>
              </a:rPr>
              <a:t>three</a:t>
            </a:r>
            <a:r>
              <a:rPr lang="da-DK" sz="2400" dirty="0">
                <a:solidFill>
                  <a:srgbClr val="99FF66"/>
                </a:solidFill>
                <a:latin typeface="Helvetica" pitchFamily="34" charset="0"/>
              </a:rPr>
              <a:t> </a:t>
            </a:r>
            <a:r>
              <a:rPr lang="da-DK" sz="2400" dirty="0" err="1">
                <a:solidFill>
                  <a:srgbClr val="99FF66"/>
                </a:solidFill>
                <a:latin typeface="Helvetica" pitchFamily="34" charset="0"/>
              </a:rPr>
              <a:t>mass</a:t>
            </a:r>
            <a:r>
              <a:rPr lang="da-DK" sz="2400" dirty="0">
                <a:solidFill>
                  <a:srgbClr val="99FF66"/>
                </a:solidFill>
                <a:latin typeface="Helvetica" pitchFamily="34" charset="0"/>
              </a:rPr>
              <a:t> </a:t>
            </a:r>
          </a:p>
          <a:p>
            <a:pPr eaLnBrk="0" hangingPunct="0"/>
            <a:r>
              <a:rPr lang="da-DK" sz="2400" dirty="0" err="1">
                <a:solidFill>
                  <a:srgbClr val="99FF66"/>
                </a:solidFill>
                <a:latin typeface="Helvetica" pitchFamily="34" charset="0"/>
              </a:rPr>
              <a:t>eigenstates</a:t>
            </a:r>
            <a:r>
              <a:rPr lang="da-DK" sz="2400" dirty="0">
                <a:solidFill>
                  <a:srgbClr val="99FF66"/>
                </a:solidFill>
                <a:latin typeface="Helvetica" pitchFamily="34" charset="0"/>
              </a:rPr>
              <a:t> </a:t>
            </a:r>
          </a:p>
        </p:txBody>
      </p:sp>
      <p:graphicFrame>
        <p:nvGraphicFramePr>
          <p:cNvPr id="369668" name="Object 4"/>
          <p:cNvGraphicFramePr>
            <a:graphicFrameLocks noChangeAspect="1"/>
          </p:cNvGraphicFramePr>
          <p:nvPr/>
        </p:nvGraphicFramePr>
        <p:xfrm>
          <a:off x="2819400" y="1447800"/>
          <a:ext cx="43656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50" name="Equation" r:id="rId4" imgW="2006280" imgH="317160" progId="Equation.3">
                  <p:embed/>
                </p:oleObj>
              </mc:Choice>
              <mc:Fallback>
                <p:oleObj name="Equation" r:id="rId4" imgW="2006280" imgH="3171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447800"/>
                        <a:ext cx="436562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9669" name="Object 5"/>
          <p:cNvGraphicFramePr>
            <a:graphicFrameLocks noChangeAspect="1"/>
          </p:cNvGraphicFramePr>
          <p:nvPr/>
        </p:nvGraphicFramePr>
        <p:xfrm>
          <a:off x="2819400" y="4191000"/>
          <a:ext cx="22479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51" name="Equation" r:id="rId6" imgW="838080" imgH="253800" progId="Equation.3">
                  <p:embed/>
                </p:oleObj>
              </mc:Choice>
              <mc:Fallback>
                <p:oleObj name="Equation" r:id="rId6" imgW="838080" imgH="2538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191000"/>
                        <a:ext cx="2247900" cy="676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9670" name="Text Box 6"/>
          <p:cNvSpPr txBox="1">
            <a:spLocks noChangeArrowheads="1"/>
          </p:cNvSpPr>
          <p:nvPr/>
        </p:nvSpPr>
        <p:spPr bwMode="auto">
          <a:xfrm>
            <a:off x="593725" y="2325688"/>
            <a:ext cx="633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>
                <a:solidFill>
                  <a:srgbClr val="FFFF66"/>
                </a:solidFill>
              </a:rPr>
              <a:t>Mainz experiment, final analysis (Kraus et al.)</a:t>
            </a:r>
          </a:p>
        </p:txBody>
      </p:sp>
      <p:graphicFrame>
        <p:nvGraphicFramePr>
          <p:cNvPr id="369671" name="Object 7"/>
          <p:cNvGraphicFramePr>
            <a:graphicFrameLocks noChangeAspect="1"/>
          </p:cNvGraphicFramePr>
          <p:nvPr/>
        </p:nvGraphicFramePr>
        <p:xfrm>
          <a:off x="2209800" y="1544638"/>
          <a:ext cx="609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52" name="Equation" r:id="rId8" imgW="241200" imgH="241200" progId="Equation.3">
                  <p:embed/>
                </p:oleObj>
              </mc:Choice>
              <mc:Fallback>
                <p:oleObj name="Equation" r:id="rId8" imgW="241200" imgH="241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544638"/>
                        <a:ext cx="6096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32346" y="5181600"/>
            <a:ext cx="75440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 dirty="0" smtClean="0">
                <a:solidFill>
                  <a:srgbClr val="99FF66"/>
                </a:solidFill>
                <a:latin typeface="Helvetica" pitchFamily="34" charset="0"/>
              </a:rPr>
              <a:t>This </a:t>
            </a:r>
            <a:r>
              <a:rPr lang="da-DK" sz="2400" dirty="0" err="1" smtClean="0">
                <a:solidFill>
                  <a:srgbClr val="99FF66"/>
                </a:solidFill>
                <a:latin typeface="Helvetica" pitchFamily="34" charset="0"/>
              </a:rPr>
              <a:t>sensitivity</a:t>
            </a:r>
            <a:r>
              <a:rPr lang="da-DK" sz="2400" dirty="0" smtClean="0">
                <a:solidFill>
                  <a:srgbClr val="99FF66"/>
                </a:solidFill>
                <a:latin typeface="Helvetica" pitchFamily="34" charset="0"/>
              </a:rPr>
              <a:t> </a:t>
            </a:r>
            <a:r>
              <a:rPr lang="da-DK" sz="2400" dirty="0" err="1" smtClean="0">
                <a:solidFill>
                  <a:srgbClr val="99FF66"/>
                </a:solidFill>
                <a:latin typeface="Helvetica" pitchFamily="34" charset="0"/>
              </a:rPr>
              <a:t>will</a:t>
            </a:r>
            <a:r>
              <a:rPr lang="da-DK" sz="2400" dirty="0" smtClean="0">
                <a:solidFill>
                  <a:srgbClr val="99FF66"/>
                </a:solidFill>
                <a:latin typeface="Helvetica" pitchFamily="34" charset="0"/>
              </a:rPr>
              <a:t> </a:t>
            </a:r>
            <a:r>
              <a:rPr lang="da-DK" sz="2400" dirty="0" err="1" smtClean="0">
                <a:solidFill>
                  <a:srgbClr val="99FF66"/>
                </a:solidFill>
                <a:latin typeface="Helvetica" pitchFamily="34" charset="0"/>
              </a:rPr>
              <a:t>be</a:t>
            </a:r>
            <a:r>
              <a:rPr lang="da-DK" sz="2400" dirty="0" smtClean="0">
                <a:solidFill>
                  <a:srgbClr val="99FF66"/>
                </a:solidFill>
                <a:latin typeface="Helvetica" pitchFamily="34" charset="0"/>
              </a:rPr>
              <a:t> </a:t>
            </a:r>
            <a:r>
              <a:rPr lang="da-DK" sz="2400" dirty="0" err="1" smtClean="0">
                <a:solidFill>
                  <a:srgbClr val="99FF66"/>
                </a:solidFill>
                <a:latin typeface="Helvetica" pitchFamily="34" charset="0"/>
              </a:rPr>
              <a:t>improved</a:t>
            </a:r>
            <a:r>
              <a:rPr lang="da-DK" sz="2400" dirty="0" smtClean="0">
                <a:solidFill>
                  <a:srgbClr val="99FF66"/>
                </a:solidFill>
                <a:latin typeface="Helvetica" pitchFamily="34" charset="0"/>
              </a:rPr>
              <a:t> by at </a:t>
            </a:r>
            <a:r>
              <a:rPr lang="da-DK" sz="2400" dirty="0" err="1" smtClean="0">
                <a:solidFill>
                  <a:srgbClr val="99FF66"/>
                </a:solidFill>
                <a:latin typeface="Helvetica" pitchFamily="34" charset="0"/>
              </a:rPr>
              <a:t>least</a:t>
            </a:r>
            <a:r>
              <a:rPr lang="da-DK" sz="2400" dirty="0" smtClean="0">
                <a:solidFill>
                  <a:srgbClr val="99FF66"/>
                </a:solidFill>
                <a:latin typeface="Helvetica" pitchFamily="34" charset="0"/>
              </a:rPr>
              <a:t> an </a:t>
            </a:r>
            <a:r>
              <a:rPr lang="da-DK" sz="2400" dirty="0" err="1" smtClean="0">
                <a:solidFill>
                  <a:srgbClr val="99FF66"/>
                </a:solidFill>
                <a:latin typeface="Helvetica" pitchFamily="34" charset="0"/>
              </a:rPr>
              <a:t>order</a:t>
            </a:r>
            <a:r>
              <a:rPr lang="da-DK" sz="2400" dirty="0" smtClean="0">
                <a:solidFill>
                  <a:srgbClr val="99FF66"/>
                </a:solidFill>
                <a:latin typeface="Helvetica" pitchFamily="34" charset="0"/>
              </a:rPr>
              <a:t> of</a:t>
            </a:r>
          </a:p>
          <a:p>
            <a:pPr eaLnBrk="0" hangingPunct="0"/>
            <a:r>
              <a:rPr lang="da-DK" sz="2400" dirty="0">
                <a:solidFill>
                  <a:srgbClr val="99FF66"/>
                </a:solidFill>
                <a:latin typeface="Helvetica" pitchFamily="34" charset="0"/>
              </a:rPr>
              <a:t>m</a:t>
            </a:r>
            <a:r>
              <a:rPr lang="da-DK" sz="2400" dirty="0" smtClean="0">
                <a:solidFill>
                  <a:srgbClr val="99FF66"/>
                </a:solidFill>
                <a:latin typeface="Helvetica" pitchFamily="34" charset="0"/>
              </a:rPr>
              <a:t>agnitude by KATRIN</a:t>
            </a:r>
            <a:endParaRPr lang="da-DK" sz="2400" dirty="0">
              <a:solidFill>
                <a:srgbClr val="99FF66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65694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 dirty="0" smtClean="0">
                <a:solidFill>
                  <a:schemeClr val="bg1"/>
                </a:solidFill>
                <a:latin typeface="Comic Sans MS" pitchFamily="66" charset="0"/>
              </a:rPr>
              <a:t>NEUTRINO MASS AND ENERGY DENSITY</a:t>
            </a:r>
            <a:endParaRPr lang="da-DK" sz="2400" dirty="0">
              <a:solidFill>
                <a:schemeClr val="bg1"/>
              </a:solidFill>
              <a:latin typeface="Comic Sans MS" pitchFamily="66" charset="0"/>
            </a:endParaRPr>
          </a:p>
          <a:p>
            <a:pPr eaLnBrk="0" hangingPunct="0"/>
            <a:r>
              <a:rPr lang="da-DK" sz="2400" dirty="0">
                <a:solidFill>
                  <a:schemeClr val="bg1"/>
                </a:solidFill>
                <a:latin typeface="Comic Sans MS" pitchFamily="66" charset="0"/>
              </a:rPr>
              <a:t>FROM COSMOLOGY</a:t>
            </a:r>
          </a:p>
        </p:txBody>
      </p:sp>
      <p:sp>
        <p:nvSpPr>
          <p:cNvPr id="371715" name="Text Box 3"/>
          <p:cNvSpPr txBox="1">
            <a:spLocks noChangeArrowheads="1"/>
          </p:cNvSpPr>
          <p:nvPr/>
        </p:nvSpPr>
        <p:spPr bwMode="auto">
          <a:xfrm>
            <a:off x="974725" y="1384300"/>
            <a:ext cx="64595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NEUTRINOS AFFECT STRUCTURE FORMATION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BECAUSE THEY ARE A SOURCE OF DARK MATTER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(</a:t>
            </a:r>
            <a:r>
              <a:rPr lang="da-DK" sz="2000" i="1">
                <a:solidFill>
                  <a:schemeClr val="bg1"/>
                </a:solidFill>
                <a:latin typeface="Helvetica" pitchFamily="34" charset="0"/>
              </a:rPr>
              <a:t>n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 ~ 100 cm</a:t>
            </a:r>
            <a:r>
              <a:rPr lang="da-DK" sz="2000" baseline="30000">
                <a:solidFill>
                  <a:schemeClr val="bg1"/>
                </a:solidFill>
                <a:latin typeface="Helvetica" pitchFamily="34" charset="0"/>
              </a:rPr>
              <a:t>-3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)</a:t>
            </a:r>
          </a:p>
        </p:txBody>
      </p:sp>
      <p:sp>
        <p:nvSpPr>
          <p:cNvPr id="371716" name="Text Box 4"/>
          <p:cNvSpPr txBox="1">
            <a:spLocks noChangeArrowheads="1"/>
          </p:cNvSpPr>
          <p:nvPr/>
        </p:nvSpPr>
        <p:spPr bwMode="auto">
          <a:xfrm>
            <a:off x="990600" y="3962400"/>
            <a:ext cx="7146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HOWEVER, eV NEUTRINOS ARE DIFFERENT FROM CDM 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BECAUSE THEY FREE STREAM</a:t>
            </a:r>
          </a:p>
        </p:txBody>
      </p:sp>
      <p:graphicFrame>
        <p:nvGraphicFramePr>
          <p:cNvPr id="371717" name="Object 5"/>
          <p:cNvGraphicFramePr>
            <a:graphicFrameLocks noChangeAspect="1"/>
          </p:cNvGraphicFramePr>
          <p:nvPr/>
        </p:nvGraphicFramePr>
        <p:xfrm>
          <a:off x="2590800" y="4800600"/>
          <a:ext cx="2778125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100" name="Equation" r:id="rId4" imgW="977760" imgH="241200" progId="Equation.3">
                  <p:embed/>
                </p:oleObj>
              </mc:Choice>
              <mc:Fallback>
                <p:oleObj name="Equation" r:id="rId4" imgW="97776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00600"/>
                        <a:ext cx="2778125" cy="681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18" name="Text Box 6"/>
          <p:cNvSpPr txBox="1">
            <a:spLocks noChangeArrowheads="1"/>
          </p:cNvSpPr>
          <p:nvPr/>
        </p:nvSpPr>
        <p:spPr bwMode="auto">
          <a:xfrm>
            <a:off x="990600" y="5791200"/>
            <a:ext cx="7007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SCALES SMALLER THAN </a:t>
            </a:r>
            <a:r>
              <a:rPr lang="da-DK" sz="2000" i="1">
                <a:solidFill>
                  <a:schemeClr val="bg1"/>
                </a:solidFill>
                <a:latin typeface="Helvetica" pitchFamily="34" charset="0"/>
              </a:rPr>
              <a:t>d</a:t>
            </a:r>
            <a:r>
              <a:rPr lang="da-DK" sz="2000" baseline="-25000">
                <a:solidFill>
                  <a:schemeClr val="bg1"/>
                </a:solidFill>
                <a:latin typeface="Helvetica" pitchFamily="34" charset="0"/>
              </a:rPr>
              <a:t>FS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 DAMPED AWAY, LEADS TO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SUPPRESSION OF POWER ON SMALL SCALES</a:t>
            </a:r>
          </a:p>
        </p:txBody>
      </p:sp>
      <p:graphicFrame>
        <p:nvGraphicFramePr>
          <p:cNvPr id="371719" name="Object 7"/>
          <p:cNvGraphicFramePr>
            <a:graphicFrameLocks noChangeAspect="1"/>
          </p:cNvGraphicFramePr>
          <p:nvPr/>
        </p:nvGraphicFramePr>
        <p:xfrm>
          <a:off x="1219200" y="2743200"/>
          <a:ext cx="2057400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101" name="Equation" r:id="rId6" imgW="901440" imgH="431640" progId="Equation.3">
                  <p:embed/>
                </p:oleObj>
              </mc:Choice>
              <mc:Fallback>
                <p:oleObj name="Equation" r:id="rId6" imgW="901440" imgH="43164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743200"/>
                        <a:ext cx="2057400" cy="985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20" name="Text Box 8"/>
          <p:cNvSpPr txBox="1">
            <a:spLocks noChangeArrowheads="1"/>
          </p:cNvSpPr>
          <p:nvPr/>
        </p:nvSpPr>
        <p:spPr bwMode="auto">
          <a:xfrm>
            <a:off x="3733800" y="3019425"/>
            <a:ext cx="93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FROM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graphicFrame>
        <p:nvGraphicFramePr>
          <p:cNvPr id="371721" name="Object 9"/>
          <p:cNvGraphicFramePr>
            <a:graphicFrameLocks noChangeAspect="1"/>
          </p:cNvGraphicFramePr>
          <p:nvPr/>
        </p:nvGraphicFramePr>
        <p:xfrm>
          <a:off x="4953000" y="2667000"/>
          <a:ext cx="29273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102" name="Equation" r:id="rId8" imgW="1282680" imgH="469800" progId="Equation.3">
                  <p:embed/>
                </p:oleObj>
              </mc:Choice>
              <mc:Fallback>
                <p:oleObj name="Equation" r:id="rId8" imgW="1282680" imgH="4698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667000"/>
                        <a:ext cx="292735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609600" y="300038"/>
            <a:ext cx="8194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N-BODY SIMULATIONS OF </a:t>
            </a:r>
            <a:r>
              <a:rPr lang="da-DK" sz="240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 sz="2400">
                <a:solidFill>
                  <a:schemeClr val="bg1"/>
                </a:solidFill>
              </a:rPr>
              <a:t>CDM WITH AND WITHOUT </a:t>
            </a:r>
          </a:p>
          <a:p>
            <a:r>
              <a:rPr lang="da-DK" sz="2400">
                <a:solidFill>
                  <a:schemeClr val="bg1"/>
                </a:solidFill>
              </a:rPr>
              <a:t>NEUTRINO MASS (768 Mpc</a:t>
            </a:r>
            <a:r>
              <a:rPr lang="da-DK" sz="2400" baseline="30000">
                <a:solidFill>
                  <a:schemeClr val="bg1"/>
                </a:solidFill>
              </a:rPr>
              <a:t>3</a:t>
            </a:r>
            <a:r>
              <a:rPr lang="da-DK" sz="2400">
                <a:solidFill>
                  <a:schemeClr val="bg1"/>
                </a:solidFill>
              </a:rPr>
              <a:t>) – GADGET 2</a:t>
            </a:r>
            <a:endParaRPr lang="en-US" sz="2400">
              <a:solidFill>
                <a:schemeClr val="bg1"/>
              </a:solidFill>
            </a:endParaRPr>
          </a:p>
        </p:txBody>
      </p:sp>
      <p:graphicFrame>
        <p:nvGraphicFramePr>
          <p:cNvPr id="499721" name="Object 9"/>
          <p:cNvGraphicFramePr>
            <a:graphicFrameLocks noChangeAspect="1"/>
          </p:cNvGraphicFramePr>
          <p:nvPr/>
        </p:nvGraphicFramePr>
        <p:xfrm>
          <a:off x="5257800" y="5562600"/>
          <a:ext cx="19812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975" name="Equation" r:id="rId5" imgW="952200" imgH="253800" progId="Equation.3">
                  <p:embed/>
                </p:oleObj>
              </mc:Choice>
              <mc:Fallback>
                <p:oleObj name="Equation" r:id="rId5" imgW="952200" imgH="2538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5562600"/>
                        <a:ext cx="19812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9722" name="Object 10"/>
          <p:cNvGraphicFramePr>
            <a:graphicFrameLocks noChangeAspect="1"/>
          </p:cNvGraphicFramePr>
          <p:nvPr/>
        </p:nvGraphicFramePr>
        <p:xfrm>
          <a:off x="2286000" y="5562600"/>
          <a:ext cx="12954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976" name="Equation" r:id="rId7" imgW="622080" imgH="253800" progId="Equation.3">
                  <p:embed/>
                </p:oleObj>
              </mc:Choice>
              <mc:Fallback>
                <p:oleObj name="Equation" r:id="rId7" imgW="622080" imgH="2538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562600"/>
                        <a:ext cx="12954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9724" name="Line 12"/>
          <p:cNvSpPr>
            <a:spLocks noChangeShapeType="1"/>
          </p:cNvSpPr>
          <p:nvPr/>
        </p:nvSpPr>
        <p:spPr bwMode="auto">
          <a:xfrm flipV="1">
            <a:off x="1219200" y="2819400"/>
            <a:ext cx="0" cy="2057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499725" name="Text Box 13"/>
          <p:cNvSpPr txBox="1">
            <a:spLocks noChangeArrowheads="1"/>
          </p:cNvSpPr>
          <p:nvPr/>
        </p:nvSpPr>
        <p:spPr bwMode="auto">
          <a:xfrm>
            <a:off x="457200" y="3048000"/>
            <a:ext cx="61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256</a:t>
            </a:r>
          </a:p>
          <a:p>
            <a:r>
              <a:rPr lang="da-DK">
                <a:solidFill>
                  <a:schemeClr val="bg1"/>
                </a:solidFill>
              </a:rPr>
              <a:t>Mpc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99729" name="nu3lcdm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1905000"/>
            <a:ext cx="701040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1" fill="hold"/>
                                        <p:tgtEl>
                                          <p:spTgt spid="499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97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9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9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972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914" name="Picture 2" descr="ttfig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752600"/>
            <a:ext cx="5648325" cy="4824413"/>
          </a:xfrm>
          <a:prstGeom prst="rect">
            <a:avLst/>
          </a:prstGeom>
          <a:noFill/>
        </p:spPr>
      </p:pic>
      <p:sp>
        <p:nvSpPr>
          <p:cNvPr id="806915" name="Text Box 3"/>
          <p:cNvSpPr txBox="1">
            <a:spLocks noChangeArrowheads="1"/>
          </p:cNvSpPr>
          <p:nvPr/>
        </p:nvSpPr>
        <p:spPr bwMode="auto">
          <a:xfrm>
            <a:off x="7299325" y="3603625"/>
            <a:ext cx="1446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rgbClr val="FF0000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rgbClr val="FF0000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rgbClr val="FF0000"/>
                </a:solidFill>
                <a:latin typeface="Arial Unicode MS" pitchFamily="34" charset="-128"/>
              </a:rPr>
              <a:t>0.3</a:t>
            </a:r>
            <a:r>
              <a:rPr lang="da-DK">
                <a:solidFill>
                  <a:srgbClr val="FF0000"/>
                </a:solidFill>
              </a:rPr>
              <a:t> eV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806916" name="Text Box 4"/>
          <p:cNvSpPr txBox="1">
            <a:spLocks noChangeArrowheads="1"/>
          </p:cNvSpPr>
          <p:nvPr/>
        </p:nvSpPr>
        <p:spPr bwMode="auto">
          <a:xfrm>
            <a:off x="746125" y="341313"/>
            <a:ext cx="72834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FINITE NEUTRINO MASSES SUPPRESS THE MATTER POWER</a:t>
            </a:r>
          </a:p>
          <a:p>
            <a:r>
              <a:rPr lang="da-DK">
                <a:solidFill>
                  <a:schemeClr val="bg1"/>
                </a:solidFill>
              </a:rPr>
              <a:t>SPECTRUM ON SCALES SMALLER THAN THE FREE-STREAMING</a:t>
            </a:r>
          </a:p>
          <a:p>
            <a:r>
              <a:rPr lang="da-DK">
                <a:solidFill>
                  <a:schemeClr val="bg1"/>
                </a:solidFill>
              </a:rPr>
              <a:t>LENGTH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06917" name="Text Box 5"/>
          <p:cNvSpPr txBox="1">
            <a:spLocks noChangeArrowheads="1"/>
          </p:cNvSpPr>
          <p:nvPr/>
        </p:nvSpPr>
        <p:spPr bwMode="auto">
          <a:xfrm>
            <a:off x="7315200" y="4475163"/>
            <a:ext cx="1255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chemeClr val="accent1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chemeClr val="accent1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chemeClr val="accent1"/>
                </a:solidFill>
              </a:rPr>
              <a:t>1 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806918" name="Text Box 6"/>
          <p:cNvSpPr txBox="1">
            <a:spLocks noChangeArrowheads="1"/>
          </p:cNvSpPr>
          <p:nvPr/>
        </p:nvSpPr>
        <p:spPr bwMode="auto">
          <a:xfrm>
            <a:off x="7315200" y="3200400"/>
            <a:ext cx="1319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chemeClr val="bg1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chemeClr val="bg1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chemeClr val="bg1"/>
                </a:solidFill>
                <a:latin typeface="Arial Unicode MS" pitchFamily="34" charset="-128"/>
              </a:rPr>
              <a:t>0</a:t>
            </a:r>
            <a:r>
              <a:rPr lang="da-DK" i="1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da-DK">
                <a:solidFill>
                  <a:schemeClr val="bg1"/>
                </a:solidFill>
              </a:rPr>
              <a:t>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06919" name="Text Box 7"/>
          <p:cNvSpPr txBox="1">
            <a:spLocks noChangeArrowheads="1"/>
          </p:cNvSpPr>
          <p:nvPr/>
        </p:nvSpPr>
        <p:spPr bwMode="auto">
          <a:xfrm rot="-5400000">
            <a:off x="964406" y="3531394"/>
            <a:ext cx="21859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a-DK" sz="2400" b="1" i="1">
                <a:latin typeface="Times New Roman" pitchFamily="18" charset="0"/>
              </a:rPr>
              <a:t>P</a:t>
            </a:r>
            <a:r>
              <a:rPr lang="da-DK" sz="2400" b="1">
                <a:latin typeface="Times New Roman" pitchFamily="18" charset="0"/>
              </a:rPr>
              <a:t>(</a:t>
            </a:r>
            <a:r>
              <a:rPr lang="da-DK" sz="2400" b="1" i="1">
                <a:latin typeface="Times New Roman" pitchFamily="18" charset="0"/>
              </a:rPr>
              <a:t>k</a:t>
            </a:r>
            <a:r>
              <a:rPr lang="da-DK" sz="2400" b="1">
                <a:latin typeface="Times New Roman" pitchFamily="18" charset="0"/>
              </a:rPr>
              <a:t>)/</a:t>
            </a:r>
            <a:r>
              <a:rPr lang="da-DK" sz="2400" b="1" i="1">
                <a:latin typeface="Times New Roman" pitchFamily="18" charset="0"/>
              </a:rPr>
              <a:t>P</a:t>
            </a:r>
            <a:r>
              <a:rPr lang="da-DK" sz="2400" b="1">
                <a:latin typeface="Times New Roman" pitchFamily="18" charset="0"/>
              </a:rPr>
              <a:t>(</a:t>
            </a:r>
            <a:r>
              <a:rPr lang="da-DK" sz="2400" b="1" i="1">
                <a:latin typeface="Times New Roman" pitchFamily="18" charset="0"/>
              </a:rPr>
              <a:t>k,m</a:t>
            </a:r>
            <a:r>
              <a:rPr lang="da-DK" sz="2400" b="1" i="1" baseline="-25000">
                <a:latin typeface="Symbol" pitchFamily="18" charset="2"/>
              </a:rPr>
              <a:t>n</a:t>
            </a:r>
            <a:r>
              <a:rPr lang="da-DK" sz="2400" b="1">
                <a:latin typeface="Symbol" pitchFamily="18" charset="2"/>
              </a:rPr>
              <a:t>=0)</a:t>
            </a:r>
            <a:endParaRPr lang="en-US" sz="2400" b="1" i="1">
              <a:latin typeface="Times New Roman" pitchFamily="18" charset="0"/>
            </a:endParaRPr>
          </a:p>
        </p:txBody>
      </p:sp>
      <p:graphicFrame>
        <p:nvGraphicFramePr>
          <p:cNvPr id="806920" name="Object 8"/>
          <p:cNvGraphicFramePr>
            <a:graphicFrameLocks noChangeAspect="1"/>
          </p:cNvGraphicFramePr>
          <p:nvPr/>
        </p:nvGraphicFramePr>
        <p:xfrm>
          <a:off x="228600" y="5715000"/>
          <a:ext cx="37338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7047" name="Equation" r:id="rId5" imgW="1612800" imgH="431640" progId="Equation.3">
                  <p:embed/>
                </p:oleObj>
              </mc:Choice>
              <mc:Fallback>
                <p:oleObj name="Equation" r:id="rId5" imgW="1612800" imgH="4316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15000"/>
                        <a:ext cx="3733800" cy="1000125"/>
                      </a:xfrm>
                      <a:prstGeom prst="rect">
                        <a:avLst/>
                      </a:prstGeom>
                      <a:solidFill>
                        <a:srgbClr val="E6F61A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Text Box 2"/>
          <p:cNvSpPr txBox="1">
            <a:spLocks noChangeArrowheads="1"/>
          </p:cNvSpPr>
          <p:nvPr/>
        </p:nvSpPr>
        <p:spPr bwMode="auto">
          <a:xfrm>
            <a:off x="258763" y="228600"/>
            <a:ext cx="8885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FFFFFF"/>
                </a:solidFill>
              </a:rPr>
              <a:t>WHAT IS THE PRESENT BOUND ON THE NEUTRINO MASS?</a:t>
            </a: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17160" name="Text Box 8"/>
          <p:cNvSpPr txBox="1">
            <a:spLocks noChangeArrowheads="1"/>
          </p:cNvSpPr>
          <p:nvPr/>
        </p:nvSpPr>
        <p:spPr bwMode="auto">
          <a:xfrm>
            <a:off x="304800" y="1193800"/>
            <a:ext cx="794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FF"/>
                </a:solidFill>
              </a:rPr>
              <a:t>DEPENDS ON DATA SETS USED AND ALLOWED PARAMETERS </a:t>
            </a:r>
            <a:endParaRPr lang="en-US" sz="2000">
              <a:solidFill>
                <a:srgbClr val="FFFFFF"/>
              </a:solidFill>
            </a:endParaRPr>
          </a:p>
        </p:txBody>
      </p:sp>
      <p:graphicFrame>
        <p:nvGraphicFramePr>
          <p:cNvPr id="81716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482505"/>
              </p:ext>
            </p:extLst>
          </p:nvPr>
        </p:nvGraphicFramePr>
        <p:xfrm>
          <a:off x="1018966" y="2667000"/>
          <a:ext cx="7364829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096" name="Ligning" r:id="rId4" imgW="2628720" imgH="507960" progId="Equation.3">
                  <p:embed/>
                </p:oleObj>
              </mc:Choice>
              <mc:Fallback>
                <p:oleObj name="Ligning" r:id="rId4" imgW="26287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8966" y="2667000"/>
                        <a:ext cx="7364829" cy="1425575"/>
                      </a:xfrm>
                      <a:prstGeom prst="rect">
                        <a:avLst/>
                      </a:prstGeom>
                      <a:blipFill>
                        <a:blip r:embed="rId6"/>
                        <a:tile tx="0" ty="0" sx="100000" sy="100000" flip="none" algn="tl"/>
                      </a:blip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7163" name="Text Box 11"/>
          <p:cNvSpPr txBox="1">
            <a:spLocks noChangeArrowheads="1"/>
          </p:cNvSpPr>
          <p:nvPr/>
        </p:nvSpPr>
        <p:spPr bwMode="auto">
          <a:xfrm>
            <a:off x="304800" y="1828800"/>
            <a:ext cx="81242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THERE ARE </a:t>
            </a:r>
            <a:r>
              <a:rPr lang="da-DK" sz="2000" u="sng" dirty="0">
                <a:solidFill>
                  <a:srgbClr val="FFFFFF"/>
                </a:solidFill>
              </a:rPr>
              <a:t>MANY</a:t>
            </a:r>
            <a:r>
              <a:rPr lang="da-DK" sz="2000" dirty="0">
                <a:solidFill>
                  <a:srgbClr val="FFFFFF"/>
                </a:solidFill>
              </a:rPr>
              <a:t>  ANALYSES IN THE </a:t>
            </a:r>
            <a:r>
              <a:rPr lang="da-DK" sz="2000" dirty="0" smtClean="0">
                <a:solidFill>
                  <a:srgbClr val="FFFFFF"/>
                </a:solidFill>
              </a:rPr>
              <a:t>LITERATURE. THE BOUND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APPLIES TO ANY NEUTRINO-LIKE PARTICLE WHICH IS LIGHT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7435" y="4257006"/>
            <a:ext cx="364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400" dirty="0">
                <a:solidFill>
                  <a:srgbClr val="FFFFFF"/>
                </a:solidFill>
              </a:rPr>
              <a:t>arXiv:1303.5076 (Planck)</a:t>
            </a:r>
          </a:p>
        </p:txBody>
      </p:sp>
    </p:spTree>
    <p:extLst>
      <p:ext uri="{BB962C8B-B14F-4D97-AF65-F5344CB8AC3E}">
        <p14:creationId xmlns:p14="http://schemas.microsoft.com/office/powerpoint/2010/main" val="4308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852" name="Picture 4" descr="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9144000" cy="3357563"/>
          </a:xfrm>
          <a:prstGeom prst="rect">
            <a:avLst/>
          </a:prstGeom>
          <a:noFill/>
        </p:spPr>
      </p:pic>
      <p:sp>
        <p:nvSpPr>
          <p:cNvPr id="846853" name="Text Box 5"/>
          <p:cNvSpPr txBox="1">
            <a:spLocks noChangeArrowheads="1"/>
          </p:cNvSpPr>
          <p:nvPr/>
        </p:nvSpPr>
        <p:spPr bwMode="auto">
          <a:xfrm>
            <a:off x="381000" y="5486400"/>
            <a:ext cx="421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Gonzalez-Garcia et al., arxiv:1006.3795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46854" name="Oval 6"/>
          <p:cNvSpPr>
            <a:spLocks noChangeArrowheads="1"/>
          </p:cNvSpPr>
          <p:nvPr/>
        </p:nvSpPr>
        <p:spPr bwMode="auto">
          <a:xfrm>
            <a:off x="1676400" y="2286000"/>
            <a:ext cx="8382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68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40708" name="Text Box 4"/>
              <p:cNvSpPr txBox="1">
                <a:spLocks noChangeArrowheads="1"/>
              </p:cNvSpPr>
              <p:nvPr/>
            </p:nvSpPr>
            <p:spPr bwMode="auto">
              <a:xfrm>
                <a:off x="1981200" y="457200"/>
                <a:ext cx="4906408" cy="624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a-DK" sz="3200" dirty="0" smtClean="0">
                    <a:solidFill>
                      <a:schemeClr val="bg1"/>
                    </a:solidFill>
                    <a:latin typeface="+mj-lt"/>
                  </a:rPr>
                  <a:t>What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sz="32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3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da-DK" sz="32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sub>
                    </m:sSub>
                    <m:r>
                      <a:rPr lang="da-DK" sz="32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da-DK" sz="3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3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da-DK" sz="3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𝑒𝑓𝑓</m:t>
                        </m:r>
                      </m:sub>
                    </m:sSub>
                    <m:r>
                      <a:rPr lang="da-DK" sz="32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da-DK" sz="3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3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da-DK" sz="32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𝑟𝑒𝑙</m:t>
                        </m:r>
                      </m:sub>
                    </m:sSub>
                    <m:r>
                      <a:rPr lang="da-DK" sz="3200" b="0" i="1" smtClean="0">
                        <a:solidFill>
                          <a:schemeClr val="bg1"/>
                        </a:solidFill>
                        <a:latin typeface="Cambria Math"/>
                      </a:rPr>
                      <m:t>?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84070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81200" y="457200"/>
                <a:ext cx="4906408" cy="624210"/>
              </a:xfrm>
              <a:prstGeom prst="rect">
                <a:avLst/>
              </a:prstGeom>
              <a:blipFill rotWithShape="1">
                <a:blip r:embed="rId3"/>
                <a:stretch>
                  <a:fillRect l="-3106" t="-13725" b="-2451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0709" name="Text Box 5"/>
          <p:cNvSpPr txBox="1">
            <a:spLocks noChangeArrowheads="1"/>
          </p:cNvSpPr>
          <p:nvPr/>
        </p:nvSpPr>
        <p:spPr bwMode="auto">
          <a:xfrm>
            <a:off x="898525" y="1793875"/>
            <a:ext cx="73580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  <a:latin typeface="Comic Sans MS" pitchFamily="66" charset="0"/>
              </a:rPr>
              <a:t>A MEASURE OF THE ENERGY DENSITY IN NON-INTERACTING</a:t>
            </a:r>
          </a:p>
          <a:p>
            <a:r>
              <a:rPr lang="da-DK">
                <a:solidFill>
                  <a:schemeClr val="bg1"/>
                </a:solidFill>
                <a:latin typeface="Comic Sans MS" pitchFamily="66" charset="0"/>
              </a:rPr>
              <a:t>RADIATION IN THE EARLY UNIVERSE</a:t>
            </a:r>
          </a:p>
          <a:p>
            <a:endParaRPr lang="da-DK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da-DK">
                <a:solidFill>
                  <a:schemeClr val="bg1"/>
                </a:solidFill>
                <a:latin typeface="Comic Sans MS" pitchFamily="66" charset="0"/>
              </a:rPr>
              <a:t>THE STANDARD MODEL PREDICTION IS </a:t>
            </a:r>
            <a:endParaRPr lang="en-US">
              <a:solidFill>
                <a:schemeClr val="bg1"/>
              </a:solidFill>
              <a:latin typeface="Comic Sans MS" pitchFamily="66" charset="0"/>
            </a:endParaRPr>
          </a:p>
        </p:txBody>
      </p:sp>
      <p:graphicFrame>
        <p:nvGraphicFramePr>
          <p:cNvPr id="840710" name="Object 6"/>
          <p:cNvGraphicFramePr>
            <a:graphicFrameLocks noChangeAspect="1"/>
          </p:cNvGraphicFramePr>
          <p:nvPr/>
        </p:nvGraphicFramePr>
        <p:xfrm>
          <a:off x="1752600" y="3200400"/>
          <a:ext cx="5699125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839" name="Equation" r:id="rId4" imgW="2489040" imgH="495000" progId="Equation.3">
                  <p:embed/>
                </p:oleObj>
              </mc:Choice>
              <mc:Fallback>
                <p:oleObj name="Equation" r:id="rId4" imgW="2489040" imgH="4950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200400"/>
                        <a:ext cx="5699125" cy="11350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0711" name="Text Box 7"/>
          <p:cNvSpPr txBox="1">
            <a:spLocks noChangeArrowheads="1"/>
          </p:cNvSpPr>
          <p:nvPr/>
        </p:nvSpPr>
        <p:spPr bwMode="auto">
          <a:xfrm>
            <a:off x="990600" y="4953000"/>
            <a:ext cx="7150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  <a:latin typeface="Comic Sans MS" pitchFamily="66" charset="0"/>
              </a:rPr>
              <a:t>BUT ADDITIONAL LIGHT PARTICLES (STERILE NEUTRINOS,</a:t>
            </a:r>
          </a:p>
          <a:p>
            <a:r>
              <a:rPr lang="da-DK">
                <a:solidFill>
                  <a:schemeClr val="bg1"/>
                </a:solidFill>
                <a:latin typeface="Comic Sans MS" pitchFamily="66" charset="0"/>
              </a:rPr>
              <a:t>AXIONS, MAJORONS,…..) COULD MAKE IT HIGHER</a:t>
            </a:r>
            <a:endParaRPr lang="en-US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40712" name="Text Box 8"/>
          <p:cNvSpPr txBox="1">
            <a:spLocks noChangeArrowheads="1"/>
          </p:cNvSpPr>
          <p:nvPr/>
        </p:nvSpPr>
        <p:spPr bwMode="auto">
          <a:xfrm>
            <a:off x="1812925" y="4303713"/>
            <a:ext cx="3486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Mangano et al., hep-ph/0506164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71600" y="1981200"/>
                <a:ext cx="6324600" cy="1568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𝑒𝑓𝑓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3.36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−0.64</m:t>
                        </m:r>
                      </m:sub>
                      <m:sup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+0.68</m:t>
                        </m:r>
                      </m:sup>
                    </m:sSubSup>
                  </m:oMath>
                </a14:m>
                <a:r>
                  <a:rPr lang="da-DK" sz="2400" dirty="0" smtClean="0">
                    <a:solidFill>
                      <a:schemeClr val="bg1"/>
                    </a:solidFill>
                  </a:rPr>
                  <a:t> @ 95%	Planck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only</a:t>
                </a:r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da-DK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𝑒𝑓𝑓</m:t>
                        </m:r>
                      </m:sub>
                    </m:sSub>
                    <m:r>
                      <a:rPr lang="da-DK" sz="2400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da-DK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da-DK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3</m:t>
                        </m:r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.52</m:t>
                        </m:r>
                      </m:e>
                      <m:sub>
                        <m:r>
                          <a:rPr lang="da-DK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−0.</m:t>
                        </m:r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45</m:t>
                        </m:r>
                      </m:sub>
                      <m:sup>
                        <m:r>
                          <a:rPr lang="da-DK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+0.</m:t>
                        </m:r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48</m:t>
                        </m:r>
                      </m:sup>
                    </m:sSubSup>
                  </m:oMath>
                </a14:m>
                <a:r>
                  <a:rPr lang="da-DK" sz="2400" dirty="0">
                    <a:solidFill>
                      <a:schemeClr val="bg1"/>
                    </a:solidFill>
                  </a:rPr>
                  <a:t> @ 95%	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Planck+BAO+</a:t>
                </a:r>
                <a:r>
                  <a:rPr lang="da-DK" sz="2400" i="1" dirty="0" smtClean="0">
                    <a:solidFill>
                      <a:schemeClr val="bg1"/>
                    </a:solidFill>
                  </a:rPr>
                  <a:t>H</a:t>
                </a:r>
                <a:r>
                  <a:rPr lang="da-DK" sz="2400" i="1" baseline="-25000" dirty="0" smtClean="0">
                    <a:solidFill>
                      <a:schemeClr val="bg1"/>
                    </a:solidFill>
                  </a:rPr>
                  <a:t>0</a:t>
                </a:r>
                <a:endParaRPr lang="da-DK" sz="2400" dirty="0">
                  <a:solidFill>
                    <a:schemeClr val="bg1"/>
                  </a:solidFill>
                </a:endParaRPr>
              </a:p>
              <a:p>
                <a:endParaRPr lang="da-DK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981200"/>
                <a:ext cx="6324600" cy="1568186"/>
              </a:xfrm>
              <a:prstGeom prst="rect">
                <a:avLst/>
              </a:prstGeom>
              <a:blipFill rotWithShape="1">
                <a:blip r:embed="rId2"/>
                <a:stretch>
                  <a:fillRect t="-2335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773127" y="3557808"/>
            <a:ext cx="7834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THE SITUATION  IS (UNFORTUNATELY) NOT YET RESOLVED….</a:t>
            </a:r>
            <a:endParaRPr lang="da-DK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533400"/>
            <a:ext cx="5562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0179" name="Text Box 3"/>
          <p:cNvSpPr txBox="1">
            <a:spLocks noChangeArrowheads="1"/>
          </p:cNvSpPr>
          <p:nvPr/>
        </p:nvSpPr>
        <p:spPr bwMode="auto">
          <a:xfrm>
            <a:off x="2669485" y="5791200"/>
            <a:ext cx="4003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CMB </a:t>
            </a:r>
            <a:r>
              <a:rPr lang="da-DK" sz="2400" dirty="0">
                <a:solidFill>
                  <a:schemeClr val="bg1"/>
                </a:solidFill>
              </a:rPr>
              <a:t>TEMPERATURE MAP</a:t>
            </a:r>
          </a:p>
        </p:txBody>
      </p:sp>
      <p:sp>
        <p:nvSpPr>
          <p:cNvPr id="690180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8428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200">
                <a:solidFill>
                  <a:schemeClr val="bg1"/>
                </a:solidFill>
              </a:rPr>
              <a:t>THE COSMIC MICROWAVE BACKGROUND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9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0"/>
            <a:ext cx="5393973" cy="4191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5530334"/>
            <a:ext cx="198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ADE ET AL. 2013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54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838200"/>
            <a:ext cx="6562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THE CULPRIT IS THE HUBBLE PARAMETER</a:t>
            </a:r>
          </a:p>
          <a:p>
            <a:r>
              <a:rPr lang="da-DK" sz="2400" dirty="0" smtClean="0">
                <a:solidFill>
                  <a:schemeClr val="bg1"/>
                </a:solidFill>
              </a:rPr>
              <a:t>MEASUREMENT</a:t>
            </a:r>
            <a:endParaRPr lang="da-DK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55475" y="2362200"/>
                <a:ext cx="595021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=67.3</m:t>
                      </m:r>
                      <m:r>
                        <a:rPr lang="da-DK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±1.2</m:t>
                      </m:r>
                      <m:r>
                        <m:rPr>
                          <m:nor/>
                        </m:rPr>
                        <a:rPr lang="da-DK" sz="24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   </m:t>
                      </m:r>
                      <m:r>
                        <m:rPr>
                          <m:nor/>
                        </m:rPr>
                        <a:rPr lang="da-DK" sz="2400" b="0" i="0" smtClean="0">
                          <a:solidFill>
                            <a:schemeClr val="bg1"/>
                          </a:solidFill>
                          <a:latin typeface="+mn-lt"/>
                          <a:ea typeface="Cambria Math"/>
                        </a:rPr>
                        <m:t>Planck</m:t>
                      </m:r>
                      <m:r>
                        <m:rPr>
                          <m:nor/>
                        </m:rPr>
                        <a:rPr lang="da-DK" sz="2400" b="0" i="0" smtClean="0">
                          <a:solidFill>
                            <a:schemeClr val="bg1"/>
                          </a:solidFill>
                          <a:latin typeface="+mn-lt"/>
                          <a:ea typeface="Cambria Math"/>
                        </a:rPr>
                        <m:t>, </m:t>
                      </m:r>
                      <m:r>
                        <m:rPr>
                          <m:nor/>
                        </m:rPr>
                        <a:rPr lang="da-DK" sz="2400" b="0" i="0" smtClean="0">
                          <a:solidFill>
                            <a:schemeClr val="bg1"/>
                          </a:solidFill>
                          <a:latin typeface="+mn-lt"/>
                          <a:ea typeface="Cambria Math"/>
                        </a:rPr>
                        <m:t>assuming</m:t>
                      </m:r>
                      <m:r>
                        <m:rPr>
                          <m:nor/>
                        </m:rPr>
                        <a:rPr lang="da-DK" sz="2400" b="0" i="0" smtClean="0">
                          <a:solidFill>
                            <a:schemeClr val="bg1"/>
                          </a:solidFill>
                          <a:latin typeface="+mn-lt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2400" b="0" i="0" smtClean="0">
                          <a:solidFill>
                            <a:schemeClr val="bg1"/>
                          </a:solidFill>
                          <a:latin typeface="Symbol" pitchFamily="18" charset="2"/>
                          <a:ea typeface="Cambria Math"/>
                        </a:rPr>
                        <m:t>L</m:t>
                      </m:r>
                      <m:r>
                        <m:rPr>
                          <m:nor/>
                        </m:rPr>
                        <a:rPr lang="da-DK" sz="24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CDM</m:t>
                      </m:r>
                    </m:oMath>
                  </m:oMathPara>
                </a14:m>
                <a:endParaRPr lang="da-DK" sz="2400" b="0" i="0" dirty="0" smtClean="0">
                  <a:solidFill>
                    <a:schemeClr val="bg1"/>
                  </a:solidFill>
                  <a:latin typeface="Cambria Math"/>
                  <a:ea typeface="Cambria Math"/>
                </a:endParaRPr>
              </a:p>
              <a:p>
                <a:endParaRPr lang="da-DK" sz="2400" i="1" dirty="0" smtClean="0">
                  <a:solidFill>
                    <a:schemeClr val="bg1"/>
                  </a:solidFill>
                  <a:latin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da-DK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da-DK" sz="2400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74</m:t>
                    </m:r>
                    <m:r>
                      <a:rPr lang="da-DK" sz="24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r>
                  <a:rPr lang="da-DK" sz="2400" dirty="0" smtClean="0">
                    <a:solidFill>
                      <a:schemeClr val="bg1"/>
                    </a:solidFill>
                  </a:rPr>
                  <a:t>          HST data       </a:t>
                </a:r>
                <a:endParaRPr lang="da-DK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475" y="2362200"/>
                <a:ext cx="5950219" cy="1200329"/>
              </a:xfrm>
              <a:prstGeom prst="rect">
                <a:avLst/>
              </a:prstGeom>
              <a:blipFill rotWithShape="1">
                <a:blip r:embed="rId2"/>
                <a:stretch>
                  <a:fillRect l="-307" b="-11224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264024" y="4267200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CAN BE </a:t>
            </a:r>
            <a:r>
              <a:rPr lang="da-DK" sz="2400" smtClean="0">
                <a:solidFill>
                  <a:schemeClr val="bg1"/>
                </a:solidFill>
              </a:rPr>
              <a:t>MADE (MORE) CONSISTENT </a:t>
            </a:r>
            <a:r>
              <a:rPr lang="da-DK" sz="2400" dirty="0" smtClean="0">
                <a:solidFill>
                  <a:schemeClr val="bg1"/>
                </a:solidFill>
              </a:rPr>
              <a:t>PROVIDED THERE IS ”DARK RADIATION”</a:t>
            </a:r>
          </a:p>
          <a:p>
            <a:endParaRPr lang="da-DK" sz="2400" dirty="0">
              <a:solidFill>
                <a:schemeClr val="bg1"/>
              </a:solidFill>
            </a:endParaRPr>
          </a:p>
          <a:p>
            <a:endParaRPr lang="da-DK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4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24" y="1295400"/>
            <a:ext cx="7406050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4534" y="5410200"/>
            <a:ext cx="3489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HAMANN &amp; HASENKAMP 2013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49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clid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30278"/>
            <a:ext cx="9144000" cy="39254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81000"/>
            <a:ext cx="7199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THERE ARE A NUMBER OF HINTS FROM EXPERIMENTS THAT A</a:t>
            </a:r>
          </a:p>
          <a:p>
            <a:r>
              <a:rPr lang="da-DK" dirty="0" smtClean="0">
                <a:solidFill>
                  <a:srgbClr val="FFFFFF"/>
                </a:solidFill>
              </a:rPr>
              <a:t>FOURTH, </a:t>
            </a:r>
            <a:r>
              <a:rPr lang="da-DK" dirty="0" err="1" smtClean="0">
                <a:solidFill>
                  <a:srgbClr val="FFFFFF"/>
                </a:solidFill>
              </a:rPr>
              <a:t>eV</a:t>
            </a:r>
            <a:r>
              <a:rPr lang="da-DK" dirty="0" smtClean="0">
                <a:solidFill>
                  <a:srgbClr val="FFFFFF"/>
                </a:solidFill>
              </a:rPr>
              <a:t>-MASS STERILE STATE MIGHT BE NEEDED:</a:t>
            </a:r>
          </a:p>
          <a:p>
            <a:r>
              <a:rPr lang="da-DK" dirty="0" smtClean="0">
                <a:solidFill>
                  <a:srgbClr val="FFFFFF"/>
                </a:solidFill>
              </a:rPr>
              <a:t>LSND, </a:t>
            </a:r>
            <a:r>
              <a:rPr lang="da-DK" dirty="0" err="1" smtClean="0">
                <a:solidFill>
                  <a:srgbClr val="FFFFFF"/>
                </a:solidFill>
              </a:rPr>
              <a:t>MiniBoone</a:t>
            </a:r>
            <a:r>
              <a:rPr lang="da-DK" dirty="0" smtClean="0">
                <a:solidFill>
                  <a:srgbClr val="FFFFFF"/>
                </a:solidFill>
              </a:rPr>
              <a:t>, </a:t>
            </a:r>
            <a:r>
              <a:rPr lang="da-DK" dirty="0" err="1" smtClean="0">
                <a:solidFill>
                  <a:srgbClr val="FFFFFF"/>
                </a:solidFill>
              </a:rPr>
              <a:t>reactor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anomaly</a:t>
            </a:r>
            <a:r>
              <a:rPr lang="da-DK" dirty="0" smtClean="0">
                <a:solidFill>
                  <a:srgbClr val="FFFFFF"/>
                </a:solidFill>
              </a:rPr>
              <a:t>, Gallium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5950405"/>
            <a:ext cx="2463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Giunti &amp; </a:t>
            </a:r>
            <a:r>
              <a:rPr lang="da-DK" dirty="0" err="1" smtClean="0">
                <a:solidFill>
                  <a:srgbClr val="FFFFFF"/>
                </a:solidFill>
              </a:rPr>
              <a:t>Laveder</a:t>
            </a:r>
            <a:r>
              <a:rPr lang="da-DK" dirty="0" smtClean="0">
                <a:solidFill>
                  <a:srgbClr val="FFFFFF"/>
                </a:solidFill>
              </a:rPr>
              <a:t> 2011</a:t>
            </a: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56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Line 2"/>
          <p:cNvSpPr>
            <a:spLocks noChangeShapeType="1"/>
          </p:cNvSpPr>
          <p:nvPr/>
        </p:nvSpPr>
        <p:spPr bwMode="auto">
          <a:xfrm>
            <a:off x="1752600" y="5257800"/>
            <a:ext cx="160020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48899" name="Line 3"/>
          <p:cNvSpPr>
            <a:spLocks noChangeShapeType="1"/>
          </p:cNvSpPr>
          <p:nvPr/>
        </p:nvSpPr>
        <p:spPr bwMode="auto">
          <a:xfrm>
            <a:off x="1752600" y="3505200"/>
            <a:ext cx="16002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48900" name="Line 4"/>
          <p:cNvSpPr>
            <a:spLocks noChangeShapeType="1"/>
          </p:cNvSpPr>
          <p:nvPr/>
        </p:nvSpPr>
        <p:spPr bwMode="auto">
          <a:xfrm>
            <a:off x="1752600" y="3352800"/>
            <a:ext cx="16002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48901" name="Line 5"/>
          <p:cNvSpPr>
            <a:spLocks noChangeShapeType="1"/>
          </p:cNvSpPr>
          <p:nvPr/>
        </p:nvSpPr>
        <p:spPr bwMode="auto">
          <a:xfrm>
            <a:off x="1752600" y="5029200"/>
            <a:ext cx="1600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48902" name="Line 6"/>
          <p:cNvSpPr>
            <a:spLocks noChangeShapeType="1"/>
          </p:cNvSpPr>
          <p:nvPr/>
        </p:nvSpPr>
        <p:spPr bwMode="auto">
          <a:xfrm>
            <a:off x="1752600" y="5181600"/>
            <a:ext cx="1600200" cy="0"/>
          </a:xfrm>
          <a:prstGeom prst="line">
            <a:avLst/>
          </a:prstGeom>
          <a:noFill/>
          <a:ln w="28575">
            <a:solidFill>
              <a:srgbClr val="E6F61A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48903" name="Line 7"/>
          <p:cNvSpPr>
            <a:spLocks noChangeShapeType="1"/>
          </p:cNvSpPr>
          <p:nvPr/>
        </p:nvSpPr>
        <p:spPr bwMode="auto">
          <a:xfrm>
            <a:off x="5334000" y="3581400"/>
            <a:ext cx="160020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48904" name="Line 8"/>
          <p:cNvSpPr>
            <a:spLocks noChangeShapeType="1"/>
          </p:cNvSpPr>
          <p:nvPr/>
        </p:nvSpPr>
        <p:spPr bwMode="auto">
          <a:xfrm>
            <a:off x="5334000" y="5257800"/>
            <a:ext cx="16002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48905" name="Line 9"/>
          <p:cNvSpPr>
            <a:spLocks noChangeShapeType="1"/>
          </p:cNvSpPr>
          <p:nvPr/>
        </p:nvSpPr>
        <p:spPr bwMode="auto">
          <a:xfrm>
            <a:off x="5334000" y="5105400"/>
            <a:ext cx="16002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48906" name="Line 10"/>
          <p:cNvSpPr>
            <a:spLocks noChangeShapeType="1"/>
          </p:cNvSpPr>
          <p:nvPr/>
        </p:nvSpPr>
        <p:spPr bwMode="auto">
          <a:xfrm>
            <a:off x="5334000" y="3352800"/>
            <a:ext cx="1600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48907" name="Line 11"/>
          <p:cNvSpPr>
            <a:spLocks noChangeShapeType="1"/>
          </p:cNvSpPr>
          <p:nvPr/>
        </p:nvSpPr>
        <p:spPr bwMode="auto">
          <a:xfrm>
            <a:off x="5334000" y="3505200"/>
            <a:ext cx="1600200" cy="0"/>
          </a:xfrm>
          <a:prstGeom prst="line">
            <a:avLst/>
          </a:prstGeom>
          <a:noFill/>
          <a:ln w="28575">
            <a:solidFill>
              <a:srgbClr val="E6F61A"/>
            </a:solidFill>
            <a:round/>
            <a:headEnd/>
            <a:tailEnd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48908" name="Text Box 12"/>
          <p:cNvSpPr txBox="1">
            <a:spLocks noChangeArrowheads="1"/>
          </p:cNvSpPr>
          <p:nvPr/>
        </p:nvSpPr>
        <p:spPr bwMode="auto">
          <a:xfrm>
            <a:off x="842828" y="836712"/>
            <a:ext cx="746460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ASSUMING A NUMBER OF ADDITIONAL STERILE STATES OF </a:t>
            </a:r>
          </a:p>
          <a:p>
            <a:r>
              <a:rPr lang="da-DK" dirty="0">
                <a:solidFill>
                  <a:schemeClr val="bg1"/>
                </a:solidFill>
              </a:rPr>
              <a:t>APPROXIMATELY EQUAL MASS, TWO QUALITATIVELY DIFFERENT</a:t>
            </a:r>
          </a:p>
          <a:p>
            <a:r>
              <a:rPr lang="da-DK" dirty="0">
                <a:solidFill>
                  <a:schemeClr val="bg1"/>
                </a:solidFill>
              </a:rPr>
              <a:t>HIERARCHIES </a:t>
            </a:r>
            <a:r>
              <a:rPr lang="da-DK" dirty="0" smtClean="0">
                <a:solidFill>
                  <a:schemeClr val="bg1"/>
                </a:solidFill>
              </a:rPr>
              <a:t>EMERGE. IN ANALOGY WITH THE STANDARD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MODEL NEUTRINO HIERARCHY WE CAN CALL THEM NORMAL 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AND INVERTED HIERARCHY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48909" name="Text Box 13"/>
          <p:cNvSpPr txBox="1">
            <a:spLocks noChangeArrowheads="1"/>
          </p:cNvSpPr>
          <p:nvPr/>
        </p:nvSpPr>
        <p:spPr bwMode="auto">
          <a:xfrm>
            <a:off x="1336675" y="5602288"/>
            <a:ext cx="24000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b="1" dirty="0" smtClean="0">
                <a:solidFill>
                  <a:schemeClr val="bg1"/>
                </a:solidFill>
              </a:rPr>
              <a:t>3+N (NORMAL)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48910" name="Text Box 14"/>
          <p:cNvSpPr txBox="1">
            <a:spLocks noChangeArrowheads="1"/>
          </p:cNvSpPr>
          <p:nvPr/>
        </p:nvSpPr>
        <p:spPr bwMode="auto">
          <a:xfrm>
            <a:off x="4969975" y="5610411"/>
            <a:ext cx="26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b="1" dirty="0" smtClean="0">
                <a:solidFill>
                  <a:schemeClr val="bg1"/>
                </a:solidFill>
              </a:rPr>
              <a:t>N+3 (INVERTED)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48911" name="Text Box 15"/>
          <p:cNvSpPr txBox="1">
            <a:spLocks noChangeArrowheads="1"/>
          </p:cNvSpPr>
          <p:nvPr/>
        </p:nvSpPr>
        <p:spPr bwMode="auto">
          <a:xfrm>
            <a:off x="762000" y="2971800"/>
            <a:ext cx="574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da-DK" sz="3600" baseline="-25000">
                <a:solidFill>
                  <a:schemeClr val="bg1"/>
                </a:solidFill>
              </a:rPr>
              <a:t>s</a:t>
            </a:r>
            <a:endParaRPr lang="en-US" sz="360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848912" name="Text Box 16"/>
          <p:cNvSpPr txBox="1">
            <a:spLocks noChangeArrowheads="1"/>
          </p:cNvSpPr>
          <p:nvPr/>
        </p:nvSpPr>
        <p:spPr bwMode="auto">
          <a:xfrm>
            <a:off x="7239000" y="4800600"/>
            <a:ext cx="574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da-DK" sz="3600" baseline="-25000">
                <a:solidFill>
                  <a:schemeClr val="bg1"/>
                </a:solidFill>
              </a:rPr>
              <a:t>s</a:t>
            </a:r>
            <a:endParaRPr lang="en-US" sz="360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848913" name="Text Box 17"/>
          <p:cNvSpPr txBox="1">
            <a:spLocks noChangeArrowheads="1"/>
          </p:cNvSpPr>
          <p:nvPr/>
        </p:nvSpPr>
        <p:spPr bwMode="auto">
          <a:xfrm>
            <a:off x="838200" y="4724400"/>
            <a:ext cx="625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da-DK" sz="3600" baseline="-25000">
                <a:solidFill>
                  <a:schemeClr val="bg1"/>
                </a:solidFill>
              </a:rPr>
              <a:t>A</a:t>
            </a:r>
            <a:endParaRPr lang="en-US" sz="360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848914" name="Text Box 18"/>
          <p:cNvSpPr txBox="1">
            <a:spLocks noChangeArrowheads="1"/>
          </p:cNvSpPr>
          <p:nvPr/>
        </p:nvSpPr>
        <p:spPr bwMode="auto">
          <a:xfrm>
            <a:off x="7239000" y="3048000"/>
            <a:ext cx="625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da-DK" sz="3600" baseline="-25000">
                <a:solidFill>
                  <a:schemeClr val="bg1"/>
                </a:solidFill>
              </a:rPr>
              <a:t>A</a:t>
            </a:r>
            <a:endParaRPr lang="en-US" sz="3600">
              <a:solidFill>
                <a:schemeClr val="bg1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6525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22" name="Picture 2" descr="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083175" cy="6858000"/>
          </a:xfrm>
          <a:prstGeom prst="rect">
            <a:avLst/>
          </a:prstGeom>
          <a:noFill/>
        </p:spPr>
      </p:pic>
      <p:sp>
        <p:nvSpPr>
          <p:cNvPr id="849923" name="Text Box 3"/>
          <p:cNvSpPr txBox="1">
            <a:spLocks noChangeArrowheads="1"/>
          </p:cNvSpPr>
          <p:nvPr/>
        </p:nvSpPr>
        <p:spPr bwMode="auto">
          <a:xfrm>
            <a:off x="136525" y="341313"/>
            <a:ext cx="360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err="1">
                <a:solidFill>
                  <a:schemeClr val="bg1"/>
                </a:solidFill>
              </a:rPr>
              <a:t>Hamann</a:t>
            </a:r>
            <a:r>
              <a:rPr lang="da-DK" dirty="0">
                <a:solidFill>
                  <a:schemeClr val="bg1"/>
                </a:solidFill>
              </a:rPr>
              <a:t>, STH, </a:t>
            </a:r>
            <a:r>
              <a:rPr lang="da-DK" dirty="0" err="1">
                <a:solidFill>
                  <a:schemeClr val="bg1"/>
                </a:solidFill>
              </a:rPr>
              <a:t>Raffelt</a:t>
            </a:r>
            <a:r>
              <a:rPr lang="da-DK" dirty="0">
                <a:solidFill>
                  <a:schemeClr val="bg1"/>
                </a:solidFill>
              </a:rPr>
              <a:t>, </a:t>
            </a:r>
            <a:r>
              <a:rPr lang="da-DK" dirty="0" err="1">
                <a:solidFill>
                  <a:schemeClr val="bg1"/>
                </a:solidFill>
              </a:rPr>
              <a:t>Tamborra</a:t>
            </a:r>
            <a:r>
              <a:rPr lang="da-DK" dirty="0">
                <a:solidFill>
                  <a:schemeClr val="bg1"/>
                </a:solidFill>
              </a:rPr>
              <a:t>,</a:t>
            </a:r>
          </a:p>
          <a:p>
            <a:r>
              <a:rPr lang="da-DK" dirty="0" err="1">
                <a:solidFill>
                  <a:schemeClr val="bg1"/>
                </a:solidFill>
              </a:rPr>
              <a:t>Wong</a:t>
            </a:r>
            <a:r>
              <a:rPr lang="da-DK" dirty="0">
                <a:solidFill>
                  <a:schemeClr val="bg1"/>
                </a:solidFill>
              </a:rPr>
              <a:t>, </a:t>
            </a:r>
            <a:r>
              <a:rPr lang="da-DK" dirty="0" smtClean="0">
                <a:solidFill>
                  <a:schemeClr val="bg1"/>
                </a:solidFill>
              </a:rPr>
              <a:t>arxiv:1006.5276 (PRL)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49925" name="Text Box 5"/>
          <p:cNvSpPr txBox="1">
            <a:spLocks noChangeArrowheads="1"/>
          </p:cNvSpPr>
          <p:nvPr/>
        </p:nvSpPr>
        <p:spPr bwMode="auto">
          <a:xfrm>
            <a:off x="7315200" y="228600"/>
            <a:ext cx="1058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b="1" dirty="0" smtClean="0"/>
              <a:t>”3+N”</a:t>
            </a:r>
            <a:endParaRPr lang="en-US" sz="2400" b="1" dirty="0"/>
          </a:p>
        </p:txBody>
      </p:sp>
      <p:sp>
        <p:nvSpPr>
          <p:cNvPr id="849926" name="Text Box 6"/>
          <p:cNvSpPr txBox="1">
            <a:spLocks noChangeArrowheads="1"/>
          </p:cNvSpPr>
          <p:nvPr/>
        </p:nvSpPr>
        <p:spPr bwMode="auto">
          <a:xfrm>
            <a:off x="4876800" y="3733800"/>
            <a:ext cx="752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b="1" dirty="0"/>
              <a:t>N+3</a:t>
            </a:r>
            <a:endParaRPr lang="en-US" sz="2400" b="1" dirty="0"/>
          </a:p>
        </p:txBody>
      </p:sp>
      <p:sp>
        <p:nvSpPr>
          <p:cNvPr id="849927" name="Text Box 7"/>
          <p:cNvSpPr txBox="1">
            <a:spLocks noChangeArrowheads="1"/>
          </p:cNvSpPr>
          <p:nvPr/>
        </p:nvSpPr>
        <p:spPr bwMode="auto">
          <a:xfrm>
            <a:off x="174625" y="4019550"/>
            <a:ext cx="323678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See </a:t>
            </a:r>
            <a:r>
              <a:rPr lang="da-DK" dirty="0" err="1">
                <a:solidFill>
                  <a:schemeClr val="bg1"/>
                </a:solidFill>
              </a:rPr>
              <a:t>also</a:t>
            </a:r>
            <a:endParaRPr lang="da-DK" dirty="0">
              <a:solidFill>
                <a:schemeClr val="bg1"/>
              </a:solidFill>
            </a:endParaRPr>
          </a:p>
          <a:p>
            <a:r>
              <a:rPr lang="da-DK" dirty="0" err="1">
                <a:solidFill>
                  <a:schemeClr val="bg1"/>
                </a:solidFill>
              </a:rPr>
              <a:t>Dodelson</a:t>
            </a:r>
            <a:r>
              <a:rPr lang="da-DK" dirty="0">
                <a:solidFill>
                  <a:schemeClr val="bg1"/>
                </a:solidFill>
              </a:rPr>
              <a:t> et al. 2006</a:t>
            </a:r>
          </a:p>
          <a:p>
            <a:r>
              <a:rPr lang="da-DK" dirty="0" err="1">
                <a:solidFill>
                  <a:schemeClr val="bg1"/>
                </a:solidFill>
              </a:rPr>
              <a:t>Melchiorri</a:t>
            </a:r>
            <a:r>
              <a:rPr lang="da-DK" dirty="0">
                <a:solidFill>
                  <a:schemeClr val="bg1"/>
                </a:solidFill>
              </a:rPr>
              <a:t> et al. 2009</a:t>
            </a:r>
          </a:p>
          <a:p>
            <a:r>
              <a:rPr lang="da-DK" dirty="0" err="1">
                <a:solidFill>
                  <a:schemeClr val="bg1"/>
                </a:solidFill>
              </a:rPr>
              <a:t>Acero</a:t>
            </a:r>
            <a:r>
              <a:rPr lang="da-DK" dirty="0">
                <a:solidFill>
                  <a:schemeClr val="bg1"/>
                </a:solidFill>
              </a:rPr>
              <a:t> &amp; </a:t>
            </a:r>
            <a:r>
              <a:rPr lang="da-DK" dirty="0" err="1">
                <a:solidFill>
                  <a:schemeClr val="bg1"/>
                </a:solidFill>
              </a:rPr>
              <a:t>Lesgourgues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smtClean="0">
                <a:solidFill>
                  <a:schemeClr val="bg1"/>
                </a:solidFill>
              </a:rPr>
              <a:t>2009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Hamann et al 2011</a:t>
            </a:r>
          </a:p>
          <a:p>
            <a:r>
              <a:rPr lang="da-DK" dirty="0" err="1" smtClean="0">
                <a:solidFill>
                  <a:schemeClr val="bg1"/>
                </a:solidFill>
              </a:rPr>
              <a:t>Joudaki</a:t>
            </a:r>
            <a:r>
              <a:rPr lang="da-DK" dirty="0" smtClean="0">
                <a:solidFill>
                  <a:schemeClr val="bg1"/>
                </a:solidFill>
              </a:rPr>
              <a:t> et al 2012</a:t>
            </a:r>
          </a:p>
          <a:p>
            <a:r>
              <a:rPr lang="da-DK" dirty="0" err="1" smtClean="0">
                <a:solidFill>
                  <a:schemeClr val="bg1"/>
                </a:solidFill>
              </a:rPr>
              <a:t>Motohashi</a:t>
            </a:r>
            <a:r>
              <a:rPr lang="da-DK" dirty="0" smtClean="0">
                <a:solidFill>
                  <a:schemeClr val="bg1"/>
                </a:solidFill>
              </a:rPr>
              <a:t> et al. 2012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Archidiacono et al 2012, 2013</a:t>
            </a:r>
          </a:p>
          <a:p>
            <a:r>
              <a:rPr lang="da-DK" dirty="0">
                <a:solidFill>
                  <a:schemeClr val="bg1"/>
                </a:solidFill>
              </a:rPr>
              <a:t>a</a:t>
            </a:r>
            <a:r>
              <a:rPr lang="da-DK" dirty="0" smtClean="0">
                <a:solidFill>
                  <a:schemeClr val="bg1"/>
                </a:solidFill>
              </a:rPr>
              <a:t>nd  </a:t>
            </a:r>
            <a:r>
              <a:rPr lang="da-DK" dirty="0" err="1" smtClean="0">
                <a:solidFill>
                  <a:schemeClr val="bg1"/>
                </a:solidFill>
              </a:rPr>
              <a:t>many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others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086600" y="533400"/>
          <a:ext cx="1214966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082" name="Ligning" r:id="rId4" imgW="520560" imgH="228600" progId="Equation.3">
                  <p:embed/>
                </p:oleObj>
              </mc:Choice>
              <mc:Fallback>
                <p:oleObj name="Ligning" r:id="rId4" imgW="520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533400"/>
                        <a:ext cx="1214966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6899" name="Object 3"/>
          <p:cNvGraphicFramePr>
            <a:graphicFrameLocks noChangeAspect="1"/>
          </p:cNvGraphicFramePr>
          <p:nvPr/>
        </p:nvGraphicFramePr>
        <p:xfrm>
          <a:off x="4800600" y="4038600"/>
          <a:ext cx="12144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083" name="Ligning" r:id="rId6" imgW="520560" imgH="228600" progId="Equation.3">
                  <p:embed/>
                </p:oleObj>
              </mc:Choice>
              <mc:Fallback>
                <p:oleObj name="Ligning" r:id="rId6" imgW="520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038600"/>
                        <a:ext cx="1214438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Up Arrow 9"/>
          <p:cNvSpPr/>
          <p:nvPr/>
        </p:nvSpPr>
        <p:spPr>
          <a:xfrm>
            <a:off x="4800600" y="152400"/>
            <a:ext cx="304800" cy="7620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xtBox 10"/>
          <p:cNvSpPr txBox="1"/>
          <p:nvPr/>
        </p:nvSpPr>
        <p:spPr>
          <a:xfrm>
            <a:off x="4267200" y="990600"/>
            <a:ext cx="14157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</a:rPr>
              <a:t>WDM LIMIT</a:t>
            </a:r>
            <a:endParaRPr lang="da-DK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311906" y="1348191"/>
                <a:ext cx="3099503" cy="815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a-DK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a-DK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  <m:r>
                                <a:rPr lang="da-DK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,0</m:t>
                              </m:r>
                            </m:sub>
                          </m:sSub>
                        </m:den>
                      </m:f>
                      <m:r>
                        <a:rPr lang="da-DK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𝑒𝑓𝑓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−3</m:t>
                      </m:r>
                    </m:oMath>
                  </m:oMathPara>
                </a14:m>
                <a:endParaRPr lang="da-DK" sz="24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906" y="1348191"/>
                <a:ext cx="3099503" cy="81541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08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2" y="1676400"/>
            <a:ext cx="8759225" cy="3428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5164595"/>
            <a:ext cx="497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ADE ET AL. 2013 (WITHOUT HUBBLE DATA!)</a:t>
            </a:r>
            <a:endParaRPr lang="da-DK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24806" y="548680"/>
                <a:ext cx="2321533" cy="8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a-DK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da-DK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a-DK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a-DK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  <m:r>
                                <a:rPr lang="da-DK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,0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a-DK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806" y="548680"/>
                <a:ext cx="2321533" cy="85388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909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3962400" cy="3724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18" y="1368734"/>
            <a:ext cx="4452672" cy="3727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906" y="5117068"/>
            <a:ext cx="766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Archidiacono</a:t>
            </a:r>
            <a:r>
              <a:rPr lang="da-DK" dirty="0" smtClean="0">
                <a:solidFill>
                  <a:schemeClr val="bg1"/>
                </a:solidFill>
              </a:rPr>
              <a:t>, </a:t>
            </a:r>
            <a:r>
              <a:rPr lang="da-DK" dirty="0" err="1" smtClean="0">
                <a:solidFill>
                  <a:schemeClr val="bg1"/>
                </a:solidFill>
              </a:rPr>
              <a:t>Fornengo</a:t>
            </a:r>
            <a:r>
              <a:rPr lang="da-DK" dirty="0" smtClean="0">
                <a:solidFill>
                  <a:schemeClr val="bg1"/>
                </a:solidFill>
              </a:rPr>
              <a:t>, </a:t>
            </a:r>
            <a:r>
              <a:rPr lang="da-DK" dirty="0" err="1" smtClean="0">
                <a:solidFill>
                  <a:schemeClr val="bg1"/>
                </a:solidFill>
              </a:rPr>
              <a:t>Giunti</a:t>
            </a:r>
            <a:r>
              <a:rPr lang="da-DK" dirty="0" smtClean="0">
                <a:solidFill>
                  <a:schemeClr val="bg1"/>
                </a:solidFill>
              </a:rPr>
              <a:t>, STH, </a:t>
            </a:r>
            <a:r>
              <a:rPr lang="da-DK" dirty="0" err="1" smtClean="0">
                <a:solidFill>
                  <a:schemeClr val="bg1"/>
                </a:solidFill>
              </a:rPr>
              <a:t>Melchiorri</a:t>
            </a:r>
            <a:r>
              <a:rPr lang="da-DK" dirty="0" smtClean="0">
                <a:solidFill>
                  <a:schemeClr val="bg1"/>
                </a:solidFill>
              </a:rPr>
              <a:t>, arXiv:1302.6720 (PRD)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0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59632" y="1772816"/>
            <a:ext cx="66896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 smtClean="0">
                <a:solidFill>
                  <a:schemeClr val="bg1"/>
                </a:solidFill>
                <a:latin typeface="+mj-lt"/>
              </a:rPr>
              <a:t>Bottom</a:t>
            </a:r>
            <a:r>
              <a:rPr lang="da-DK" sz="3200" dirty="0" smtClean="0">
                <a:solidFill>
                  <a:schemeClr val="bg1"/>
                </a:solidFill>
                <a:latin typeface="+mj-lt"/>
              </a:rPr>
              <a:t> line: Sterile neutrinos in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 smtClean="0">
                <a:solidFill>
                  <a:schemeClr val="bg1"/>
                </a:solidFill>
                <a:latin typeface="+mj-lt"/>
              </a:rPr>
              <a:t>mass</a:t>
            </a:r>
            <a:r>
              <a:rPr lang="da-DK" sz="3200" dirty="0" smtClean="0">
                <a:solidFill>
                  <a:schemeClr val="bg1"/>
                </a:solidFill>
                <a:latin typeface="+mj-lt"/>
              </a:rPr>
              <a:t> range </a:t>
            </a:r>
            <a:r>
              <a:rPr lang="da-DK" sz="3200" dirty="0" err="1" smtClean="0">
                <a:solidFill>
                  <a:schemeClr val="bg1"/>
                </a:solidFill>
                <a:latin typeface="+mj-lt"/>
              </a:rPr>
              <a:t>preferred</a:t>
            </a:r>
            <a:r>
              <a:rPr lang="da-DK" sz="3200" dirty="0" smtClean="0">
                <a:solidFill>
                  <a:schemeClr val="bg1"/>
                </a:solidFill>
                <a:latin typeface="+mj-lt"/>
              </a:rPr>
              <a:t> by SBL data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>
                <a:solidFill>
                  <a:schemeClr val="bg1"/>
                </a:solidFill>
                <a:latin typeface="+mj-lt"/>
              </a:rPr>
              <a:t>c</a:t>
            </a:r>
            <a:r>
              <a:rPr lang="da-DK" sz="3200" dirty="0" err="1" smtClean="0">
                <a:solidFill>
                  <a:schemeClr val="bg1"/>
                </a:solidFill>
                <a:latin typeface="+mj-lt"/>
              </a:rPr>
              <a:t>an</a:t>
            </a:r>
            <a:r>
              <a:rPr lang="da-DK" sz="3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a-DK" sz="3200" dirty="0" err="1" smtClean="0">
                <a:solidFill>
                  <a:schemeClr val="bg1"/>
                </a:solidFill>
                <a:latin typeface="+mj-lt"/>
              </a:rPr>
              <a:t>be</a:t>
            </a:r>
            <a:r>
              <a:rPr lang="da-DK" sz="3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a-DK" sz="3200" dirty="0" err="1" smtClean="0">
                <a:solidFill>
                  <a:schemeClr val="bg1"/>
                </a:solidFill>
                <a:latin typeface="+mj-lt"/>
              </a:rPr>
              <a:t>accomodated</a:t>
            </a:r>
            <a:r>
              <a:rPr lang="da-DK" sz="3200" dirty="0" smtClean="0">
                <a:solidFill>
                  <a:schemeClr val="bg1"/>
                </a:solidFill>
                <a:latin typeface="+mj-lt"/>
              </a:rPr>
              <a:t> by </a:t>
            </a:r>
            <a:r>
              <a:rPr lang="da-DK" sz="3200" dirty="0" err="1" smtClean="0">
                <a:solidFill>
                  <a:schemeClr val="bg1"/>
                </a:solidFill>
                <a:latin typeface="+mj-lt"/>
              </a:rPr>
              <a:t>cosmology</a:t>
            </a:r>
            <a:r>
              <a:rPr lang="da-DK" sz="3200" dirty="0" smtClean="0">
                <a:solidFill>
                  <a:schemeClr val="bg1"/>
                </a:solidFill>
                <a:latin typeface="+mj-lt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>
                <a:solidFill>
                  <a:schemeClr val="bg1"/>
                </a:solidFill>
                <a:latin typeface="+mj-lt"/>
              </a:rPr>
              <a:t>b</a:t>
            </a:r>
            <a:r>
              <a:rPr lang="da-DK" sz="3200" dirty="0" smtClean="0">
                <a:solidFill>
                  <a:schemeClr val="bg1"/>
                </a:solidFill>
                <a:latin typeface="+mj-lt"/>
              </a:rPr>
              <a:t>ut ONLY if </a:t>
            </a:r>
            <a:r>
              <a:rPr lang="da-DK" sz="3200" dirty="0" err="1" smtClean="0">
                <a:solidFill>
                  <a:schemeClr val="bg1"/>
                </a:solidFill>
                <a:latin typeface="+mj-lt"/>
              </a:rPr>
              <a:t>they</a:t>
            </a:r>
            <a:r>
              <a:rPr lang="da-DK" sz="3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a-DK" sz="3200" dirty="0" err="1" smtClean="0">
                <a:solidFill>
                  <a:schemeClr val="bg1"/>
                </a:solidFill>
                <a:latin typeface="+mj-lt"/>
              </a:rPr>
              <a:t>are</a:t>
            </a:r>
            <a:r>
              <a:rPr lang="da-DK" sz="3200" dirty="0" smtClean="0">
                <a:solidFill>
                  <a:schemeClr val="bg1"/>
                </a:solidFill>
                <a:latin typeface="+mj-lt"/>
              </a:rPr>
              <a:t> not </a:t>
            </a:r>
            <a:r>
              <a:rPr lang="da-DK" sz="3200" dirty="0" err="1" smtClean="0">
                <a:solidFill>
                  <a:schemeClr val="bg1"/>
                </a:solidFill>
                <a:latin typeface="+mj-lt"/>
              </a:rPr>
              <a:t>fully</a:t>
            </a:r>
            <a:r>
              <a:rPr lang="da-DK" sz="3200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 smtClean="0">
                <a:solidFill>
                  <a:schemeClr val="bg1"/>
                </a:solidFill>
                <a:latin typeface="+mj-lt"/>
              </a:rPr>
              <a:t>thermalised</a:t>
            </a:r>
            <a:endParaRPr lang="da-DK" sz="32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603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43000"/>
            <a:ext cx="9144000" cy="381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181600"/>
            <a:ext cx="4874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STH, </a:t>
            </a:r>
            <a:r>
              <a:rPr lang="da-DK" dirty="0" err="1" smtClean="0">
                <a:solidFill>
                  <a:srgbClr val="FFFFFF"/>
                </a:solidFill>
              </a:rPr>
              <a:t>Tamborra</a:t>
            </a:r>
            <a:r>
              <a:rPr lang="da-DK" dirty="0" smtClean="0">
                <a:solidFill>
                  <a:srgbClr val="FFFFFF"/>
                </a:solidFill>
              </a:rPr>
              <a:t>, Tram </a:t>
            </a:r>
            <a:r>
              <a:rPr lang="da-DK" dirty="0">
                <a:solidFill>
                  <a:srgbClr val="FFFFFF"/>
                </a:solidFill>
              </a:rPr>
              <a:t>2012 (arXiv:1204.5861</a:t>
            </a:r>
            <a:r>
              <a:rPr lang="da-DK" dirty="0" smtClean="0">
                <a:solidFill>
                  <a:srgbClr val="FFFFFF"/>
                </a:solidFill>
              </a:rPr>
              <a:t>)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57200"/>
            <a:ext cx="8336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STERILE NEUTRINO THERMALISATION WITH ZERO LEPTON ASYMMETRY</a:t>
            </a:r>
            <a:endParaRPr lang="da-DK" dirty="0">
              <a:solidFill>
                <a:srgbClr val="FFFFFF"/>
              </a:solidFill>
            </a:endParaRPr>
          </a:p>
        </p:txBody>
      </p:sp>
      <p:pic>
        <p:nvPicPr>
          <p:cNvPr id="7" name="Picture 6" descr="NH_0_deltaNef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96800" y="783031"/>
            <a:ext cx="3580369" cy="4605109"/>
          </a:xfrm>
          <a:prstGeom prst="rect">
            <a:avLst/>
          </a:prstGeom>
        </p:spPr>
      </p:pic>
      <p:pic>
        <p:nvPicPr>
          <p:cNvPr id="8" name="Picture 7" descr="IH_0_deltaNef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086800" y="783030"/>
            <a:ext cx="3580369" cy="46051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6373" y="158815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tx2"/>
                </a:solidFill>
              </a:rPr>
              <a:t>NH</a:t>
            </a:r>
            <a:endParaRPr lang="da-DK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84368" y="161985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2"/>
                </a:solidFill>
              </a:rPr>
              <a:t>I</a:t>
            </a:r>
            <a:r>
              <a:rPr lang="da-DK" dirty="0" smtClean="0">
                <a:solidFill>
                  <a:schemeClr val="tx2"/>
                </a:solidFill>
              </a:rPr>
              <a:t>H</a:t>
            </a:r>
            <a:endParaRPr lang="da-DK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15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7" name="Text Box 3"/>
          <p:cNvSpPr txBox="1">
            <a:spLocks noChangeArrowheads="1"/>
          </p:cNvSpPr>
          <p:nvPr/>
        </p:nvSpPr>
        <p:spPr bwMode="auto">
          <a:xfrm>
            <a:off x="1143000" y="304800"/>
            <a:ext cx="68600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PLANCK TEMPERATURE </a:t>
            </a:r>
            <a:r>
              <a:rPr lang="da-DK" sz="2400" dirty="0">
                <a:solidFill>
                  <a:schemeClr val="bg1"/>
                </a:solidFill>
              </a:rPr>
              <a:t>POWER SPECTRUM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38309" name="Text Box 5"/>
          <p:cNvSpPr txBox="1">
            <a:spLocks noChangeArrowheads="1"/>
          </p:cNvSpPr>
          <p:nvPr/>
        </p:nvSpPr>
        <p:spPr bwMode="auto">
          <a:xfrm>
            <a:off x="1523478" y="5212691"/>
            <a:ext cx="33096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ADE </a:t>
            </a:r>
            <a:r>
              <a:rPr lang="da-DK" dirty="0">
                <a:solidFill>
                  <a:schemeClr val="bg1"/>
                </a:solidFill>
              </a:rPr>
              <a:t>ET AL, ARXIV </a:t>
            </a:r>
            <a:r>
              <a:rPr lang="da-DK" dirty="0" smtClean="0">
                <a:solidFill>
                  <a:schemeClr val="bg1"/>
                </a:solidFill>
              </a:rPr>
              <a:t>1303.5076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791200"/>
            <a:ext cx="6400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ADDITIONAL DATA ON SMALLER SCALES FROM 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ATACAMA COSMOLOGY TELESCOPE (Sievers et al. 2013)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SOUTH POLE TELESCOPE (Hou et al. 2012)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78" y="753465"/>
            <a:ext cx="6096000" cy="445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9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43000"/>
            <a:ext cx="9144000" cy="381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181600"/>
            <a:ext cx="4874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STH, </a:t>
            </a:r>
            <a:r>
              <a:rPr lang="da-DK" dirty="0" err="1" smtClean="0">
                <a:solidFill>
                  <a:srgbClr val="FFFFFF"/>
                </a:solidFill>
              </a:rPr>
              <a:t>Tamborra</a:t>
            </a:r>
            <a:r>
              <a:rPr lang="da-DK" dirty="0" smtClean="0">
                <a:solidFill>
                  <a:srgbClr val="FFFFFF"/>
                </a:solidFill>
              </a:rPr>
              <a:t>, Tram 2012 (arXiv:1204.5861)</a:t>
            </a:r>
          </a:p>
          <a:p>
            <a:r>
              <a:rPr lang="da-DK" dirty="0" smtClean="0">
                <a:solidFill>
                  <a:srgbClr val="FFFFFF"/>
                </a:solidFill>
              </a:rPr>
              <a:t>(</a:t>
            </a:r>
            <a:r>
              <a:rPr lang="da-DK" dirty="0" err="1" smtClean="0">
                <a:solidFill>
                  <a:srgbClr val="FFFFFF"/>
                </a:solidFill>
              </a:rPr>
              <a:t>see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also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Saviano</a:t>
            </a:r>
            <a:r>
              <a:rPr lang="da-DK" dirty="0" smtClean="0">
                <a:solidFill>
                  <a:srgbClr val="FFFFFF"/>
                </a:solidFill>
              </a:rPr>
              <a:t> et al. arXiv:1302.1200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57200"/>
            <a:ext cx="8477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STERILE NEUTRINO THERMALISATION WITH LARGE LEPTON ASYMMETRY</a:t>
            </a:r>
            <a:endParaRPr lang="da-DK" dirty="0">
              <a:solidFill>
                <a:srgbClr val="FFFFFF"/>
              </a:solidFill>
            </a:endParaRPr>
          </a:p>
        </p:txBody>
      </p:sp>
      <p:pic>
        <p:nvPicPr>
          <p:cNvPr id="9" name="Picture 8" descr="NH_1em2_deltaNef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01466" y="793934"/>
            <a:ext cx="3504171" cy="4507103"/>
          </a:xfrm>
          <a:prstGeom prst="rect">
            <a:avLst/>
          </a:prstGeom>
        </p:spPr>
      </p:pic>
      <p:pic>
        <p:nvPicPr>
          <p:cNvPr id="10" name="Picture 9" descr="IH_1em2_deltaNeff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043373" y="734261"/>
            <a:ext cx="3553052" cy="46482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rot="10800000">
            <a:off x="685800" y="2590800"/>
            <a:ext cx="32766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>
            <a:off x="5181600" y="2590800"/>
            <a:ext cx="33528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4400" y="2209800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3</a:t>
            </a:r>
            <a:r>
              <a:rPr lang="da-DK" dirty="0" smtClean="0">
                <a:solidFill>
                  <a:srgbClr val="FFFFFF"/>
                </a:solidFill>
                <a:latin typeface="Symbol" pitchFamily="18" charset="2"/>
              </a:rPr>
              <a:t>s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2209800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3</a:t>
            </a:r>
            <a:r>
              <a:rPr lang="da-DK" dirty="0" smtClean="0">
                <a:solidFill>
                  <a:srgbClr val="FFFFFF"/>
                </a:solidFill>
                <a:latin typeface="Symbol" pitchFamily="18" charset="2"/>
              </a:rPr>
              <a:t>s</a:t>
            </a: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7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124744"/>
            <a:ext cx="701987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The </a:t>
            </a:r>
            <a:r>
              <a:rPr lang="da-DK" dirty="0" err="1" smtClean="0"/>
              <a:t>presence</a:t>
            </a:r>
            <a:r>
              <a:rPr lang="da-DK" dirty="0" smtClean="0"/>
              <a:t> of a </a:t>
            </a:r>
            <a:r>
              <a:rPr lang="da-DK" dirty="0" err="1" smtClean="0"/>
              <a:t>significant</a:t>
            </a:r>
            <a:r>
              <a:rPr lang="da-DK" dirty="0" smtClean="0"/>
              <a:t> </a:t>
            </a:r>
            <a:r>
              <a:rPr lang="da-DK" dirty="0" err="1" smtClean="0"/>
              <a:t>asymmetry</a:t>
            </a:r>
            <a:r>
              <a:rPr lang="da-DK" dirty="0" smtClean="0"/>
              <a:t> </a:t>
            </a:r>
            <a:r>
              <a:rPr lang="da-DK" dirty="0" err="1" smtClean="0"/>
              <a:t>can</a:t>
            </a:r>
            <a:r>
              <a:rPr lang="da-DK" dirty="0" smtClean="0"/>
              <a:t> </a:t>
            </a:r>
            <a:r>
              <a:rPr lang="da-DK" dirty="0" err="1" smtClean="0"/>
              <a:t>block</a:t>
            </a:r>
            <a:r>
              <a:rPr lang="da-DK" dirty="0" smtClean="0"/>
              <a:t> the </a:t>
            </a:r>
            <a:r>
              <a:rPr lang="da-DK" dirty="0" err="1" smtClean="0"/>
              <a:t>production</a:t>
            </a:r>
            <a:endParaRPr lang="da-DK" dirty="0" smtClean="0"/>
          </a:p>
          <a:p>
            <a:r>
              <a:rPr lang="da-DK" dirty="0"/>
              <a:t>o</a:t>
            </a:r>
            <a:r>
              <a:rPr lang="da-DK" dirty="0" smtClean="0"/>
              <a:t>f steriles and </a:t>
            </a:r>
            <a:r>
              <a:rPr lang="da-DK" dirty="0" err="1" smtClean="0"/>
              <a:t>make</a:t>
            </a:r>
            <a:r>
              <a:rPr lang="da-DK" dirty="0" smtClean="0"/>
              <a:t> </a:t>
            </a:r>
            <a:r>
              <a:rPr lang="da-DK" dirty="0" err="1" smtClean="0"/>
              <a:t>them</a:t>
            </a:r>
            <a:r>
              <a:rPr lang="da-DK" dirty="0" smtClean="0"/>
              <a:t> </a:t>
            </a:r>
            <a:r>
              <a:rPr lang="da-DK" dirty="0" err="1" smtClean="0"/>
              <a:t>compatible</a:t>
            </a:r>
            <a:r>
              <a:rPr lang="da-DK" dirty="0" smtClean="0"/>
              <a:t> with </a:t>
            </a:r>
            <a:r>
              <a:rPr lang="da-DK" dirty="0" err="1" smtClean="0"/>
              <a:t>cosmology</a:t>
            </a:r>
            <a:r>
              <a:rPr lang="da-DK" dirty="0" smtClean="0"/>
              <a:t>.</a:t>
            </a:r>
          </a:p>
          <a:p>
            <a:endParaRPr lang="da-DK" dirty="0"/>
          </a:p>
          <a:p>
            <a:r>
              <a:rPr lang="da-DK" dirty="0" err="1" smtClean="0"/>
              <a:t>However</a:t>
            </a:r>
            <a:r>
              <a:rPr lang="da-DK" dirty="0" smtClean="0"/>
              <a:t>, from a model </a:t>
            </a:r>
            <a:r>
              <a:rPr lang="da-DK" dirty="0" err="1" smtClean="0"/>
              <a:t>building</a:t>
            </a:r>
            <a:r>
              <a:rPr lang="da-DK" dirty="0" smtClean="0"/>
              <a:t> </a:t>
            </a:r>
            <a:r>
              <a:rPr lang="da-DK" dirty="0" err="1" smtClean="0"/>
              <a:t>perspective</a:t>
            </a:r>
            <a:r>
              <a:rPr lang="da-DK" dirty="0" smtClean="0"/>
              <a:t> the generation of </a:t>
            </a:r>
          </a:p>
          <a:p>
            <a:r>
              <a:rPr lang="da-DK" dirty="0"/>
              <a:t>t</a:t>
            </a:r>
            <a:r>
              <a:rPr lang="da-DK" dirty="0" smtClean="0"/>
              <a:t>he </a:t>
            </a:r>
            <a:r>
              <a:rPr lang="da-DK" dirty="0" err="1" smtClean="0"/>
              <a:t>asymmetry</a:t>
            </a:r>
            <a:r>
              <a:rPr lang="da-DK" dirty="0" smtClean="0"/>
              <a:t> is </a:t>
            </a:r>
            <a:r>
              <a:rPr lang="da-DK" dirty="0" err="1" smtClean="0"/>
              <a:t>difficult</a:t>
            </a:r>
            <a:r>
              <a:rPr lang="da-DK" dirty="0" smtClean="0"/>
              <a:t> </a:t>
            </a:r>
            <a:r>
              <a:rPr lang="da-DK" dirty="0" err="1" smtClean="0"/>
              <a:t>because</a:t>
            </a:r>
            <a:r>
              <a:rPr lang="da-DK" dirty="0" smtClean="0"/>
              <a:t> it must </a:t>
            </a:r>
            <a:r>
              <a:rPr lang="da-DK" dirty="0" err="1" smtClean="0"/>
              <a:t>be</a:t>
            </a:r>
            <a:r>
              <a:rPr lang="da-DK" dirty="0" smtClean="0"/>
              <a:t> done at </a:t>
            </a:r>
            <a:r>
              <a:rPr lang="da-DK" dirty="0" err="1" smtClean="0"/>
              <a:t>low</a:t>
            </a:r>
            <a:r>
              <a:rPr lang="da-DK" dirty="0" smtClean="0"/>
              <a:t> </a:t>
            </a:r>
            <a:r>
              <a:rPr lang="da-DK" dirty="0" err="1" smtClean="0"/>
              <a:t>energy</a:t>
            </a:r>
            <a:endParaRPr lang="da-DK" dirty="0" smtClean="0"/>
          </a:p>
          <a:p>
            <a:endParaRPr lang="da-DK" dirty="0"/>
          </a:p>
          <a:p>
            <a:r>
              <a:rPr lang="da-DK" dirty="0" err="1" smtClean="0"/>
              <a:t>Could</a:t>
            </a:r>
            <a:r>
              <a:rPr lang="da-DK" dirty="0" smtClean="0"/>
              <a:t> </a:t>
            </a:r>
            <a:r>
              <a:rPr lang="da-DK" dirty="0" err="1" smtClean="0"/>
              <a:t>there</a:t>
            </a:r>
            <a:r>
              <a:rPr lang="da-DK" dirty="0" smtClean="0"/>
              <a:t>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r>
              <a:rPr lang="da-DK" dirty="0" err="1" smtClean="0"/>
              <a:t>another</a:t>
            </a:r>
            <a:r>
              <a:rPr lang="da-DK" dirty="0" smtClean="0"/>
              <a:t> </a:t>
            </a:r>
            <a:r>
              <a:rPr lang="da-DK" dirty="0" err="1" smtClean="0"/>
              <a:t>way</a:t>
            </a:r>
            <a:r>
              <a:rPr lang="da-DK" dirty="0" smtClean="0"/>
              <a:t> of </a:t>
            </a:r>
            <a:r>
              <a:rPr lang="da-DK" dirty="0" err="1" smtClean="0"/>
              <a:t>modifying</a:t>
            </a:r>
            <a:r>
              <a:rPr lang="da-DK" dirty="0" smtClean="0"/>
              <a:t> the matter potential?</a:t>
            </a:r>
          </a:p>
          <a:p>
            <a:endParaRPr lang="da-DK" dirty="0"/>
          </a:p>
          <a:p>
            <a:endParaRPr lang="da-DK" dirty="0" smtClean="0"/>
          </a:p>
          <a:p>
            <a:r>
              <a:rPr lang="da-DK" dirty="0" smtClean="0"/>
              <a:t>YES! Non-standard </a:t>
            </a:r>
            <a:r>
              <a:rPr lang="da-DK" dirty="0" err="1" smtClean="0"/>
              <a:t>interactions</a:t>
            </a:r>
            <a:r>
              <a:rPr lang="da-DK" dirty="0" smtClean="0"/>
              <a:t> for </a:t>
            </a:r>
            <a:r>
              <a:rPr lang="da-DK" dirty="0" err="1" smtClean="0"/>
              <a:t>either</a:t>
            </a:r>
            <a:r>
              <a:rPr lang="da-DK" dirty="0" smtClean="0"/>
              <a:t> </a:t>
            </a:r>
            <a:r>
              <a:rPr lang="da-DK" dirty="0" err="1" smtClean="0"/>
              <a:t>active</a:t>
            </a:r>
            <a:r>
              <a:rPr lang="da-DK" dirty="0" smtClean="0"/>
              <a:t> or sterile neutrinos</a:t>
            </a:r>
          </a:p>
          <a:p>
            <a:endParaRPr lang="da-DK" dirty="0"/>
          </a:p>
          <a:p>
            <a:r>
              <a:rPr lang="da-DK" dirty="0" err="1" smtClean="0"/>
              <a:t>Interactions</a:t>
            </a:r>
            <a:r>
              <a:rPr lang="da-DK" dirty="0" smtClean="0"/>
              <a:t> must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r>
              <a:rPr lang="da-DK" dirty="0" err="1" smtClean="0"/>
              <a:t>relatively</a:t>
            </a:r>
            <a:r>
              <a:rPr lang="da-DK" dirty="0" smtClean="0"/>
              <a:t> </a:t>
            </a:r>
            <a:r>
              <a:rPr lang="da-DK" dirty="0" err="1" smtClean="0"/>
              <a:t>strong</a:t>
            </a:r>
            <a:r>
              <a:rPr lang="da-DK" dirty="0" smtClean="0"/>
              <a:t> and for </a:t>
            </a:r>
            <a:r>
              <a:rPr lang="da-DK" dirty="0" err="1" smtClean="0"/>
              <a:t>active</a:t>
            </a:r>
            <a:r>
              <a:rPr lang="da-DK" dirty="0" smtClean="0"/>
              <a:t> neutrinos</a:t>
            </a:r>
          </a:p>
          <a:p>
            <a:r>
              <a:rPr lang="da-DK" dirty="0" err="1"/>
              <a:t>t</a:t>
            </a:r>
            <a:r>
              <a:rPr lang="da-DK" dirty="0" err="1" smtClean="0"/>
              <a:t>hey</a:t>
            </a:r>
            <a:r>
              <a:rPr lang="da-DK" dirty="0" smtClean="0"/>
              <a:t> </a:t>
            </a:r>
            <a:r>
              <a:rPr lang="da-DK" dirty="0" err="1" smtClean="0"/>
              <a:t>might</a:t>
            </a:r>
            <a:r>
              <a:rPr lang="da-DK" dirty="0" smtClean="0"/>
              <a:t>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r>
              <a:rPr lang="da-DK" dirty="0" err="1" smtClean="0"/>
              <a:t>excluded</a:t>
            </a:r>
            <a:r>
              <a:rPr lang="da-DK" dirty="0" smtClean="0"/>
              <a:t>.</a:t>
            </a:r>
          </a:p>
          <a:p>
            <a:endParaRPr lang="da-DK" dirty="0"/>
          </a:p>
          <a:p>
            <a:r>
              <a:rPr lang="da-DK" dirty="0" smtClean="0"/>
              <a:t>Sterile neutrino </a:t>
            </a:r>
            <a:r>
              <a:rPr lang="da-DK" dirty="0" err="1" smtClean="0"/>
              <a:t>self-interactions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 </a:t>
            </a:r>
            <a:r>
              <a:rPr lang="da-DK" dirty="0" err="1" smtClean="0"/>
              <a:t>possible</a:t>
            </a:r>
            <a:r>
              <a:rPr lang="da-DK" dirty="0" smtClean="0"/>
              <a:t>, and perhaps </a:t>
            </a:r>
            <a:r>
              <a:rPr lang="da-DK" dirty="0" err="1" smtClean="0"/>
              <a:t>even</a:t>
            </a:r>
            <a:endParaRPr lang="da-DK" dirty="0" smtClean="0"/>
          </a:p>
          <a:p>
            <a:r>
              <a:rPr lang="da-DK" dirty="0" err="1"/>
              <a:t>n</a:t>
            </a:r>
            <a:r>
              <a:rPr lang="da-DK" dirty="0" err="1" smtClean="0"/>
              <a:t>atural</a:t>
            </a:r>
            <a:r>
              <a:rPr lang="da-DK" dirty="0" smtClean="0"/>
              <a:t>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2362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36712"/>
            <a:ext cx="5965758" cy="45339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329152" y="2704879"/>
                <a:ext cx="1008112" cy="491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sz="240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da-DK" sz="2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b>
                          <m:r>
                            <a:rPr lang="da-DK" sz="2400" b="0" i="1" smtClean="0">
                              <a:latin typeface="Cambria Math"/>
                              <a:ea typeface="Cambria Math"/>
                            </a:rPr>
                            <m:t>𝑒𝑓𝑓</m:t>
                          </m:r>
                        </m:sub>
                      </m:sSub>
                    </m:oMath>
                  </m:oMathPara>
                </a14:m>
                <a:endParaRPr lang="da-DK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152" y="2704879"/>
                <a:ext cx="1008112" cy="491288"/>
              </a:xfrm>
              <a:prstGeom prst="rect">
                <a:avLst/>
              </a:prstGeom>
              <a:blipFill rotWithShape="1"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454581" y="6005971"/>
            <a:ext cx="4882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Hannestad, Hansen, Tram, 2013 (arXiv:1310.5926)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4775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556792"/>
            <a:ext cx="4860755" cy="4267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620688"/>
            <a:ext cx="701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If dark matter </a:t>
            </a:r>
            <a:r>
              <a:rPr lang="da-DK" dirty="0" err="1" smtClean="0"/>
              <a:t>couples</a:t>
            </a:r>
            <a:r>
              <a:rPr lang="da-DK" dirty="0" smtClean="0"/>
              <a:t> to the new </a:t>
            </a:r>
            <a:r>
              <a:rPr lang="da-DK" dirty="0" err="1" smtClean="0"/>
              <a:t>vector</a:t>
            </a:r>
            <a:r>
              <a:rPr lang="da-DK" dirty="0" smtClean="0"/>
              <a:t> </a:t>
            </a:r>
            <a:r>
              <a:rPr lang="da-DK" dirty="0" err="1" smtClean="0"/>
              <a:t>boson</a:t>
            </a:r>
            <a:r>
              <a:rPr lang="da-DK" dirty="0" smtClean="0"/>
              <a:t> it </a:t>
            </a:r>
            <a:r>
              <a:rPr lang="da-DK" dirty="0" err="1" smtClean="0"/>
              <a:t>causes</a:t>
            </a:r>
            <a:r>
              <a:rPr lang="da-DK" dirty="0" smtClean="0"/>
              <a:t> </a:t>
            </a:r>
            <a:r>
              <a:rPr lang="da-DK" dirty="0" err="1" smtClean="0"/>
              <a:t>self-interactions</a:t>
            </a:r>
            <a:endParaRPr lang="da-DK" dirty="0" smtClean="0"/>
          </a:p>
          <a:p>
            <a:r>
              <a:rPr lang="da-DK" dirty="0" err="1"/>
              <a:t>w</a:t>
            </a:r>
            <a:r>
              <a:rPr lang="da-DK" dirty="0" err="1" smtClean="0"/>
              <a:t>hich</a:t>
            </a:r>
            <a:r>
              <a:rPr lang="da-DK" dirty="0" smtClean="0"/>
              <a:t> have </a:t>
            </a:r>
            <a:r>
              <a:rPr lang="da-DK" dirty="0" err="1" smtClean="0"/>
              <a:t>implications</a:t>
            </a:r>
            <a:r>
              <a:rPr lang="da-DK" dirty="0" smtClean="0"/>
              <a:t> for </a:t>
            </a:r>
            <a:r>
              <a:rPr lang="da-DK" dirty="0" err="1" smtClean="0"/>
              <a:t>structure</a:t>
            </a:r>
            <a:r>
              <a:rPr lang="da-DK" dirty="0" smtClean="0"/>
              <a:t> formation</a:t>
            </a:r>
            <a:endParaRPr lang="da-DK" dirty="0"/>
          </a:p>
        </p:txBody>
      </p:sp>
      <p:sp>
        <p:nvSpPr>
          <p:cNvPr id="6" name="TextBox 5"/>
          <p:cNvSpPr txBox="1"/>
          <p:nvPr/>
        </p:nvSpPr>
        <p:spPr>
          <a:xfrm>
            <a:off x="5580112" y="6196662"/>
            <a:ext cx="285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Dasgupta &amp; Kopp 1310.6337</a:t>
            </a:r>
          </a:p>
        </p:txBody>
      </p:sp>
    </p:spTree>
    <p:extLst>
      <p:ext uri="{BB962C8B-B14F-4D97-AF65-F5344CB8AC3E}">
        <p14:creationId xmlns:p14="http://schemas.microsoft.com/office/powerpoint/2010/main" val="162274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Text Box 2"/>
          <p:cNvSpPr txBox="1">
            <a:spLocks noChangeArrowheads="1"/>
          </p:cNvSpPr>
          <p:nvPr/>
        </p:nvSpPr>
        <p:spPr bwMode="auto">
          <a:xfrm>
            <a:off x="914400" y="304800"/>
            <a:ext cx="7791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200">
                <a:solidFill>
                  <a:schemeClr val="bg1"/>
                </a:solidFill>
              </a:rPr>
              <a:t>WHAT IS IN STORE FOR THE FUTURE?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705539" name="Text Box 3"/>
          <p:cNvSpPr txBox="1">
            <a:spLocks noChangeArrowheads="1"/>
          </p:cNvSpPr>
          <p:nvPr/>
        </p:nvSpPr>
        <p:spPr bwMode="auto">
          <a:xfrm>
            <a:off x="609600" y="1219200"/>
            <a:ext cx="72551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BETTER CMB </a:t>
            </a:r>
            <a:r>
              <a:rPr lang="da-DK" sz="2400" dirty="0" smtClean="0">
                <a:solidFill>
                  <a:schemeClr val="bg1"/>
                </a:solidFill>
              </a:rPr>
              <a:t>POLARIZATION</a:t>
            </a:r>
            <a:r>
              <a:rPr lang="da-DK" sz="2400" dirty="0">
                <a:solidFill>
                  <a:schemeClr val="bg1"/>
                </a:solidFill>
              </a:rPr>
              <a:t> </a:t>
            </a:r>
            <a:r>
              <a:rPr lang="da-DK" sz="2400" dirty="0" smtClean="0">
                <a:solidFill>
                  <a:schemeClr val="bg1"/>
                </a:solidFill>
              </a:rPr>
              <a:t>MEASUREMENTS </a:t>
            </a:r>
          </a:p>
          <a:p>
            <a:r>
              <a:rPr lang="da-DK" sz="2400" dirty="0" smtClean="0">
                <a:solidFill>
                  <a:schemeClr val="bg1"/>
                </a:solidFill>
              </a:rPr>
              <a:t>(</a:t>
            </a:r>
            <a:r>
              <a:rPr lang="da-DK" sz="2400" dirty="0">
                <a:solidFill>
                  <a:schemeClr val="bg1"/>
                </a:solidFill>
              </a:rPr>
              <a:t>PLANCK</a:t>
            </a:r>
            <a:r>
              <a:rPr lang="da-DK" sz="2400" dirty="0" smtClean="0">
                <a:solidFill>
                  <a:schemeClr val="bg1"/>
                </a:solidFill>
              </a:rPr>
              <a:t>)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05540" name="Text Box 4"/>
          <p:cNvSpPr txBox="1">
            <a:spLocks noChangeArrowheads="1"/>
          </p:cNvSpPr>
          <p:nvPr/>
        </p:nvSpPr>
        <p:spPr bwMode="auto">
          <a:xfrm>
            <a:off x="609600" y="2286000"/>
            <a:ext cx="76581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</a:rPr>
              <a:t>LARGE SCALE STRUCTURE SURVEYS AT </a:t>
            </a:r>
            <a:r>
              <a:rPr lang="da-DK" sz="2400" dirty="0" smtClean="0">
                <a:solidFill>
                  <a:schemeClr val="bg1"/>
                </a:solidFill>
              </a:rPr>
              <a:t>HIGHER </a:t>
            </a:r>
            <a:endParaRPr lang="da-DK" sz="2400" dirty="0">
              <a:solidFill>
                <a:schemeClr val="bg1"/>
              </a:solidFill>
            </a:endParaRPr>
          </a:p>
          <a:p>
            <a:r>
              <a:rPr lang="da-DK" sz="2400" dirty="0" smtClean="0">
                <a:solidFill>
                  <a:schemeClr val="bg1"/>
                </a:solidFill>
              </a:rPr>
              <a:t>REDSHIFT AND IN LARGER VOLUMES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05542" name="Text Box 6"/>
          <p:cNvSpPr txBox="1">
            <a:spLocks noChangeArrowheads="1"/>
          </p:cNvSpPr>
          <p:nvPr/>
        </p:nvSpPr>
        <p:spPr bwMode="auto">
          <a:xfrm>
            <a:off x="609600" y="3276600"/>
            <a:ext cx="8189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MEASUREMENTS OF WEAK GRAVITATIONAL LENSING</a:t>
            </a:r>
          </a:p>
          <a:p>
            <a:r>
              <a:rPr lang="da-DK" sz="2400">
                <a:solidFill>
                  <a:schemeClr val="bg1"/>
                </a:solidFill>
              </a:rPr>
              <a:t>ON LARGE SCALES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705543" name="Oval 7"/>
          <p:cNvSpPr>
            <a:spLocks noChangeArrowheads="1"/>
          </p:cNvSpPr>
          <p:nvPr/>
        </p:nvSpPr>
        <p:spPr bwMode="auto">
          <a:xfrm>
            <a:off x="304800" y="1447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705544" name="Oval 8"/>
          <p:cNvSpPr>
            <a:spLocks noChangeArrowheads="1"/>
          </p:cNvSpPr>
          <p:nvPr/>
        </p:nvSpPr>
        <p:spPr bwMode="auto">
          <a:xfrm>
            <a:off x="304800" y="2590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705545" name="Oval 9"/>
          <p:cNvSpPr>
            <a:spLocks noChangeArrowheads="1"/>
          </p:cNvSpPr>
          <p:nvPr/>
        </p:nvSpPr>
        <p:spPr bwMode="auto">
          <a:xfrm>
            <a:off x="304800" y="3505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2" name="Picture 2" descr="lensing"/>
          <p:cNvPicPr>
            <a:picLocks noChangeAspect="1" noChangeArrowheads="1"/>
          </p:cNvPicPr>
          <p:nvPr/>
        </p:nvPicPr>
        <p:blipFill>
          <a:blip r:embed="rId3" cstate="print">
            <a:lum bright="-24000" contrast="24000"/>
          </a:blip>
          <a:srcRect/>
          <a:stretch>
            <a:fillRect/>
          </a:stretch>
        </p:blipFill>
        <p:spPr bwMode="auto">
          <a:xfrm>
            <a:off x="914400" y="1006475"/>
            <a:ext cx="3124200" cy="1584325"/>
          </a:xfrm>
          <a:prstGeom prst="rect">
            <a:avLst/>
          </a:prstGeom>
          <a:noFill/>
        </p:spPr>
      </p:pic>
      <p:sp>
        <p:nvSpPr>
          <p:cNvPr id="491523" name="Text Box 3"/>
          <p:cNvSpPr txBox="1">
            <a:spLocks noChangeArrowheads="1"/>
          </p:cNvSpPr>
          <p:nvPr/>
        </p:nvSpPr>
        <p:spPr bwMode="auto">
          <a:xfrm>
            <a:off x="838200" y="2667000"/>
            <a:ext cx="7467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hlink"/>
                </a:solidFill>
                <a:latin typeface="Times New Roman" pitchFamily="18" charset="0"/>
              </a:rPr>
              <a:t>Distortion of background images by foreground matter</a:t>
            </a:r>
          </a:p>
        </p:txBody>
      </p:sp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6781800" y="4419600"/>
            <a:ext cx="1828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 </a:t>
            </a:r>
          </a:p>
        </p:txBody>
      </p:sp>
      <p:pic>
        <p:nvPicPr>
          <p:cNvPr id="491525" name="Picture 5" descr="srcr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200400"/>
            <a:ext cx="3352800" cy="3108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91526" name="Picture 6" descr="srcran_lens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200400"/>
            <a:ext cx="3352800" cy="3109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91527" name="Picture 7" descr="fig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990600"/>
            <a:ext cx="3048000" cy="1697038"/>
          </a:xfrm>
          <a:prstGeom prst="rect">
            <a:avLst/>
          </a:prstGeom>
          <a:noFill/>
        </p:spPr>
      </p:pic>
      <p:sp>
        <p:nvSpPr>
          <p:cNvPr id="491528" name="Text Box 8"/>
          <p:cNvSpPr txBox="1">
            <a:spLocks noChangeArrowheads="1"/>
          </p:cNvSpPr>
          <p:nvPr/>
        </p:nvSpPr>
        <p:spPr bwMode="auto">
          <a:xfrm>
            <a:off x="1752600" y="6324600"/>
            <a:ext cx="678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hlink"/>
                </a:solidFill>
                <a:latin typeface="Times New Roman" pitchFamily="18" charset="0"/>
              </a:rPr>
              <a:t>Unlensed				Lensed</a:t>
            </a:r>
          </a:p>
        </p:txBody>
      </p:sp>
      <p:sp>
        <p:nvSpPr>
          <p:cNvPr id="491529" name="Line 9"/>
          <p:cNvSpPr>
            <a:spLocks noChangeShapeType="1"/>
          </p:cNvSpPr>
          <p:nvPr/>
        </p:nvSpPr>
        <p:spPr bwMode="auto">
          <a:xfrm>
            <a:off x="4343400" y="4495800"/>
            <a:ext cx="6096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491530" name="Text Box 10"/>
          <p:cNvSpPr txBox="1">
            <a:spLocks noChangeArrowheads="1"/>
          </p:cNvSpPr>
          <p:nvPr/>
        </p:nvSpPr>
        <p:spPr bwMode="auto">
          <a:xfrm>
            <a:off x="152400" y="228600"/>
            <a:ext cx="8748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WEAK LENSING – A POWERFUL PROBE FOR THE FUTURE</a:t>
            </a:r>
            <a:endParaRPr 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2" name="Text Box 4"/>
          <p:cNvSpPr txBox="1">
            <a:spLocks noChangeArrowheads="1"/>
          </p:cNvSpPr>
          <p:nvPr/>
        </p:nvSpPr>
        <p:spPr bwMode="auto">
          <a:xfrm>
            <a:off x="746125" y="569913"/>
            <a:ext cx="784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FROM A WEAK LENSING SURVEY THE ANGULAR POWER SPECTRUM</a:t>
            </a:r>
          </a:p>
          <a:p>
            <a:r>
              <a:rPr lang="da-DK">
                <a:solidFill>
                  <a:schemeClr val="bg1"/>
                </a:solidFill>
              </a:rPr>
              <a:t>CAN BE CONSTRUCTED, JUST LIKE IN THE CASE OF CMB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29094" name="Text Box 6"/>
          <p:cNvSpPr txBox="1">
            <a:spLocks noChangeArrowheads="1"/>
          </p:cNvSpPr>
          <p:nvPr/>
        </p:nvSpPr>
        <p:spPr bwMode="auto">
          <a:xfrm>
            <a:off x="3505200" y="3505200"/>
            <a:ext cx="5022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MATTER POWER SPECTRUM (NON-LINEAR)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29095" name="Text Box 7"/>
          <p:cNvSpPr txBox="1">
            <a:spLocks noChangeArrowheads="1"/>
          </p:cNvSpPr>
          <p:nvPr/>
        </p:nvSpPr>
        <p:spPr bwMode="auto">
          <a:xfrm>
            <a:off x="5257800" y="4572000"/>
            <a:ext cx="2673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WEIGHT FUNCTION </a:t>
            </a:r>
          </a:p>
          <a:p>
            <a:r>
              <a:rPr lang="da-DK">
                <a:solidFill>
                  <a:schemeClr val="bg1"/>
                </a:solidFill>
              </a:rPr>
              <a:t>DESCRIBING LENSING</a:t>
            </a:r>
          </a:p>
          <a:p>
            <a:r>
              <a:rPr lang="da-DK">
                <a:solidFill>
                  <a:schemeClr val="bg1"/>
                </a:solidFill>
              </a:rPr>
              <a:t>PROBABILITY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29096" name="Text Box 8"/>
          <p:cNvSpPr txBox="1">
            <a:spLocks noChangeArrowheads="1"/>
          </p:cNvSpPr>
          <p:nvPr/>
        </p:nvSpPr>
        <p:spPr bwMode="auto">
          <a:xfrm>
            <a:off x="898525" y="5980113"/>
            <a:ext cx="7905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(SEE FOR INSTANCE JAIN &amp; SELJAK ’96, ABAZAJIAN &amp; DODELSON ’03,</a:t>
            </a:r>
          </a:p>
          <a:p>
            <a:r>
              <a:rPr lang="da-DK">
                <a:solidFill>
                  <a:schemeClr val="bg1"/>
                </a:solidFill>
              </a:rPr>
              <a:t>SIMPSON &amp; BRIDLE ’04)</a:t>
            </a:r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942085" name="Object 5"/>
          <p:cNvGraphicFramePr>
            <a:graphicFrameLocks noChangeAspect="1"/>
          </p:cNvGraphicFramePr>
          <p:nvPr/>
        </p:nvGraphicFramePr>
        <p:xfrm>
          <a:off x="1828800" y="1752600"/>
          <a:ext cx="446405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615" name="Ligning" r:id="rId4" imgW="2387520" imgH="507960" progId="Equation.3">
                  <p:embed/>
                </p:oleObj>
              </mc:Choice>
              <mc:Fallback>
                <p:oleObj name="Ligning" r:id="rId4" imgW="2387520" imgH="5079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752600"/>
                        <a:ext cx="4464050" cy="94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086" name="Object 6"/>
          <p:cNvGraphicFramePr>
            <a:graphicFrameLocks noChangeAspect="1"/>
          </p:cNvGraphicFramePr>
          <p:nvPr/>
        </p:nvGraphicFramePr>
        <p:xfrm>
          <a:off x="1981200" y="3429000"/>
          <a:ext cx="1452622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616" name="Equation" r:id="rId6" imgW="647640" imgH="203040" progId="Equation.3">
                  <p:embed/>
                </p:oleObj>
              </mc:Choice>
              <mc:Fallback>
                <p:oleObj name="Equation" r:id="rId6" imgW="64764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429000"/>
                        <a:ext cx="1452622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087" name="Object 7"/>
          <p:cNvGraphicFramePr>
            <a:graphicFrameLocks noChangeAspect="1"/>
          </p:cNvGraphicFramePr>
          <p:nvPr/>
        </p:nvGraphicFramePr>
        <p:xfrm>
          <a:off x="1143000" y="4495800"/>
          <a:ext cx="3713440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617" name="Equation" r:id="rId8" imgW="1866600" imgH="482400" progId="Equation.3">
                  <p:embed/>
                </p:oleObj>
              </mc:Choice>
              <mc:Fallback>
                <p:oleObj name="Equation" r:id="rId8" imgW="1866600" imgH="482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495800"/>
                        <a:ext cx="3713440" cy="960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02" name="Picture 2" descr="test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4163" y="190500"/>
            <a:ext cx="9713913" cy="6477000"/>
          </a:xfrm>
          <a:prstGeom prst="rect">
            <a:avLst/>
          </a:prstGeom>
          <a:noFill/>
        </p:spPr>
      </p:pic>
      <p:sp>
        <p:nvSpPr>
          <p:cNvPr id="768003" name="Text Box 3"/>
          <p:cNvSpPr txBox="1">
            <a:spLocks noChangeArrowheads="1"/>
          </p:cNvSpPr>
          <p:nvPr/>
        </p:nvSpPr>
        <p:spPr bwMode="auto">
          <a:xfrm>
            <a:off x="669925" y="5903913"/>
            <a:ext cx="250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tx2"/>
                </a:solidFill>
              </a:rPr>
              <a:t>STH, TU, WONG 2006</a:t>
            </a:r>
            <a:endParaRPr 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050" name="Picture 2" descr="test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4163" y="190500"/>
            <a:ext cx="9713913" cy="647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10200" y="4724400"/>
            <a:ext cx="3500061" cy="15081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b="1" dirty="0" smtClean="0">
                <a:solidFill>
                  <a:srgbClr val="FF0000"/>
                </a:solidFill>
              </a:rPr>
              <a:t>EUCLID</a:t>
            </a:r>
          </a:p>
          <a:p>
            <a:r>
              <a:rPr lang="da-DK" sz="2000" dirty="0" smtClean="0">
                <a:solidFill>
                  <a:srgbClr val="FF0000"/>
                </a:solidFill>
              </a:rPr>
              <a:t>ESA M-CLASS MISSION</a:t>
            </a:r>
          </a:p>
          <a:p>
            <a:r>
              <a:rPr lang="da-DK" sz="2000" dirty="0" smtClean="0">
                <a:solidFill>
                  <a:srgbClr val="FF0000"/>
                </a:solidFill>
              </a:rPr>
              <a:t>2019</a:t>
            </a:r>
          </a:p>
          <a:p>
            <a:r>
              <a:rPr lang="da-DK" sz="2000" dirty="0" smtClean="0">
                <a:solidFill>
                  <a:srgbClr val="FF0000"/>
                </a:solidFill>
              </a:rPr>
              <a:t>SELECTED OCTOBER 2011</a:t>
            </a:r>
            <a:endParaRPr lang="da-DK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143000"/>
            <a:ext cx="7036991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 smtClean="0">
                <a:solidFill>
                  <a:schemeClr val="bg1"/>
                </a:solidFill>
              </a:rPr>
              <a:t>EUCLID WILL FEATURE:</a:t>
            </a:r>
          </a:p>
          <a:p>
            <a:endParaRPr lang="da-DK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A WEAK LENSING MEASUREMENT OUT TO z ~ 2, COVERING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APPROXIMATELY 20,000 deg</a:t>
            </a:r>
            <a:r>
              <a:rPr lang="da-DK" baseline="30000" dirty="0" smtClean="0">
                <a:solidFill>
                  <a:schemeClr val="bg1"/>
                </a:solidFill>
              </a:rPr>
              <a:t>2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(THIS WILL BE MAINLY PHOTOMETRIC)</a:t>
            </a:r>
          </a:p>
          <a:p>
            <a:endParaRPr lang="da-DK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A GALAXY SURVEY OF ABOUT </a:t>
            </a:r>
            <a:r>
              <a:rPr lang="da-DK" dirty="0" err="1" smtClean="0">
                <a:solidFill>
                  <a:schemeClr val="bg1"/>
                </a:solidFill>
              </a:rPr>
              <a:t>few</a:t>
            </a:r>
            <a:r>
              <a:rPr lang="da-DK" dirty="0" smtClean="0">
                <a:solidFill>
                  <a:schemeClr val="bg1"/>
                </a:solidFill>
              </a:rPr>
              <a:t> x 10</a:t>
            </a:r>
            <a:r>
              <a:rPr lang="da-DK" baseline="30000" dirty="0" smtClean="0">
                <a:solidFill>
                  <a:schemeClr val="bg1"/>
                </a:solidFill>
              </a:rPr>
              <a:t>7</a:t>
            </a:r>
            <a:r>
              <a:rPr lang="da-DK" dirty="0" smtClean="0">
                <a:solidFill>
                  <a:schemeClr val="bg1"/>
                </a:solidFill>
              </a:rPr>
              <a:t> GALAXIES (75 x SDSS)</a:t>
            </a:r>
          </a:p>
          <a:p>
            <a:endParaRPr lang="da-DK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A WEAK LENSING BASED CLUSTER SURVEY</a:t>
            </a:r>
          </a:p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09600" y="23622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Oval 3"/>
          <p:cNvSpPr/>
          <p:nvPr/>
        </p:nvSpPr>
        <p:spPr>
          <a:xfrm>
            <a:off x="609600" y="34290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Oval 4"/>
          <p:cNvSpPr/>
          <p:nvPr/>
        </p:nvSpPr>
        <p:spPr>
          <a:xfrm>
            <a:off x="609600" y="42672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2" name="Picture 2" descr="2dFzc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834063"/>
          </a:xfrm>
          <a:prstGeom prst="rect">
            <a:avLst/>
          </a:prstGeom>
          <a:noFill/>
        </p:spPr>
      </p:pic>
      <p:sp>
        <p:nvSpPr>
          <p:cNvPr id="762883" name="Text Box 3"/>
          <p:cNvSpPr txBox="1">
            <a:spLocks noChangeArrowheads="1"/>
          </p:cNvSpPr>
          <p:nvPr/>
        </p:nvSpPr>
        <p:spPr bwMode="auto">
          <a:xfrm>
            <a:off x="990600" y="381000"/>
            <a:ext cx="6983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LARGE SCALE STRUCTURE SURVEYS  - 2dF AND SDSS</a:t>
            </a: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4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110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HAMANN, STH, WONG 2012: COMBINING THE EUCLID WL  AND GALAXY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SURVEYS WILL ALLOW FOR AT A 2.5-5</a:t>
            </a:r>
            <a:r>
              <a:rPr lang="da-DK" dirty="0" smtClean="0">
                <a:solidFill>
                  <a:schemeClr val="bg1"/>
                </a:solidFill>
                <a:latin typeface="Symbol" pitchFamily="18" charset="2"/>
              </a:rPr>
              <a:t>s </a:t>
            </a:r>
            <a:r>
              <a:rPr lang="da-DK" dirty="0" smtClean="0">
                <a:solidFill>
                  <a:schemeClr val="bg1"/>
                </a:solidFill>
                <a:latin typeface="+mj-lt"/>
              </a:rPr>
              <a:t>DETECTION OF THE NORMAL </a:t>
            </a:r>
          </a:p>
          <a:p>
            <a:r>
              <a:rPr lang="da-DK" dirty="0" smtClean="0">
                <a:solidFill>
                  <a:schemeClr val="bg1"/>
                </a:solidFill>
                <a:latin typeface="+mj-lt"/>
              </a:rPr>
              <a:t>HIERARCHY (DEPENDING ON ASSUMPTIONS ABOUT BIAS)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977922" name="Picture 2" descr="C:\Users\steen\Desktop\te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388" y="1371600"/>
            <a:ext cx="6183663" cy="420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5606534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arXiv:1209.1043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872734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</a:rPr>
              <a:t>CMB+WL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2482" y="3556061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CMB+GAL</a:t>
            </a:r>
            <a:endParaRPr lang="da-DK" dirty="0"/>
          </a:p>
        </p:txBody>
      </p:sp>
      <p:sp>
        <p:nvSpPr>
          <p:cNvPr id="9" name="TextBox 8"/>
          <p:cNvSpPr txBox="1"/>
          <p:nvPr/>
        </p:nvSpPr>
        <p:spPr>
          <a:xfrm>
            <a:off x="3124200" y="2253550"/>
            <a:ext cx="1826141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92D050"/>
                </a:solidFill>
              </a:rPr>
              <a:t>CMB+WL+GAL</a:t>
            </a:r>
            <a:endParaRPr lang="da-DK" b="1" dirty="0">
              <a:solidFill>
                <a:srgbClr val="92D05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91000" y="2622882"/>
            <a:ext cx="457200" cy="27271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2310"/>
            <a:ext cx="3810008" cy="2805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65" y="1600200"/>
            <a:ext cx="3810008" cy="2688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2" y="4072884"/>
            <a:ext cx="3810008" cy="2764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6122" y="139423"/>
            <a:ext cx="7370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Basse, Bjælde, Hamann, STH, Wong 2013: </a:t>
            </a:r>
            <a:r>
              <a:rPr lang="da-DK" dirty="0" err="1" smtClean="0">
                <a:solidFill>
                  <a:schemeClr val="bg1"/>
                </a:solidFill>
              </a:rPr>
              <a:t>Adding</a:t>
            </a:r>
            <a:r>
              <a:rPr lang="da-DK" dirty="0" smtClean="0">
                <a:solidFill>
                  <a:schemeClr val="bg1"/>
                </a:solidFill>
              </a:rPr>
              <a:t> information on the</a:t>
            </a:r>
          </a:p>
          <a:p>
            <a:r>
              <a:rPr lang="da-DK" dirty="0" err="1">
                <a:solidFill>
                  <a:schemeClr val="bg1"/>
                </a:solidFill>
              </a:rPr>
              <a:t>c</a:t>
            </a:r>
            <a:r>
              <a:rPr lang="da-DK" dirty="0" err="1" smtClean="0">
                <a:solidFill>
                  <a:schemeClr val="bg1"/>
                </a:solidFill>
              </a:rPr>
              <a:t>luster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mass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function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will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allow</a:t>
            </a:r>
            <a:r>
              <a:rPr lang="da-DK" dirty="0" smtClean="0">
                <a:solidFill>
                  <a:schemeClr val="bg1"/>
                </a:solidFill>
              </a:rPr>
              <a:t> for a 5</a:t>
            </a:r>
            <a:r>
              <a:rPr lang="da-DK" dirty="0" smtClean="0">
                <a:solidFill>
                  <a:schemeClr val="bg1"/>
                </a:solidFill>
                <a:latin typeface="Symbol" pitchFamily="18" charset="2"/>
              </a:rPr>
              <a:t>s </a:t>
            </a:r>
            <a:r>
              <a:rPr lang="da-DK" dirty="0" err="1" smtClean="0">
                <a:solidFill>
                  <a:schemeClr val="bg1"/>
                </a:solidFill>
                <a:latin typeface="+mj-lt"/>
              </a:rPr>
              <a:t>detection</a:t>
            </a:r>
            <a:r>
              <a:rPr lang="da-DK" dirty="0" smtClean="0">
                <a:solidFill>
                  <a:schemeClr val="bg1"/>
                </a:solidFill>
                <a:latin typeface="+mj-lt"/>
              </a:rPr>
              <a:t> of non-</a:t>
            </a:r>
            <a:r>
              <a:rPr lang="da-DK" dirty="0" err="1" smtClean="0">
                <a:solidFill>
                  <a:schemeClr val="bg1"/>
                </a:solidFill>
                <a:latin typeface="+mj-lt"/>
              </a:rPr>
              <a:t>zero</a:t>
            </a:r>
            <a:r>
              <a:rPr lang="da-DK" dirty="0" smtClean="0">
                <a:solidFill>
                  <a:schemeClr val="bg1"/>
                </a:solidFill>
                <a:latin typeface="+mj-lt"/>
              </a:rPr>
              <a:t> neutrino </a:t>
            </a:r>
          </a:p>
          <a:p>
            <a:r>
              <a:rPr lang="da-DK" dirty="0" err="1">
                <a:solidFill>
                  <a:schemeClr val="bg1"/>
                </a:solidFill>
                <a:latin typeface="+mj-lt"/>
              </a:rPr>
              <a:t>m</a:t>
            </a:r>
            <a:r>
              <a:rPr lang="da-DK" dirty="0" err="1" smtClean="0">
                <a:solidFill>
                  <a:schemeClr val="bg1"/>
                </a:solidFill>
                <a:latin typeface="+mj-lt"/>
              </a:rPr>
              <a:t>ass</a:t>
            </a:r>
            <a:r>
              <a:rPr lang="da-DK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da-DK" dirty="0" err="1" smtClean="0">
                <a:solidFill>
                  <a:schemeClr val="bg1"/>
                </a:solidFill>
                <a:latin typeface="+mj-lt"/>
              </a:rPr>
              <a:t>even</a:t>
            </a:r>
            <a:r>
              <a:rPr lang="da-DK" dirty="0" smtClean="0">
                <a:solidFill>
                  <a:schemeClr val="bg1"/>
                </a:solidFill>
                <a:latin typeface="+mj-lt"/>
              </a:rPr>
              <a:t> in </a:t>
            </a:r>
            <a:r>
              <a:rPr lang="da-DK" dirty="0" err="1" smtClean="0">
                <a:solidFill>
                  <a:schemeClr val="bg1"/>
                </a:solidFill>
                <a:latin typeface="+mj-lt"/>
              </a:rPr>
              <a:t>very</a:t>
            </a:r>
            <a:r>
              <a:rPr lang="da-DK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a-DK" dirty="0" err="1" smtClean="0">
                <a:solidFill>
                  <a:schemeClr val="bg1"/>
                </a:solidFill>
                <a:latin typeface="+mj-lt"/>
              </a:rPr>
              <a:t>complex</a:t>
            </a:r>
            <a:r>
              <a:rPr lang="da-DK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a-DK" dirty="0" err="1" smtClean="0">
                <a:solidFill>
                  <a:schemeClr val="bg1"/>
                </a:solidFill>
                <a:latin typeface="+mj-lt"/>
              </a:rPr>
              <a:t>cosmological</a:t>
            </a:r>
            <a:r>
              <a:rPr lang="da-DK" dirty="0" smtClean="0">
                <a:solidFill>
                  <a:schemeClr val="bg1"/>
                </a:solidFill>
                <a:latin typeface="+mj-lt"/>
              </a:rPr>
              <a:t> models with time-</a:t>
            </a:r>
            <a:r>
              <a:rPr lang="da-DK" dirty="0" err="1" smtClean="0">
                <a:solidFill>
                  <a:schemeClr val="bg1"/>
                </a:solidFill>
                <a:latin typeface="+mj-lt"/>
              </a:rPr>
              <a:t>varying</a:t>
            </a:r>
            <a:r>
              <a:rPr lang="da-DK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da-DK" dirty="0">
                <a:solidFill>
                  <a:schemeClr val="bg1"/>
                </a:solidFill>
                <a:latin typeface="+mj-lt"/>
              </a:rPr>
              <a:t>d</a:t>
            </a:r>
            <a:r>
              <a:rPr lang="da-DK" dirty="0" smtClean="0">
                <a:solidFill>
                  <a:schemeClr val="bg1"/>
                </a:solidFill>
                <a:latin typeface="+mj-lt"/>
              </a:rPr>
              <a:t>ark </a:t>
            </a:r>
            <a:r>
              <a:rPr lang="da-DK" dirty="0" err="1" smtClean="0">
                <a:solidFill>
                  <a:schemeClr val="bg1"/>
                </a:solidFill>
                <a:latin typeface="+mj-lt"/>
              </a:rPr>
              <a:t>energy</a:t>
            </a:r>
            <a:endParaRPr lang="da-DK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4288541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0070C0"/>
                </a:solidFill>
              </a:rPr>
              <a:t>CMB+CL</a:t>
            </a:r>
            <a:endParaRPr lang="da-DK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5920" y="4657873"/>
            <a:ext cx="17748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00B050"/>
                </a:solidFill>
              </a:rPr>
              <a:t>CMB+GAL+WL</a:t>
            </a:r>
            <a:endParaRPr lang="da-DK" dirty="0">
              <a:solidFill>
                <a:srgbClr val="00B05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963520" y="5072521"/>
            <a:ext cx="498143" cy="364959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09098" y="527048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ALL</a:t>
            </a:r>
            <a:endParaRPr lang="da-DK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3429000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arXiv:1304.2321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(JCAP)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Text Box 2"/>
          <p:cNvSpPr txBox="1">
            <a:spLocks noChangeArrowheads="1"/>
          </p:cNvSpPr>
          <p:nvPr/>
        </p:nvSpPr>
        <p:spPr bwMode="auto">
          <a:xfrm>
            <a:off x="2514600" y="304800"/>
            <a:ext cx="353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>
                <a:solidFill>
                  <a:srgbClr val="FFCC00"/>
                </a:solidFill>
              </a:rPr>
              <a:t>CONCLUSIONS</a:t>
            </a:r>
            <a:endParaRPr lang="en-US" sz="3600">
              <a:solidFill>
                <a:srgbClr val="FFCC00"/>
              </a:solidFill>
            </a:endParaRPr>
          </a:p>
        </p:txBody>
      </p:sp>
      <p:sp>
        <p:nvSpPr>
          <p:cNvPr id="834563" name="Text Box 3"/>
          <p:cNvSpPr txBox="1">
            <a:spLocks noChangeArrowheads="1"/>
          </p:cNvSpPr>
          <p:nvPr/>
        </p:nvSpPr>
        <p:spPr bwMode="auto">
          <a:xfrm>
            <a:off x="914400" y="1447800"/>
            <a:ext cx="792178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COSMOLOGY HAS MANY ACCESSIBLE WINDOWS TO PHYSICS</a:t>
            </a:r>
          </a:p>
          <a:p>
            <a:r>
              <a:rPr lang="da-DK" sz="2000" dirty="0" smtClean="0">
                <a:solidFill>
                  <a:schemeClr val="bg1"/>
                </a:solidFill>
              </a:rPr>
              <a:t>BEYOND THE STANDARD MODEL</a:t>
            </a:r>
            <a:endParaRPr lang="da-DK" sz="2000" dirty="0">
              <a:solidFill>
                <a:schemeClr val="bg1"/>
              </a:solidFill>
            </a:endParaRPr>
          </a:p>
          <a:p>
            <a:endParaRPr lang="da-DK" sz="2000" dirty="0">
              <a:solidFill>
                <a:schemeClr val="bg1"/>
              </a:solidFill>
            </a:endParaRP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THE WINDOW TO NEW LIGHT DEGREES OF FREEDOM IS </a:t>
            </a:r>
          </a:p>
          <a:p>
            <a:r>
              <a:rPr lang="da-DK" sz="2000" dirty="0" smtClean="0">
                <a:solidFill>
                  <a:schemeClr val="bg1"/>
                </a:solidFill>
              </a:rPr>
              <a:t>ONE OF THE MOST INTERESTING ONES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 </a:t>
            </a:r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dirty="0">
                <a:solidFill>
                  <a:schemeClr val="bg1"/>
                </a:solidFill>
              </a:rPr>
              <a:t>COSMOLOGICAL DATA </a:t>
            </a:r>
            <a:r>
              <a:rPr lang="da-DK" sz="2000" dirty="0" smtClean="0">
                <a:solidFill>
                  <a:schemeClr val="bg1"/>
                </a:solidFill>
              </a:rPr>
              <a:t> MIGHT </a:t>
            </a:r>
            <a:r>
              <a:rPr lang="da-DK" sz="2000" dirty="0">
                <a:solidFill>
                  <a:schemeClr val="bg1"/>
                </a:solidFill>
              </a:rPr>
              <a:t>ACTUALLY BE POINTING TO </a:t>
            </a:r>
          </a:p>
          <a:p>
            <a:r>
              <a:rPr lang="da-DK" sz="2000" dirty="0">
                <a:solidFill>
                  <a:schemeClr val="bg1"/>
                </a:solidFill>
              </a:rPr>
              <a:t>PHYSICS BEYOND THE STANDARD MODEL IN THE FORM OF</a:t>
            </a:r>
          </a:p>
          <a:p>
            <a:r>
              <a:rPr lang="da-DK" sz="2000" dirty="0">
                <a:solidFill>
                  <a:schemeClr val="bg1"/>
                </a:solidFill>
              </a:rPr>
              <a:t>STERILE </a:t>
            </a:r>
            <a:r>
              <a:rPr lang="da-DK" sz="2000" dirty="0" smtClean="0">
                <a:solidFill>
                  <a:schemeClr val="bg1"/>
                </a:solidFill>
              </a:rPr>
              <a:t>NEUTRINOS</a:t>
            </a: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NEW DATA FROM EUCLID WILL PROVIDE A</a:t>
            </a:r>
          </a:p>
          <a:p>
            <a:r>
              <a:rPr lang="da-DK" sz="2000" dirty="0" smtClean="0">
                <a:solidFill>
                  <a:schemeClr val="bg1"/>
                </a:solidFill>
              </a:rPr>
              <a:t>POSITIVE DETECTION OF A NON-ZERO NEUTRINO MASS</a:t>
            </a:r>
            <a:endParaRPr lang="da-DK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34564" name="Oval 4"/>
          <p:cNvSpPr>
            <a:spLocks noChangeArrowheads="1"/>
          </p:cNvSpPr>
          <p:nvPr/>
        </p:nvSpPr>
        <p:spPr bwMode="auto">
          <a:xfrm>
            <a:off x="457200" y="1676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34565" name="Oval 5"/>
          <p:cNvSpPr>
            <a:spLocks noChangeArrowheads="1"/>
          </p:cNvSpPr>
          <p:nvPr/>
        </p:nvSpPr>
        <p:spPr bwMode="auto">
          <a:xfrm>
            <a:off x="457200" y="2938182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34566" name="Oval 6"/>
          <p:cNvSpPr>
            <a:spLocks noChangeArrowheads="1"/>
          </p:cNvSpPr>
          <p:nvPr/>
        </p:nvSpPr>
        <p:spPr bwMode="auto">
          <a:xfrm>
            <a:off x="457200" y="4191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457200" y="5277971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Text Box 2"/>
          <p:cNvSpPr txBox="1">
            <a:spLocks noChangeArrowheads="1"/>
          </p:cNvSpPr>
          <p:nvPr/>
        </p:nvSpPr>
        <p:spPr bwMode="auto">
          <a:xfrm>
            <a:off x="0" y="1524000"/>
            <a:ext cx="26066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SDSS DR-7</a:t>
            </a:r>
          </a:p>
          <a:p>
            <a:r>
              <a:rPr lang="da-DK" sz="2400">
                <a:solidFill>
                  <a:schemeClr val="bg1"/>
                </a:solidFill>
              </a:rPr>
              <a:t>LRG SPECTRUM</a:t>
            </a:r>
          </a:p>
          <a:p>
            <a:r>
              <a:rPr lang="da-DK" sz="2400">
                <a:solidFill>
                  <a:schemeClr val="bg1"/>
                </a:solidFill>
              </a:rPr>
              <a:t>(Reid et al ’09)</a:t>
            </a:r>
          </a:p>
          <a:p>
            <a:endParaRPr lang="da-DK" sz="2400">
              <a:solidFill>
                <a:schemeClr val="bg1"/>
              </a:solidFill>
            </a:endParaRPr>
          </a:p>
        </p:txBody>
      </p:sp>
      <p:pic>
        <p:nvPicPr>
          <p:cNvPr id="804867" name="Picture 3" descr="cern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04800"/>
            <a:ext cx="5918200" cy="655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25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043608" y="908720"/>
            <a:ext cx="7272808" cy="475252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331640" y="1052736"/>
            <a:ext cx="6696744" cy="4464496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347864" y="2132856"/>
            <a:ext cx="2736304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dirty="0" smtClean="0">
                <a:solidFill>
                  <a:schemeClr val="tx1"/>
                </a:solidFill>
              </a:rPr>
              <a:t>New </a:t>
            </a:r>
            <a:r>
              <a:rPr lang="da-DK" sz="2400" b="1" dirty="0" err="1" smtClean="0">
                <a:solidFill>
                  <a:schemeClr val="tx1"/>
                </a:solidFill>
              </a:rPr>
              <a:t>physics</a:t>
            </a:r>
            <a:endParaRPr lang="da-DK" sz="24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4200" y="124272"/>
            <a:ext cx="2520280" cy="1720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 smtClean="0">
                <a:solidFill>
                  <a:schemeClr val="tx1"/>
                </a:solidFill>
              </a:rPr>
              <a:t>Energy </a:t>
            </a:r>
            <a:r>
              <a:rPr lang="da-DK" sz="2000" b="1" dirty="0" err="1" smtClean="0">
                <a:solidFill>
                  <a:schemeClr val="tx1"/>
                </a:solidFill>
              </a:rPr>
              <a:t>content</a:t>
            </a:r>
            <a:r>
              <a:rPr lang="da-DK" sz="2000" b="1" dirty="0" smtClean="0">
                <a:solidFill>
                  <a:schemeClr val="tx1"/>
                </a:solidFill>
              </a:rPr>
              <a:t> of the </a:t>
            </a:r>
            <a:r>
              <a:rPr lang="da-DK" sz="2000" b="1" dirty="0" err="1" smtClean="0">
                <a:solidFill>
                  <a:schemeClr val="tx1"/>
                </a:solidFill>
              </a:rPr>
              <a:t>early</a:t>
            </a:r>
            <a:r>
              <a:rPr lang="da-DK" sz="2000" b="1" dirty="0" smtClean="0">
                <a:solidFill>
                  <a:schemeClr val="tx1"/>
                </a:solidFill>
              </a:rPr>
              <a:t> </a:t>
            </a:r>
            <a:r>
              <a:rPr lang="da-DK" sz="2000" b="1" dirty="0" err="1" smtClean="0">
                <a:solidFill>
                  <a:schemeClr val="tx1"/>
                </a:solidFill>
              </a:rPr>
              <a:t>universe</a:t>
            </a:r>
            <a:endParaRPr lang="da-DK" sz="2000" b="1" dirty="0" smtClean="0">
              <a:solidFill>
                <a:schemeClr val="tx1"/>
              </a:solidFill>
            </a:endParaRP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Dark radiation</a:t>
            </a:r>
          </a:p>
          <a:p>
            <a:pPr algn="ctr"/>
            <a:r>
              <a:rPr lang="da-DK" dirty="0" err="1" smtClean="0">
                <a:solidFill>
                  <a:schemeClr val="tx1"/>
                </a:solidFill>
              </a:rPr>
              <a:t>Early</a:t>
            </a:r>
            <a:r>
              <a:rPr lang="da-DK" dirty="0" smtClean="0">
                <a:solidFill>
                  <a:schemeClr val="tx1"/>
                </a:solidFill>
              </a:rPr>
              <a:t> dark </a:t>
            </a:r>
            <a:r>
              <a:rPr lang="da-DK" dirty="0" err="1" smtClean="0">
                <a:solidFill>
                  <a:schemeClr val="tx1"/>
                </a:solidFill>
              </a:rPr>
              <a:t>energy</a:t>
            </a:r>
            <a:endParaRPr lang="da-DK" dirty="0" smtClean="0">
              <a:solidFill>
                <a:schemeClr val="tx1"/>
              </a:solidFill>
            </a:endParaRP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Neutrinos</a:t>
            </a:r>
          </a:p>
          <a:p>
            <a:pPr algn="ctr"/>
            <a:r>
              <a:rPr lang="da-DK" dirty="0" err="1" smtClean="0">
                <a:solidFill>
                  <a:schemeClr val="tx1"/>
                </a:solidFill>
              </a:rPr>
              <a:t>Axions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16216" y="1463080"/>
            <a:ext cx="2520280" cy="1661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 smtClean="0">
                <a:solidFill>
                  <a:schemeClr val="tx1"/>
                </a:solidFill>
              </a:rPr>
              <a:t>Energy </a:t>
            </a:r>
            <a:r>
              <a:rPr lang="da-DK" sz="2000" b="1" dirty="0" err="1" smtClean="0">
                <a:solidFill>
                  <a:schemeClr val="tx1"/>
                </a:solidFill>
              </a:rPr>
              <a:t>content</a:t>
            </a:r>
            <a:r>
              <a:rPr lang="da-DK" sz="2000" b="1" dirty="0" smtClean="0">
                <a:solidFill>
                  <a:schemeClr val="tx1"/>
                </a:solidFill>
              </a:rPr>
              <a:t> of the </a:t>
            </a:r>
            <a:r>
              <a:rPr lang="da-DK" sz="2000" b="1" dirty="0" err="1" smtClean="0">
                <a:solidFill>
                  <a:schemeClr val="tx1"/>
                </a:solidFill>
              </a:rPr>
              <a:t>late</a:t>
            </a:r>
            <a:r>
              <a:rPr lang="da-DK" sz="2000" b="1" dirty="0" smtClean="0">
                <a:solidFill>
                  <a:schemeClr val="tx1"/>
                </a:solidFill>
              </a:rPr>
              <a:t> </a:t>
            </a:r>
            <a:r>
              <a:rPr lang="da-DK" sz="2000" b="1" dirty="0" err="1" smtClean="0">
                <a:solidFill>
                  <a:schemeClr val="tx1"/>
                </a:solidFill>
              </a:rPr>
              <a:t>universe</a:t>
            </a:r>
            <a:endParaRPr lang="da-DK" sz="2000" b="1" dirty="0" smtClean="0">
              <a:solidFill>
                <a:schemeClr val="tx1"/>
              </a:solidFill>
            </a:endParaRP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Dark matter</a:t>
            </a: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Dark </a:t>
            </a:r>
            <a:r>
              <a:rPr lang="da-DK" dirty="0" err="1" smtClean="0">
                <a:solidFill>
                  <a:schemeClr val="tx1"/>
                </a:solidFill>
              </a:rPr>
              <a:t>energy</a:t>
            </a:r>
            <a:r>
              <a:rPr lang="da-DK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Neutrinos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92700" y="4869160"/>
            <a:ext cx="2520280" cy="1607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 smtClean="0">
                <a:solidFill>
                  <a:schemeClr val="tx1"/>
                </a:solidFill>
              </a:rPr>
              <a:t>Initial </a:t>
            </a:r>
            <a:r>
              <a:rPr lang="da-DK" sz="2000" b="1" dirty="0" err="1" smtClean="0">
                <a:solidFill>
                  <a:schemeClr val="tx1"/>
                </a:solidFill>
              </a:rPr>
              <a:t>conditions</a:t>
            </a:r>
            <a:r>
              <a:rPr lang="da-DK" sz="2000" b="1" dirty="0" smtClean="0">
                <a:solidFill>
                  <a:schemeClr val="tx1"/>
                </a:solidFill>
              </a:rPr>
              <a:t>/</a:t>
            </a:r>
          </a:p>
          <a:p>
            <a:pPr algn="ctr"/>
            <a:r>
              <a:rPr lang="da-DK" sz="2000" b="1" dirty="0" smtClean="0">
                <a:solidFill>
                  <a:schemeClr val="tx1"/>
                </a:solidFill>
              </a:rPr>
              <a:t>Inflation</a:t>
            </a: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Matter power </a:t>
            </a:r>
            <a:r>
              <a:rPr lang="da-DK" dirty="0" err="1" smtClean="0">
                <a:solidFill>
                  <a:schemeClr val="tx1"/>
                </a:solidFill>
              </a:rPr>
              <a:t>spectrum</a:t>
            </a:r>
            <a:endParaRPr lang="da-DK" dirty="0" smtClean="0">
              <a:solidFill>
                <a:schemeClr val="tx1"/>
              </a:solidFill>
            </a:endParaRP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Non-</a:t>
            </a:r>
            <a:r>
              <a:rPr lang="da-DK" dirty="0" err="1" smtClean="0">
                <a:solidFill>
                  <a:schemeClr val="tx1"/>
                </a:solidFill>
              </a:rPr>
              <a:t>Gaussianity</a:t>
            </a:r>
            <a:endParaRPr lang="da-DK" dirty="0" smtClean="0">
              <a:solidFill>
                <a:schemeClr val="tx1"/>
              </a:solidFill>
            </a:endParaRPr>
          </a:p>
          <a:p>
            <a:pPr algn="ctr"/>
            <a:r>
              <a:rPr lang="da-DK" dirty="0" err="1" smtClean="0">
                <a:solidFill>
                  <a:schemeClr val="tx1"/>
                </a:solidFill>
              </a:rPr>
              <a:t>Tensor</a:t>
            </a:r>
            <a:r>
              <a:rPr lang="da-DK" dirty="0" smtClean="0">
                <a:solidFill>
                  <a:schemeClr val="tx1"/>
                </a:solidFill>
              </a:rPr>
              <a:t> modes</a:t>
            </a:r>
            <a:endParaRPr lang="da-DK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51520" y="1844824"/>
                <a:ext cx="2520280" cy="12793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b="1" dirty="0" smtClean="0">
                    <a:solidFill>
                      <a:schemeClr val="tx1"/>
                    </a:solidFill>
                  </a:rPr>
                  <a:t>Gravity in the </a:t>
                </a:r>
                <a:r>
                  <a:rPr lang="da-DK" sz="2000" b="1" dirty="0" err="1" smtClean="0">
                    <a:solidFill>
                      <a:schemeClr val="tx1"/>
                    </a:solidFill>
                  </a:rPr>
                  <a:t>late</a:t>
                </a:r>
                <a:r>
                  <a:rPr lang="da-DK" sz="20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da-DK" sz="2000" b="1" dirty="0" err="1" smtClean="0">
                    <a:solidFill>
                      <a:schemeClr val="tx1"/>
                    </a:solidFill>
                  </a:rPr>
                  <a:t>universe</a:t>
                </a:r>
                <a:endParaRPr lang="da-DK" sz="2000" b="1" dirty="0" smtClean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da-DK" b="0" i="1" smtClean="0">
                        <a:solidFill>
                          <a:schemeClr val="tx1"/>
                        </a:solidFill>
                        <a:latin typeface="Cambria Math"/>
                      </a:rPr>
                      <m:t>𝑓</m:t>
                    </m:r>
                    <m:r>
                      <a:rPr lang="da-DK" b="0" i="1" smtClean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r>
                      <a:rPr lang="da-DK" b="0" i="1" smtClean="0">
                        <a:solidFill>
                          <a:schemeClr val="tx1"/>
                        </a:solidFill>
                        <a:latin typeface="Cambria Math"/>
                      </a:rPr>
                      <m:t>𝑟</m:t>
                    </m:r>
                    <m:r>
                      <a:rPr lang="da-DK" b="0" i="1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da-DK" dirty="0" smtClean="0">
                    <a:solidFill>
                      <a:schemeClr val="tx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tx1"/>
                    </a:solidFill>
                  </a:rPr>
                  <a:t>gravity</a:t>
                </a:r>
                <a:r>
                  <a:rPr lang="da-DK" dirty="0" smtClean="0">
                    <a:solidFill>
                      <a:schemeClr val="tx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tx1"/>
                    </a:solidFill>
                  </a:rPr>
                  <a:t>etc</a:t>
                </a:r>
                <a:endParaRPr lang="da-DK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844824"/>
                <a:ext cx="2520280" cy="127937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827584" y="4309246"/>
            <a:ext cx="2520280" cy="127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 err="1" smtClean="0">
                <a:solidFill>
                  <a:schemeClr val="tx1"/>
                </a:solidFill>
              </a:rPr>
              <a:t>Gravity</a:t>
            </a:r>
            <a:r>
              <a:rPr lang="da-DK" sz="2000" b="1" dirty="0" smtClean="0">
                <a:solidFill>
                  <a:schemeClr val="tx1"/>
                </a:solidFill>
              </a:rPr>
              <a:t> in the </a:t>
            </a:r>
            <a:r>
              <a:rPr lang="da-DK" sz="2000" b="1" dirty="0" err="1" smtClean="0">
                <a:solidFill>
                  <a:schemeClr val="tx1"/>
                </a:solidFill>
              </a:rPr>
              <a:t>early</a:t>
            </a:r>
            <a:r>
              <a:rPr lang="da-DK" sz="2000" b="1" dirty="0" smtClean="0">
                <a:solidFill>
                  <a:schemeClr val="tx1"/>
                </a:solidFill>
              </a:rPr>
              <a:t> </a:t>
            </a:r>
            <a:r>
              <a:rPr lang="da-DK" sz="2000" b="1" dirty="0" err="1" smtClean="0">
                <a:solidFill>
                  <a:schemeClr val="tx1"/>
                </a:solidFill>
              </a:rPr>
              <a:t>universe</a:t>
            </a:r>
            <a:endParaRPr lang="da-DK" sz="2000" b="1" dirty="0" smtClean="0">
              <a:solidFill>
                <a:schemeClr val="tx1"/>
              </a:solidFill>
            </a:endParaRPr>
          </a:p>
          <a:p>
            <a:pPr algn="ctr"/>
            <a:r>
              <a:rPr lang="da-DK" dirty="0" smtClean="0">
                <a:solidFill>
                  <a:schemeClr val="tx1"/>
                </a:solidFill>
              </a:rPr>
              <a:t>ADD, Randall-Sundrum </a:t>
            </a:r>
            <a:r>
              <a:rPr lang="da-DK" dirty="0" err="1" smtClean="0">
                <a:solidFill>
                  <a:schemeClr val="tx1"/>
                </a:solidFill>
              </a:rPr>
              <a:t>etc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3110753" y="685800"/>
            <a:ext cx="287268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Oval 11"/>
          <p:cNvSpPr/>
          <p:nvPr/>
        </p:nvSpPr>
        <p:spPr>
          <a:xfrm>
            <a:off x="6730776" y="2637284"/>
            <a:ext cx="2091160" cy="647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570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z="3600">
                <a:solidFill>
                  <a:schemeClr val="bg1"/>
                </a:solidFill>
              </a:rPr>
              <a:t>Fermion Mass Spectrum</a:t>
            </a:r>
          </a:p>
        </p:txBody>
      </p:sp>
      <p:grpSp>
        <p:nvGrpSpPr>
          <p:cNvPr id="608259" name="Group 3"/>
          <p:cNvGrpSpPr>
            <a:grpSpLocks/>
          </p:cNvGrpSpPr>
          <p:nvPr/>
        </p:nvGrpSpPr>
        <p:grpSpPr bwMode="auto">
          <a:xfrm>
            <a:off x="536575" y="857250"/>
            <a:ext cx="8072438" cy="5500688"/>
            <a:chOff x="360" y="576"/>
            <a:chExt cx="5424" cy="3696"/>
          </a:xfrm>
        </p:grpSpPr>
        <p:sp>
          <p:nvSpPr>
            <p:cNvPr id="608260" name="Rectangle 4"/>
            <p:cNvSpPr>
              <a:spLocks noChangeArrowheads="1"/>
            </p:cNvSpPr>
            <p:nvPr/>
          </p:nvSpPr>
          <p:spPr bwMode="auto">
            <a:xfrm>
              <a:off x="360" y="576"/>
              <a:ext cx="5424" cy="36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grpSp>
          <p:nvGrpSpPr>
            <p:cNvPr id="608261" name="Group 5"/>
            <p:cNvGrpSpPr>
              <a:grpSpLocks/>
            </p:cNvGrpSpPr>
            <p:nvPr/>
          </p:nvGrpSpPr>
          <p:grpSpPr bwMode="auto">
            <a:xfrm>
              <a:off x="552" y="3696"/>
              <a:ext cx="5040" cy="144"/>
              <a:chOff x="816" y="3696"/>
              <a:chExt cx="5040" cy="144"/>
            </a:xfrm>
          </p:grpSpPr>
          <p:grpSp>
            <p:nvGrpSpPr>
              <p:cNvPr id="608262" name="Group 6"/>
              <p:cNvGrpSpPr>
                <a:grpSpLocks/>
              </p:cNvGrpSpPr>
              <p:nvPr/>
            </p:nvGrpSpPr>
            <p:grpSpPr bwMode="auto">
              <a:xfrm rot="5400000">
                <a:off x="912" y="3600"/>
                <a:ext cx="144" cy="336"/>
                <a:chOff x="3408" y="864"/>
                <a:chExt cx="192" cy="2400"/>
              </a:xfrm>
            </p:grpSpPr>
            <p:sp>
              <p:nvSpPr>
                <p:cNvPr id="608263" name="Line 7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64" name="Line 8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65" name="Line 9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66" name="Line 10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67" name="Line 11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68" name="Line 12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69" name="Line 13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70" name="Line 14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71" name="Line 15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72" name="Line 16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73" name="Line 17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274" name="Group 18"/>
              <p:cNvGrpSpPr>
                <a:grpSpLocks/>
              </p:cNvGrpSpPr>
              <p:nvPr/>
            </p:nvGrpSpPr>
            <p:grpSpPr bwMode="auto">
              <a:xfrm rot="5400000">
                <a:off x="1248" y="3600"/>
                <a:ext cx="144" cy="336"/>
                <a:chOff x="3408" y="864"/>
                <a:chExt cx="192" cy="2400"/>
              </a:xfrm>
            </p:grpSpPr>
            <p:sp>
              <p:nvSpPr>
                <p:cNvPr id="608275" name="Line 19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76" name="Line 20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77" name="Line 21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78" name="Line 22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79" name="Line 23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80" name="Line 24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81" name="Line 25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82" name="Line 26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83" name="Line 27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84" name="Line 28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85" name="Line 29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286" name="Group 30"/>
              <p:cNvGrpSpPr>
                <a:grpSpLocks/>
              </p:cNvGrpSpPr>
              <p:nvPr/>
            </p:nvGrpSpPr>
            <p:grpSpPr bwMode="auto">
              <a:xfrm rot="5400000">
                <a:off x="1584" y="3600"/>
                <a:ext cx="144" cy="336"/>
                <a:chOff x="3408" y="864"/>
                <a:chExt cx="192" cy="2400"/>
              </a:xfrm>
            </p:grpSpPr>
            <p:sp>
              <p:nvSpPr>
                <p:cNvPr id="608287" name="Line 31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88" name="Line 32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89" name="Line 33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90" name="Line 34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91" name="Line 35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92" name="Line 36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93" name="Line 37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94" name="Line 38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95" name="Line 39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96" name="Line 40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297" name="Line 41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298" name="Group 42"/>
              <p:cNvGrpSpPr>
                <a:grpSpLocks/>
              </p:cNvGrpSpPr>
              <p:nvPr/>
            </p:nvGrpSpPr>
            <p:grpSpPr bwMode="auto">
              <a:xfrm rot="5400000">
                <a:off x="1920" y="3600"/>
                <a:ext cx="144" cy="336"/>
                <a:chOff x="3408" y="864"/>
                <a:chExt cx="192" cy="2400"/>
              </a:xfrm>
            </p:grpSpPr>
            <p:sp>
              <p:nvSpPr>
                <p:cNvPr id="608299" name="Line 43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00" name="Line 44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01" name="Line 45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02" name="Line 46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03" name="Line 47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04" name="Line 48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05" name="Line 49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06" name="Line 50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07" name="Line 51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08" name="Line 52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09" name="Line 53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310" name="Group 54"/>
              <p:cNvGrpSpPr>
                <a:grpSpLocks/>
              </p:cNvGrpSpPr>
              <p:nvPr/>
            </p:nvGrpSpPr>
            <p:grpSpPr bwMode="auto">
              <a:xfrm rot="5400000">
                <a:off x="2256" y="3600"/>
                <a:ext cx="144" cy="336"/>
                <a:chOff x="3408" y="864"/>
                <a:chExt cx="192" cy="2400"/>
              </a:xfrm>
            </p:grpSpPr>
            <p:sp>
              <p:nvSpPr>
                <p:cNvPr id="608311" name="Line 55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12" name="Line 56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13" name="Line 57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14" name="Line 58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15" name="Line 59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16" name="Line 60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17" name="Line 61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18" name="Line 62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19" name="Line 63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20" name="Line 64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21" name="Line 65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322" name="Group 66"/>
              <p:cNvGrpSpPr>
                <a:grpSpLocks/>
              </p:cNvGrpSpPr>
              <p:nvPr/>
            </p:nvGrpSpPr>
            <p:grpSpPr bwMode="auto">
              <a:xfrm rot="5400000">
                <a:off x="2592" y="3600"/>
                <a:ext cx="144" cy="336"/>
                <a:chOff x="3408" y="864"/>
                <a:chExt cx="192" cy="2400"/>
              </a:xfrm>
            </p:grpSpPr>
            <p:sp>
              <p:nvSpPr>
                <p:cNvPr id="608323" name="Line 67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24" name="Line 68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25" name="Line 69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26" name="Line 70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27" name="Line 71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28" name="Line 72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29" name="Line 73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30" name="Line 74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31" name="Line 75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32" name="Line 76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33" name="Line 77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334" name="Group 78"/>
              <p:cNvGrpSpPr>
                <a:grpSpLocks/>
              </p:cNvGrpSpPr>
              <p:nvPr/>
            </p:nvGrpSpPr>
            <p:grpSpPr bwMode="auto">
              <a:xfrm rot="5400000">
                <a:off x="2928" y="3600"/>
                <a:ext cx="144" cy="336"/>
                <a:chOff x="3408" y="864"/>
                <a:chExt cx="192" cy="2400"/>
              </a:xfrm>
            </p:grpSpPr>
            <p:sp>
              <p:nvSpPr>
                <p:cNvPr id="608335" name="Line 79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36" name="Line 80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37" name="Line 81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38" name="Line 82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39" name="Line 83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40" name="Line 84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41" name="Line 85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42" name="Line 86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43" name="Line 87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44" name="Line 88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45" name="Line 89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346" name="Group 90"/>
              <p:cNvGrpSpPr>
                <a:grpSpLocks/>
              </p:cNvGrpSpPr>
              <p:nvPr/>
            </p:nvGrpSpPr>
            <p:grpSpPr bwMode="auto">
              <a:xfrm rot="5400000">
                <a:off x="3264" y="3600"/>
                <a:ext cx="144" cy="336"/>
                <a:chOff x="3408" y="864"/>
                <a:chExt cx="192" cy="2400"/>
              </a:xfrm>
            </p:grpSpPr>
            <p:sp>
              <p:nvSpPr>
                <p:cNvPr id="608347" name="Line 91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48" name="Line 92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49" name="Line 93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50" name="Line 94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51" name="Line 95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52" name="Line 96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53" name="Line 97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54" name="Line 98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55" name="Line 99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56" name="Line 100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57" name="Line 101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358" name="Group 102"/>
              <p:cNvGrpSpPr>
                <a:grpSpLocks/>
              </p:cNvGrpSpPr>
              <p:nvPr/>
            </p:nvGrpSpPr>
            <p:grpSpPr bwMode="auto">
              <a:xfrm rot="5400000">
                <a:off x="3600" y="3600"/>
                <a:ext cx="144" cy="336"/>
                <a:chOff x="3408" y="864"/>
                <a:chExt cx="192" cy="2400"/>
              </a:xfrm>
            </p:grpSpPr>
            <p:sp>
              <p:nvSpPr>
                <p:cNvPr id="608359" name="Line 103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60" name="Line 104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61" name="Line 105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62" name="Line 106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63" name="Line 107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64" name="Line 108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65" name="Line 109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66" name="Line 110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67" name="Line 111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68" name="Line 112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69" name="Line 113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370" name="Group 114"/>
              <p:cNvGrpSpPr>
                <a:grpSpLocks/>
              </p:cNvGrpSpPr>
              <p:nvPr/>
            </p:nvGrpSpPr>
            <p:grpSpPr bwMode="auto">
              <a:xfrm rot="5400000">
                <a:off x="3936" y="3600"/>
                <a:ext cx="144" cy="336"/>
                <a:chOff x="3408" y="864"/>
                <a:chExt cx="192" cy="2400"/>
              </a:xfrm>
            </p:grpSpPr>
            <p:sp>
              <p:nvSpPr>
                <p:cNvPr id="608371" name="Line 115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72" name="Line 116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73" name="Line 117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74" name="Line 118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75" name="Line 119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76" name="Line 120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77" name="Line 121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78" name="Line 122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79" name="Line 123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80" name="Line 124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81" name="Line 125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382" name="Group 126"/>
              <p:cNvGrpSpPr>
                <a:grpSpLocks/>
              </p:cNvGrpSpPr>
              <p:nvPr/>
            </p:nvGrpSpPr>
            <p:grpSpPr bwMode="auto">
              <a:xfrm rot="5400000">
                <a:off x="4272" y="3600"/>
                <a:ext cx="144" cy="336"/>
                <a:chOff x="3408" y="864"/>
                <a:chExt cx="192" cy="2400"/>
              </a:xfrm>
            </p:grpSpPr>
            <p:sp>
              <p:nvSpPr>
                <p:cNvPr id="608383" name="Line 127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84" name="Line 128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85" name="Line 129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86" name="Line 130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87" name="Line 131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88" name="Line 132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89" name="Line 133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90" name="Line 134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91" name="Line 135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92" name="Line 136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93" name="Line 137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394" name="Group 138"/>
              <p:cNvGrpSpPr>
                <a:grpSpLocks/>
              </p:cNvGrpSpPr>
              <p:nvPr/>
            </p:nvGrpSpPr>
            <p:grpSpPr bwMode="auto">
              <a:xfrm rot="5400000">
                <a:off x="4608" y="3600"/>
                <a:ext cx="144" cy="336"/>
                <a:chOff x="3408" y="864"/>
                <a:chExt cx="192" cy="2400"/>
              </a:xfrm>
            </p:grpSpPr>
            <p:sp>
              <p:nvSpPr>
                <p:cNvPr id="608395" name="Line 139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96" name="Line 140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97" name="Line 141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98" name="Line 142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399" name="Line 143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00" name="Line 144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01" name="Line 145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02" name="Line 146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03" name="Line 147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04" name="Line 148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05" name="Line 149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406" name="Group 150"/>
              <p:cNvGrpSpPr>
                <a:grpSpLocks/>
              </p:cNvGrpSpPr>
              <p:nvPr/>
            </p:nvGrpSpPr>
            <p:grpSpPr bwMode="auto">
              <a:xfrm rot="5400000">
                <a:off x="4944" y="3600"/>
                <a:ext cx="144" cy="336"/>
                <a:chOff x="3408" y="864"/>
                <a:chExt cx="192" cy="2400"/>
              </a:xfrm>
            </p:grpSpPr>
            <p:sp>
              <p:nvSpPr>
                <p:cNvPr id="608407" name="Line 151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08" name="Line 152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09" name="Line 153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10" name="Line 154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11" name="Line 155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12" name="Line 156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13" name="Line 157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14" name="Line 158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15" name="Line 159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16" name="Line 160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17" name="Line 161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418" name="Group 162"/>
              <p:cNvGrpSpPr>
                <a:grpSpLocks/>
              </p:cNvGrpSpPr>
              <p:nvPr/>
            </p:nvGrpSpPr>
            <p:grpSpPr bwMode="auto">
              <a:xfrm rot="5400000">
                <a:off x="5280" y="3600"/>
                <a:ext cx="144" cy="336"/>
                <a:chOff x="3408" y="864"/>
                <a:chExt cx="192" cy="2400"/>
              </a:xfrm>
            </p:grpSpPr>
            <p:sp>
              <p:nvSpPr>
                <p:cNvPr id="608419" name="Line 163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20" name="Line 164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21" name="Line 165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22" name="Line 166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23" name="Line 167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24" name="Line 168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25" name="Line 169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26" name="Line 170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27" name="Line 171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28" name="Line 172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29" name="Line 173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430" name="Group 174"/>
              <p:cNvGrpSpPr>
                <a:grpSpLocks/>
              </p:cNvGrpSpPr>
              <p:nvPr/>
            </p:nvGrpSpPr>
            <p:grpSpPr bwMode="auto">
              <a:xfrm rot="5400000">
                <a:off x="5616" y="3600"/>
                <a:ext cx="144" cy="336"/>
                <a:chOff x="3408" y="864"/>
                <a:chExt cx="192" cy="2400"/>
              </a:xfrm>
            </p:grpSpPr>
            <p:sp>
              <p:nvSpPr>
                <p:cNvPr id="608431" name="Line 175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32" name="Line 176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33" name="Line 177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34" name="Line 178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35" name="Line 179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36" name="Line 180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37" name="Line 181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38" name="Line 182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39" name="Line 183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40" name="Line 184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41" name="Line 185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sp>
          <p:nvSpPr>
            <p:cNvPr id="608442" name="Rectangle 186"/>
            <p:cNvSpPr>
              <a:spLocks noChangeArrowheads="1"/>
            </p:cNvSpPr>
            <p:nvPr/>
          </p:nvSpPr>
          <p:spPr bwMode="auto">
            <a:xfrm>
              <a:off x="744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10</a:t>
              </a:r>
            </a:p>
          </p:txBody>
        </p:sp>
        <p:sp>
          <p:nvSpPr>
            <p:cNvPr id="608443" name="Rectangle 187"/>
            <p:cNvSpPr>
              <a:spLocks noChangeArrowheads="1"/>
            </p:cNvSpPr>
            <p:nvPr/>
          </p:nvSpPr>
          <p:spPr bwMode="auto">
            <a:xfrm>
              <a:off x="1080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100</a:t>
              </a:r>
            </a:p>
          </p:txBody>
        </p:sp>
        <p:sp>
          <p:nvSpPr>
            <p:cNvPr id="608444" name="Rectangle 188"/>
            <p:cNvSpPr>
              <a:spLocks noChangeArrowheads="1"/>
            </p:cNvSpPr>
            <p:nvPr/>
          </p:nvSpPr>
          <p:spPr bwMode="auto">
            <a:xfrm>
              <a:off x="408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</a:t>
              </a:r>
            </a:p>
          </p:txBody>
        </p:sp>
        <p:sp>
          <p:nvSpPr>
            <p:cNvPr id="608445" name="Rectangle 189"/>
            <p:cNvSpPr>
              <a:spLocks noChangeArrowheads="1"/>
            </p:cNvSpPr>
            <p:nvPr/>
          </p:nvSpPr>
          <p:spPr bwMode="auto">
            <a:xfrm>
              <a:off x="1752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10</a:t>
              </a:r>
            </a:p>
          </p:txBody>
        </p:sp>
        <p:sp>
          <p:nvSpPr>
            <p:cNvPr id="608446" name="Rectangle 190"/>
            <p:cNvSpPr>
              <a:spLocks noChangeArrowheads="1"/>
            </p:cNvSpPr>
            <p:nvPr/>
          </p:nvSpPr>
          <p:spPr bwMode="auto">
            <a:xfrm>
              <a:off x="2088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100</a:t>
              </a:r>
            </a:p>
          </p:txBody>
        </p:sp>
        <p:sp>
          <p:nvSpPr>
            <p:cNvPr id="608447" name="Rectangle 191"/>
            <p:cNvSpPr>
              <a:spLocks noChangeArrowheads="1"/>
            </p:cNvSpPr>
            <p:nvPr/>
          </p:nvSpPr>
          <p:spPr bwMode="auto">
            <a:xfrm>
              <a:off x="1416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</a:t>
              </a:r>
            </a:p>
          </p:txBody>
        </p:sp>
        <p:sp>
          <p:nvSpPr>
            <p:cNvPr id="608448" name="Rectangle 192"/>
            <p:cNvSpPr>
              <a:spLocks noChangeArrowheads="1"/>
            </p:cNvSpPr>
            <p:nvPr/>
          </p:nvSpPr>
          <p:spPr bwMode="auto">
            <a:xfrm>
              <a:off x="2760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10</a:t>
              </a:r>
            </a:p>
          </p:txBody>
        </p:sp>
        <p:sp>
          <p:nvSpPr>
            <p:cNvPr id="608449" name="Rectangle 193"/>
            <p:cNvSpPr>
              <a:spLocks noChangeArrowheads="1"/>
            </p:cNvSpPr>
            <p:nvPr/>
          </p:nvSpPr>
          <p:spPr bwMode="auto">
            <a:xfrm>
              <a:off x="3096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100</a:t>
              </a:r>
            </a:p>
          </p:txBody>
        </p:sp>
        <p:sp>
          <p:nvSpPr>
            <p:cNvPr id="608450" name="Rectangle 194"/>
            <p:cNvSpPr>
              <a:spLocks noChangeArrowheads="1"/>
            </p:cNvSpPr>
            <p:nvPr/>
          </p:nvSpPr>
          <p:spPr bwMode="auto">
            <a:xfrm>
              <a:off x="2424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</a:t>
              </a:r>
            </a:p>
          </p:txBody>
        </p:sp>
        <p:sp>
          <p:nvSpPr>
            <p:cNvPr id="608451" name="Rectangle 195"/>
            <p:cNvSpPr>
              <a:spLocks noChangeArrowheads="1"/>
            </p:cNvSpPr>
            <p:nvPr/>
          </p:nvSpPr>
          <p:spPr bwMode="auto">
            <a:xfrm>
              <a:off x="3768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10</a:t>
              </a:r>
            </a:p>
          </p:txBody>
        </p:sp>
        <p:sp>
          <p:nvSpPr>
            <p:cNvPr id="608452" name="Rectangle 196"/>
            <p:cNvSpPr>
              <a:spLocks noChangeArrowheads="1"/>
            </p:cNvSpPr>
            <p:nvPr/>
          </p:nvSpPr>
          <p:spPr bwMode="auto">
            <a:xfrm>
              <a:off x="4104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100</a:t>
              </a:r>
            </a:p>
          </p:txBody>
        </p:sp>
        <p:sp>
          <p:nvSpPr>
            <p:cNvPr id="608453" name="Rectangle 197"/>
            <p:cNvSpPr>
              <a:spLocks noChangeArrowheads="1"/>
            </p:cNvSpPr>
            <p:nvPr/>
          </p:nvSpPr>
          <p:spPr bwMode="auto">
            <a:xfrm>
              <a:off x="3432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</a:t>
              </a:r>
            </a:p>
          </p:txBody>
        </p:sp>
        <p:sp>
          <p:nvSpPr>
            <p:cNvPr id="608454" name="Rectangle 198"/>
            <p:cNvSpPr>
              <a:spLocks noChangeArrowheads="1"/>
            </p:cNvSpPr>
            <p:nvPr/>
          </p:nvSpPr>
          <p:spPr bwMode="auto">
            <a:xfrm>
              <a:off x="4776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10</a:t>
              </a:r>
            </a:p>
          </p:txBody>
        </p:sp>
        <p:sp>
          <p:nvSpPr>
            <p:cNvPr id="608455" name="Rectangle 199"/>
            <p:cNvSpPr>
              <a:spLocks noChangeArrowheads="1"/>
            </p:cNvSpPr>
            <p:nvPr/>
          </p:nvSpPr>
          <p:spPr bwMode="auto">
            <a:xfrm>
              <a:off x="5112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100</a:t>
              </a:r>
            </a:p>
          </p:txBody>
        </p:sp>
        <p:sp>
          <p:nvSpPr>
            <p:cNvPr id="608456" name="Rectangle 200"/>
            <p:cNvSpPr>
              <a:spLocks noChangeArrowheads="1"/>
            </p:cNvSpPr>
            <p:nvPr/>
          </p:nvSpPr>
          <p:spPr bwMode="auto">
            <a:xfrm>
              <a:off x="4440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</a:t>
              </a:r>
            </a:p>
          </p:txBody>
        </p:sp>
        <p:sp>
          <p:nvSpPr>
            <p:cNvPr id="608457" name="Rectangle 201"/>
            <p:cNvSpPr>
              <a:spLocks noChangeArrowheads="1"/>
            </p:cNvSpPr>
            <p:nvPr/>
          </p:nvSpPr>
          <p:spPr bwMode="auto">
            <a:xfrm>
              <a:off x="5448" y="384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1</a:t>
              </a:r>
            </a:p>
          </p:txBody>
        </p:sp>
        <p:sp>
          <p:nvSpPr>
            <p:cNvPr id="608458" name="Rectangle 202"/>
            <p:cNvSpPr>
              <a:spLocks noChangeArrowheads="1"/>
            </p:cNvSpPr>
            <p:nvPr/>
          </p:nvSpPr>
          <p:spPr bwMode="auto">
            <a:xfrm>
              <a:off x="408" y="4032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meV</a:t>
              </a:r>
            </a:p>
          </p:txBody>
        </p:sp>
        <p:sp>
          <p:nvSpPr>
            <p:cNvPr id="608459" name="Rectangle 203"/>
            <p:cNvSpPr>
              <a:spLocks noChangeArrowheads="1"/>
            </p:cNvSpPr>
            <p:nvPr/>
          </p:nvSpPr>
          <p:spPr bwMode="auto">
            <a:xfrm>
              <a:off x="1416" y="4032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eV</a:t>
              </a:r>
            </a:p>
          </p:txBody>
        </p:sp>
        <p:sp>
          <p:nvSpPr>
            <p:cNvPr id="608460" name="Rectangle 204"/>
            <p:cNvSpPr>
              <a:spLocks noChangeArrowheads="1"/>
            </p:cNvSpPr>
            <p:nvPr/>
          </p:nvSpPr>
          <p:spPr bwMode="auto">
            <a:xfrm>
              <a:off x="2424" y="4032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keV</a:t>
              </a:r>
            </a:p>
          </p:txBody>
        </p:sp>
        <p:sp>
          <p:nvSpPr>
            <p:cNvPr id="608461" name="Rectangle 205"/>
            <p:cNvSpPr>
              <a:spLocks noChangeArrowheads="1"/>
            </p:cNvSpPr>
            <p:nvPr/>
          </p:nvSpPr>
          <p:spPr bwMode="auto">
            <a:xfrm>
              <a:off x="3432" y="4032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MeV</a:t>
              </a:r>
            </a:p>
          </p:txBody>
        </p:sp>
        <p:sp>
          <p:nvSpPr>
            <p:cNvPr id="608462" name="Rectangle 206"/>
            <p:cNvSpPr>
              <a:spLocks noChangeArrowheads="1"/>
            </p:cNvSpPr>
            <p:nvPr/>
          </p:nvSpPr>
          <p:spPr bwMode="auto">
            <a:xfrm>
              <a:off x="4440" y="4032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GeV</a:t>
              </a:r>
            </a:p>
          </p:txBody>
        </p:sp>
        <p:sp>
          <p:nvSpPr>
            <p:cNvPr id="608463" name="Rectangle 207"/>
            <p:cNvSpPr>
              <a:spLocks noChangeArrowheads="1"/>
            </p:cNvSpPr>
            <p:nvPr/>
          </p:nvSpPr>
          <p:spPr bwMode="auto">
            <a:xfrm>
              <a:off x="5448" y="4032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TeV</a:t>
              </a:r>
            </a:p>
          </p:txBody>
        </p:sp>
        <p:grpSp>
          <p:nvGrpSpPr>
            <p:cNvPr id="608464" name="Group 208"/>
            <p:cNvGrpSpPr>
              <a:grpSpLocks/>
            </p:cNvGrpSpPr>
            <p:nvPr/>
          </p:nvGrpSpPr>
          <p:grpSpPr bwMode="auto">
            <a:xfrm flipV="1">
              <a:off x="552" y="720"/>
              <a:ext cx="5040" cy="144"/>
              <a:chOff x="816" y="3696"/>
              <a:chExt cx="5040" cy="144"/>
            </a:xfrm>
          </p:grpSpPr>
          <p:grpSp>
            <p:nvGrpSpPr>
              <p:cNvPr id="608465" name="Group 209"/>
              <p:cNvGrpSpPr>
                <a:grpSpLocks/>
              </p:cNvGrpSpPr>
              <p:nvPr/>
            </p:nvGrpSpPr>
            <p:grpSpPr bwMode="auto">
              <a:xfrm rot="5400000">
                <a:off x="912" y="3600"/>
                <a:ext cx="144" cy="336"/>
                <a:chOff x="3408" y="864"/>
                <a:chExt cx="192" cy="2400"/>
              </a:xfrm>
            </p:grpSpPr>
            <p:sp>
              <p:nvSpPr>
                <p:cNvPr id="608466" name="Line 210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67" name="Line 211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68" name="Line 212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69" name="Line 213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70" name="Line 214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71" name="Line 215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72" name="Line 216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73" name="Line 217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74" name="Line 218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75" name="Line 219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76" name="Line 220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477" name="Group 221"/>
              <p:cNvGrpSpPr>
                <a:grpSpLocks/>
              </p:cNvGrpSpPr>
              <p:nvPr/>
            </p:nvGrpSpPr>
            <p:grpSpPr bwMode="auto">
              <a:xfrm rot="5400000">
                <a:off x="1248" y="3600"/>
                <a:ext cx="144" cy="336"/>
                <a:chOff x="3408" y="864"/>
                <a:chExt cx="192" cy="2400"/>
              </a:xfrm>
            </p:grpSpPr>
            <p:sp>
              <p:nvSpPr>
                <p:cNvPr id="608478" name="Line 222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79" name="Line 223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80" name="Line 224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81" name="Line 225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82" name="Line 226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83" name="Line 227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84" name="Line 228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85" name="Line 229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86" name="Line 230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87" name="Line 231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88" name="Line 232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489" name="Group 233"/>
              <p:cNvGrpSpPr>
                <a:grpSpLocks/>
              </p:cNvGrpSpPr>
              <p:nvPr/>
            </p:nvGrpSpPr>
            <p:grpSpPr bwMode="auto">
              <a:xfrm rot="5400000">
                <a:off x="1584" y="3600"/>
                <a:ext cx="144" cy="336"/>
                <a:chOff x="3408" y="864"/>
                <a:chExt cx="192" cy="2400"/>
              </a:xfrm>
            </p:grpSpPr>
            <p:sp>
              <p:nvSpPr>
                <p:cNvPr id="608490" name="Line 234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91" name="Line 235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92" name="Line 236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93" name="Line 237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94" name="Line 238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95" name="Line 239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96" name="Line 240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97" name="Line 241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98" name="Line 242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499" name="Line 243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00" name="Line 244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501" name="Group 245"/>
              <p:cNvGrpSpPr>
                <a:grpSpLocks/>
              </p:cNvGrpSpPr>
              <p:nvPr/>
            </p:nvGrpSpPr>
            <p:grpSpPr bwMode="auto">
              <a:xfrm rot="5400000">
                <a:off x="1920" y="3600"/>
                <a:ext cx="144" cy="336"/>
                <a:chOff x="3408" y="864"/>
                <a:chExt cx="192" cy="2400"/>
              </a:xfrm>
            </p:grpSpPr>
            <p:sp>
              <p:nvSpPr>
                <p:cNvPr id="608502" name="Line 246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03" name="Line 247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04" name="Line 248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05" name="Line 249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06" name="Line 250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07" name="Line 251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08" name="Line 252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09" name="Line 253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10" name="Line 254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11" name="Line 255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12" name="Line 256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513" name="Group 257"/>
              <p:cNvGrpSpPr>
                <a:grpSpLocks/>
              </p:cNvGrpSpPr>
              <p:nvPr/>
            </p:nvGrpSpPr>
            <p:grpSpPr bwMode="auto">
              <a:xfrm rot="5400000">
                <a:off x="2256" y="3600"/>
                <a:ext cx="144" cy="336"/>
                <a:chOff x="3408" y="864"/>
                <a:chExt cx="192" cy="2400"/>
              </a:xfrm>
            </p:grpSpPr>
            <p:sp>
              <p:nvSpPr>
                <p:cNvPr id="608514" name="Line 258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15" name="Line 259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16" name="Line 260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17" name="Line 261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18" name="Line 262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19" name="Line 263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20" name="Line 264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21" name="Line 265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22" name="Line 266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23" name="Line 267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24" name="Line 268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525" name="Group 269"/>
              <p:cNvGrpSpPr>
                <a:grpSpLocks/>
              </p:cNvGrpSpPr>
              <p:nvPr/>
            </p:nvGrpSpPr>
            <p:grpSpPr bwMode="auto">
              <a:xfrm rot="5400000">
                <a:off x="2592" y="3600"/>
                <a:ext cx="144" cy="336"/>
                <a:chOff x="3408" y="864"/>
                <a:chExt cx="192" cy="2400"/>
              </a:xfrm>
            </p:grpSpPr>
            <p:sp>
              <p:nvSpPr>
                <p:cNvPr id="608526" name="Line 270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27" name="Line 271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28" name="Line 272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29" name="Line 273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30" name="Line 274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31" name="Line 275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32" name="Line 276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33" name="Line 277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34" name="Line 278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35" name="Line 279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36" name="Line 280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537" name="Group 281"/>
              <p:cNvGrpSpPr>
                <a:grpSpLocks/>
              </p:cNvGrpSpPr>
              <p:nvPr/>
            </p:nvGrpSpPr>
            <p:grpSpPr bwMode="auto">
              <a:xfrm rot="5400000">
                <a:off x="2928" y="3600"/>
                <a:ext cx="144" cy="336"/>
                <a:chOff x="3408" y="864"/>
                <a:chExt cx="192" cy="2400"/>
              </a:xfrm>
            </p:grpSpPr>
            <p:sp>
              <p:nvSpPr>
                <p:cNvPr id="608538" name="Line 282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39" name="Line 283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40" name="Line 284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41" name="Line 285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42" name="Line 286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43" name="Line 287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44" name="Line 288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45" name="Line 289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46" name="Line 290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47" name="Line 291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48" name="Line 292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549" name="Group 293"/>
              <p:cNvGrpSpPr>
                <a:grpSpLocks/>
              </p:cNvGrpSpPr>
              <p:nvPr/>
            </p:nvGrpSpPr>
            <p:grpSpPr bwMode="auto">
              <a:xfrm rot="5400000">
                <a:off x="3264" y="3600"/>
                <a:ext cx="144" cy="336"/>
                <a:chOff x="3408" y="864"/>
                <a:chExt cx="192" cy="2400"/>
              </a:xfrm>
            </p:grpSpPr>
            <p:sp>
              <p:nvSpPr>
                <p:cNvPr id="608550" name="Line 294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51" name="Line 295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52" name="Line 296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53" name="Line 297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54" name="Line 298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55" name="Line 299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56" name="Line 300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57" name="Line 301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58" name="Line 302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59" name="Line 303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60" name="Line 304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561" name="Group 305"/>
              <p:cNvGrpSpPr>
                <a:grpSpLocks/>
              </p:cNvGrpSpPr>
              <p:nvPr/>
            </p:nvGrpSpPr>
            <p:grpSpPr bwMode="auto">
              <a:xfrm rot="5400000">
                <a:off x="3600" y="3600"/>
                <a:ext cx="144" cy="336"/>
                <a:chOff x="3408" y="864"/>
                <a:chExt cx="192" cy="2400"/>
              </a:xfrm>
            </p:grpSpPr>
            <p:sp>
              <p:nvSpPr>
                <p:cNvPr id="608562" name="Line 306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63" name="Line 307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64" name="Line 308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65" name="Line 309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66" name="Line 310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67" name="Line 311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68" name="Line 312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69" name="Line 313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70" name="Line 314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71" name="Line 315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72" name="Line 316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573" name="Group 317"/>
              <p:cNvGrpSpPr>
                <a:grpSpLocks/>
              </p:cNvGrpSpPr>
              <p:nvPr/>
            </p:nvGrpSpPr>
            <p:grpSpPr bwMode="auto">
              <a:xfrm rot="5400000">
                <a:off x="3936" y="3600"/>
                <a:ext cx="144" cy="336"/>
                <a:chOff x="3408" y="864"/>
                <a:chExt cx="192" cy="2400"/>
              </a:xfrm>
            </p:grpSpPr>
            <p:sp>
              <p:nvSpPr>
                <p:cNvPr id="608574" name="Line 318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75" name="Line 319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76" name="Line 320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77" name="Line 321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78" name="Line 322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79" name="Line 323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80" name="Line 324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81" name="Line 325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82" name="Line 326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83" name="Line 327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84" name="Line 328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585" name="Group 329"/>
              <p:cNvGrpSpPr>
                <a:grpSpLocks/>
              </p:cNvGrpSpPr>
              <p:nvPr/>
            </p:nvGrpSpPr>
            <p:grpSpPr bwMode="auto">
              <a:xfrm rot="5400000">
                <a:off x="4272" y="3600"/>
                <a:ext cx="144" cy="336"/>
                <a:chOff x="3408" y="864"/>
                <a:chExt cx="192" cy="2400"/>
              </a:xfrm>
            </p:grpSpPr>
            <p:sp>
              <p:nvSpPr>
                <p:cNvPr id="608586" name="Line 330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87" name="Line 331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88" name="Line 332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89" name="Line 333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90" name="Line 334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91" name="Line 335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92" name="Line 336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93" name="Line 337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94" name="Line 338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95" name="Line 339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96" name="Line 340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597" name="Group 341"/>
              <p:cNvGrpSpPr>
                <a:grpSpLocks/>
              </p:cNvGrpSpPr>
              <p:nvPr/>
            </p:nvGrpSpPr>
            <p:grpSpPr bwMode="auto">
              <a:xfrm rot="5400000">
                <a:off x="4608" y="3600"/>
                <a:ext cx="144" cy="336"/>
                <a:chOff x="3408" y="864"/>
                <a:chExt cx="192" cy="2400"/>
              </a:xfrm>
            </p:grpSpPr>
            <p:sp>
              <p:nvSpPr>
                <p:cNvPr id="608598" name="Line 342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599" name="Line 343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00" name="Line 344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01" name="Line 345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02" name="Line 346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03" name="Line 347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04" name="Line 348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05" name="Line 349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06" name="Line 350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07" name="Line 351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08" name="Line 352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609" name="Group 353"/>
              <p:cNvGrpSpPr>
                <a:grpSpLocks/>
              </p:cNvGrpSpPr>
              <p:nvPr/>
            </p:nvGrpSpPr>
            <p:grpSpPr bwMode="auto">
              <a:xfrm rot="5400000">
                <a:off x="4944" y="3600"/>
                <a:ext cx="144" cy="336"/>
                <a:chOff x="3408" y="864"/>
                <a:chExt cx="192" cy="2400"/>
              </a:xfrm>
            </p:grpSpPr>
            <p:sp>
              <p:nvSpPr>
                <p:cNvPr id="608610" name="Line 354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11" name="Line 355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12" name="Line 356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13" name="Line 357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14" name="Line 358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15" name="Line 359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16" name="Line 360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17" name="Line 361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18" name="Line 362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19" name="Line 363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20" name="Line 364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621" name="Group 365"/>
              <p:cNvGrpSpPr>
                <a:grpSpLocks/>
              </p:cNvGrpSpPr>
              <p:nvPr/>
            </p:nvGrpSpPr>
            <p:grpSpPr bwMode="auto">
              <a:xfrm rot="5400000">
                <a:off x="5280" y="3600"/>
                <a:ext cx="144" cy="336"/>
                <a:chOff x="3408" y="864"/>
                <a:chExt cx="192" cy="2400"/>
              </a:xfrm>
            </p:grpSpPr>
            <p:sp>
              <p:nvSpPr>
                <p:cNvPr id="608622" name="Line 366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23" name="Line 367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24" name="Line 368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25" name="Line 369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26" name="Line 370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27" name="Line 371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28" name="Line 372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29" name="Line 373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30" name="Line 374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31" name="Line 375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32" name="Line 376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08633" name="Group 377"/>
              <p:cNvGrpSpPr>
                <a:grpSpLocks/>
              </p:cNvGrpSpPr>
              <p:nvPr/>
            </p:nvGrpSpPr>
            <p:grpSpPr bwMode="auto">
              <a:xfrm rot="5400000">
                <a:off x="5616" y="3600"/>
                <a:ext cx="144" cy="336"/>
                <a:chOff x="3408" y="864"/>
                <a:chExt cx="192" cy="2400"/>
              </a:xfrm>
            </p:grpSpPr>
            <p:sp>
              <p:nvSpPr>
                <p:cNvPr id="608634" name="Line 378"/>
                <p:cNvSpPr>
                  <a:spLocks noChangeShapeType="1"/>
                </p:cNvSpPr>
                <p:nvPr/>
              </p:nvSpPr>
              <p:spPr bwMode="auto">
                <a:xfrm>
                  <a:off x="3600" y="864"/>
                  <a:ext cx="0" cy="240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35" name="Line 379"/>
                <p:cNvSpPr>
                  <a:spLocks noChangeShapeType="1"/>
                </p:cNvSpPr>
                <p:nvPr/>
              </p:nvSpPr>
              <p:spPr bwMode="auto">
                <a:xfrm>
                  <a:off x="3408" y="32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36" name="Line 380"/>
                <p:cNvSpPr>
                  <a:spLocks noChangeShapeType="1"/>
                </p:cNvSpPr>
                <p:nvPr/>
              </p:nvSpPr>
              <p:spPr bwMode="auto">
                <a:xfrm>
                  <a:off x="3408" y="86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37" name="Line 381"/>
                <p:cNvSpPr>
                  <a:spLocks noChangeShapeType="1"/>
                </p:cNvSpPr>
                <p:nvPr/>
              </p:nvSpPr>
              <p:spPr bwMode="auto">
                <a:xfrm>
                  <a:off x="3504" y="966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38" name="Line 382"/>
                <p:cNvSpPr>
                  <a:spLocks noChangeShapeType="1"/>
                </p:cNvSpPr>
                <p:nvPr/>
              </p:nvSpPr>
              <p:spPr bwMode="auto">
                <a:xfrm>
                  <a:off x="3504" y="10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39" name="Line 383"/>
                <p:cNvSpPr>
                  <a:spLocks noChangeShapeType="1"/>
                </p:cNvSpPr>
                <p:nvPr/>
              </p:nvSpPr>
              <p:spPr bwMode="auto">
                <a:xfrm>
                  <a:off x="3504" y="1230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40" name="Line 384"/>
                <p:cNvSpPr>
                  <a:spLocks noChangeShapeType="1"/>
                </p:cNvSpPr>
                <p:nvPr/>
              </p:nvSpPr>
              <p:spPr bwMode="auto">
                <a:xfrm>
                  <a:off x="3504" y="253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41" name="Line 385"/>
                <p:cNvSpPr>
                  <a:spLocks noChangeShapeType="1"/>
                </p:cNvSpPr>
                <p:nvPr/>
              </p:nvSpPr>
              <p:spPr bwMode="auto">
                <a:xfrm>
                  <a:off x="3504" y="139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42" name="Line 386"/>
                <p:cNvSpPr>
                  <a:spLocks noChangeShapeType="1"/>
                </p:cNvSpPr>
                <p:nvPr/>
              </p:nvSpPr>
              <p:spPr bwMode="auto">
                <a:xfrm>
                  <a:off x="3504" y="1584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43" name="Line 387"/>
                <p:cNvSpPr>
                  <a:spLocks noChangeShapeType="1"/>
                </p:cNvSpPr>
                <p:nvPr/>
              </p:nvSpPr>
              <p:spPr bwMode="auto">
                <a:xfrm>
                  <a:off x="3504" y="1818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8644" name="Line 388"/>
                <p:cNvSpPr>
                  <a:spLocks noChangeShapeType="1"/>
                </p:cNvSpPr>
                <p:nvPr/>
              </p:nvSpPr>
              <p:spPr bwMode="auto">
                <a:xfrm>
                  <a:off x="3504" y="2112"/>
                  <a:ext cx="96" cy="0"/>
                </a:xfrm>
                <a:prstGeom prst="line">
                  <a:avLst/>
                </a:prstGeom>
                <a:noFill/>
                <a:ln w="1905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</p:grpSp>
      <p:grpSp>
        <p:nvGrpSpPr>
          <p:cNvPr id="608645" name="Group 389"/>
          <p:cNvGrpSpPr>
            <a:grpSpLocks/>
          </p:cNvGrpSpPr>
          <p:nvPr/>
        </p:nvGrpSpPr>
        <p:grpSpPr bwMode="auto">
          <a:xfrm>
            <a:off x="679450" y="1500188"/>
            <a:ext cx="6500813" cy="785812"/>
            <a:chOff x="456" y="1008"/>
            <a:chExt cx="4368" cy="528"/>
          </a:xfrm>
        </p:grpSpPr>
        <p:sp>
          <p:nvSpPr>
            <p:cNvPr id="608646" name="Rectangle 390"/>
            <p:cNvSpPr>
              <a:spLocks noChangeArrowheads="1"/>
            </p:cNvSpPr>
            <p:nvPr/>
          </p:nvSpPr>
          <p:spPr bwMode="auto">
            <a:xfrm>
              <a:off x="4212" y="1008"/>
              <a:ext cx="84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47" name="Rectangle 391"/>
            <p:cNvSpPr>
              <a:spLocks noChangeArrowheads="1"/>
            </p:cNvSpPr>
            <p:nvPr/>
          </p:nvSpPr>
          <p:spPr bwMode="auto">
            <a:xfrm>
              <a:off x="3804" y="1008"/>
              <a:ext cx="90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48" name="Rectangle 392"/>
            <p:cNvSpPr>
              <a:spLocks noChangeArrowheads="1"/>
            </p:cNvSpPr>
            <p:nvPr/>
          </p:nvSpPr>
          <p:spPr bwMode="auto">
            <a:xfrm>
              <a:off x="4776" y="1008"/>
              <a:ext cx="4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49" name="Rectangle 393"/>
            <p:cNvSpPr>
              <a:spLocks noChangeArrowheads="1"/>
            </p:cNvSpPr>
            <p:nvPr/>
          </p:nvSpPr>
          <p:spPr bwMode="auto">
            <a:xfrm>
              <a:off x="3642" y="1008"/>
              <a:ext cx="144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d</a:t>
              </a:r>
            </a:p>
          </p:txBody>
        </p:sp>
        <p:sp>
          <p:nvSpPr>
            <p:cNvPr id="608650" name="Rectangle 394"/>
            <p:cNvSpPr>
              <a:spLocks noChangeArrowheads="1"/>
            </p:cNvSpPr>
            <p:nvPr/>
          </p:nvSpPr>
          <p:spPr bwMode="auto">
            <a:xfrm>
              <a:off x="4056" y="1008"/>
              <a:ext cx="144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s</a:t>
              </a:r>
            </a:p>
          </p:txBody>
        </p:sp>
        <p:sp>
          <p:nvSpPr>
            <p:cNvPr id="608651" name="Rectangle 395"/>
            <p:cNvSpPr>
              <a:spLocks noChangeArrowheads="1"/>
            </p:cNvSpPr>
            <p:nvPr/>
          </p:nvSpPr>
          <p:spPr bwMode="auto">
            <a:xfrm>
              <a:off x="4620" y="1008"/>
              <a:ext cx="144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b</a:t>
              </a:r>
            </a:p>
          </p:txBody>
        </p:sp>
        <p:sp>
          <p:nvSpPr>
            <p:cNvPr id="608652" name="Rectangle 396"/>
            <p:cNvSpPr>
              <a:spLocks noChangeArrowheads="1"/>
            </p:cNvSpPr>
            <p:nvPr/>
          </p:nvSpPr>
          <p:spPr bwMode="auto">
            <a:xfrm>
              <a:off x="456" y="1008"/>
              <a:ext cx="912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Q = </a:t>
              </a:r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-</a:t>
              </a:r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1/3</a:t>
              </a:r>
            </a:p>
          </p:txBody>
        </p:sp>
      </p:grpSp>
      <p:grpSp>
        <p:nvGrpSpPr>
          <p:cNvPr id="608653" name="Group 397"/>
          <p:cNvGrpSpPr>
            <a:grpSpLocks/>
          </p:cNvGrpSpPr>
          <p:nvPr/>
        </p:nvGrpSpPr>
        <p:grpSpPr bwMode="auto">
          <a:xfrm>
            <a:off x="679450" y="2500313"/>
            <a:ext cx="7277100" cy="785812"/>
            <a:chOff x="456" y="1680"/>
            <a:chExt cx="4890" cy="528"/>
          </a:xfrm>
        </p:grpSpPr>
        <p:sp>
          <p:nvSpPr>
            <p:cNvPr id="608654" name="Rectangle 398"/>
            <p:cNvSpPr>
              <a:spLocks noChangeArrowheads="1"/>
            </p:cNvSpPr>
            <p:nvPr/>
          </p:nvSpPr>
          <p:spPr bwMode="auto">
            <a:xfrm>
              <a:off x="3618" y="1680"/>
              <a:ext cx="16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55" name="Rectangle 399"/>
            <p:cNvSpPr>
              <a:spLocks noChangeArrowheads="1"/>
            </p:cNvSpPr>
            <p:nvPr/>
          </p:nvSpPr>
          <p:spPr bwMode="auto">
            <a:xfrm>
              <a:off x="4566" y="1680"/>
              <a:ext cx="4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56" name="Rectangle 400"/>
            <p:cNvSpPr>
              <a:spLocks noChangeArrowheads="1"/>
            </p:cNvSpPr>
            <p:nvPr/>
          </p:nvSpPr>
          <p:spPr bwMode="auto">
            <a:xfrm>
              <a:off x="5298" y="1680"/>
              <a:ext cx="4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57" name="Rectangle 401"/>
            <p:cNvSpPr>
              <a:spLocks noChangeArrowheads="1"/>
            </p:cNvSpPr>
            <p:nvPr/>
          </p:nvSpPr>
          <p:spPr bwMode="auto">
            <a:xfrm>
              <a:off x="3432" y="1680"/>
              <a:ext cx="144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u</a:t>
              </a:r>
            </a:p>
          </p:txBody>
        </p:sp>
        <p:sp>
          <p:nvSpPr>
            <p:cNvPr id="608658" name="Rectangle 402"/>
            <p:cNvSpPr>
              <a:spLocks noChangeArrowheads="1"/>
            </p:cNvSpPr>
            <p:nvPr/>
          </p:nvSpPr>
          <p:spPr bwMode="auto">
            <a:xfrm>
              <a:off x="4404" y="1680"/>
              <a:ext cx="144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c</a:t>
              </a:r>
            </a:p>
          </p:txBody>
        </p:sp>
        <p:sp>
          <p:nvSpPr>
            <p:cNvPr id="608659" name="Rectangle 403"/>
            <p:cNvSpPr>
              <a:spLocks noChangeArrowheads="1"/>
            </p:cNvSpPr>
            <p:nvPr/>
          </p:nvSpPr>
          <p:spPr bwMode="auto">
            <a:xfrm>
              <a:off x="5112" y="1680"/>
              <a:ext cx="144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t</a:t>
              </a:r>
            </a:p>
          </p:txBody>
        </p:sp>
        <p:sp>
          <p:nvSpPr>
            <p:cNvPr id="608660" name="Rectangle 404"/>
            <p:cNvSpPr>
              <a:spLocks noChangeArrowheads="1"/>
            </p:cNvSpPr>
            <p:nvPr/>
          </p:nvSpPr>
          <p:spPr bwMode="auto">
            <a:xfrm>
              <a:off x="456" y="1680"/>
              <a:ext cx="912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Q = </a:t>
              </a:r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+</a:t>
              </a:r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2/3</a:t>
              </a:r>
            </a:p>
          </p:txBody>
        </p:sp>
      </p:grpSp>
      <p:grpSp>
        <p:nvGrpSpPr>
          <p:cNvPr id="608661" name="Group 405"/>
          <p:cNvGrpSpPr>
            <a:grpSpLocks/>
          </p:cNvGrpSpPr>
          <p:nvPr/>
        </p:nvGrpSpPr>
        <p:grpSpPr bwMode="auto">
          <a:xfrm>
            <a:off x="679450" y="3500438"/>
            <a:ext cx="6294438" cy="785812"/>
            <a:chOff x="456" y="2352"/>
            <a:chExt cx="4230" cy="528"/>
          </a:xfrm>
        </p:grpSpPr>
        <p:sp>
          <p:nvSpPr>
            <p:cNvPr id="608662" name="Rectangle 406"/>
            <p:cNvSpPr>
              <a:spLocks noChangeArrowheads="1"/>
            </p:cNvSpPr>
            <p:nvPr/>
          </p:nvSpPr>
          <p:spPr bwMode="auto">
            <a:xfrm>
              <a:off x="3450" y="2352"/>
              <a:ext cx="4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63" name="Rectangle 407"/>
            <p:cNvSpPr>
              <a:spLocks noChangeArrowheads="1"/>
            </p:cNvSpPr>
            <p:nvPr/>
          </p:nvSpPr>
          <p:spPr bwMode="auto">
            <a:xfrm>
              <a:off x="4224" y="2352"/>
              <a:ext cx="4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64" name="Rectangle 408"/>
            <p:cNvSpPr>
              <a:spLocks noChangeArrowheads="1"/>
            </p:cNvSpPr>
            <p:nvPr/>
          </p:nvSpPr>
          <p:spPr bwMode="auto">
            <a:xfrm>
              <a:off x="4638" y="2352"/>
              <a:ext cx="48" cy="52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608665" name="Rectangle 409"/>
            <p:cNvSpPr>
              <a:spLocks noChangeArrowheads="1"/>
            </p:cNvSpPr>
            <p:nvPr/>
          </p:nvSpPr>
          <p:spPr bwMode="auto">
            <a:xfrm>
              <a:off x="456" y="2352"/>
              <a:ext cx="1296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Charged Leptons</a:t>
              </a:r>
            </a:p>
          </p:txBody>
        </p:sp>
        <p:sp>
          <p:nvSpPr>
            <p:cNvPr id="608666" name="Rectangle 410"/>
            <p:cNvSpPr>
              <a:spLocks noChangeArrowheads="1"/>
            </p:cNvSpPr>
            <p:nvPr/>
          </p:nvSpPr>
          <p:spPr bwMode="auto">
            <a:xfrm>
              <a:off x="3288" y="2352"/>
              <a:ext cx="144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e</a:t>
              </a:r>
            </a:p>
          </p:txBody>
        </p:sp>
        <p:sp>
          <p:nvSpPr>
            <p:cNvPr id="608667" name="Rectangle 411"/>
            <p:cNvSpPr>
              <a:spLocks noChangeArrowheads="1"/>
            </p:cNvSpPr>
            <p:nvPr/>
          </p:nvSpPr>
          <p:spPr bwMode="auto">
            <a:xfrm>
              <a:off x="4056" y="2352"/>
              <a:ext cx="144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 b="1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</a:p>
          </p:txBody>
        </p:sp>
        <p:sp>
          <p:nvSpPr>
            <p:cNvPr id="608668" name="Rectangle 412"/>
            <p:cNvSpPr>
              <a:spLocks noChangeArrowheads="1"/>
            </p:cNvSpPr>
            <p:nvPr/>
          </p:nvSpPr>
          <p:spPr bwMode="auto">
            <a:xfrm>
              <a:off x="4488" y="2352"/>
              <a:ext cx="144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 b="1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t</a:t>
              </a:r>
            </a:p>
          </p:txBody>
        </p:sp>
      </p:grpSp>
      <p:grpSp>
        <p:nvGrpSpPr>
          <p:cNvPr id="608669" name="Group 413"/>
          <p:cNvGrpSpPr>
            <a:grpSpLocks/>
          </p:cNvGrpSpPr>
          <p:nvPr/>
        </p:nvGrpSpPr>
        <p:grpSpPr bwMode="auto">
          <a:xfrm>
            <a:off x="822325" y="4429125"/>
            <a:ext cx="3429000" cy="928688"/>
            <a:chOff x="552" y="2976"/>
            <a:chExt cx="2304" cy="624"/>
          </a:xfrm>
        </p:grpSpPr>
        <p:sp>
          <p:nvSpPr>
            <p:cNvPr id="608670" name="AutoShape 414"/>
            <p:cNvSpPr>
              <a:spLocks noChangeArrowheads="1"/>
            </p:cNvSpPr>
            <p:nvPr/>
          </p:nvSpPr>
          <p:spPr bwMode="auto">
            <a:xfrm>
              <a:off x="552" y="2976"/>
              <a:ext cx="864" cy="336"/>
            </a:xfrm>
            <a:prstGeom prst="leftArrow">
              <a:avLst>
                <a:gd name="adj1" fmla="val 60120"/>
                <a:gd name="adj2" fmla="val 50298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All flavors</a:t>
              </a:r>
            </a:p>
          </p:txBody>
        </p:sp>
        <p:sp>
          <p:nvSpPr>
            <p:cNvPr id="608671" name="AutoShape 415"/>
            <p:cNvSpPr>
              <a:spLocks noChangeArrowheads="1"/>
            </p:cNvSpPr>
            <p:nvPr/>
          </p:nvSpPr>
          <p:spPr bwMode="auto">
            <a:xfrm>
              <a:off x="1122" y="3264"/>
              <a:ext cx="294" cy="336"/>
            </a:xfrm>
            <a:prstGeom prst="rightArrow">
              <a:avLst>
                <a:gd name="adj1" fmla="val 56546"/>
                <a:gd name="adj2" fmla="val 5748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endParaRPr lang="da-DK" sz="23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608672" name="Rectangle 416"/>
            <p:cNvSpPr>
              <a:spLocks noChangeArrowheads="1"/>
            </p:cNvSpPr>
            <p:nvPr/>
          </p:nvSpPr>
          <p:spPr bwMode="auto">
            <a:xfrm>
              <a:off x="1080" y="3264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900" b="1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Symbol" pitchFamily="18" charset="2"/>
                </a:rPr>
                <a:t>n</a:t>
              </a:r>
              <a:r>
                <a:rPr lang="en-US" sz="2300" baseline="-25000">
                  <a:solidFill>
                    <a:schemeClr val="bg1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Trebuchet MS" pitchFamily="34" charset="0"/>
                </a:rPr>
                <a:t>3</a:t>
              </a:r>
            </a:p>
          </p:txBody>
        </p:sp>
        <p:sp>
          <p:nvSpPr>
            <p:cNvPr id="608673" name="Rectangle 417"/>
            <p:cNvSpPr>
              <a:spLocks noChangeArrowheads="1"/>
            </p:cNvSpPr>
            <p:nvPr/>
          </p:nvSpPr>
          <p:spPr bwMode="auto">
            <a:xfrm>
              <a:off x="1560" y="3024"/>
              <a:ext cx="1296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defTabSz="857250"/>
              <a:r>
                <a:rPr lang="en-US" sz="1900">
                  <a:solidFill>
                    <a:srgbClr val="3333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rebuchet MS" pitchFamily="34" charset="0"/>
                </a:rPr>
                <a:t>Neutrinos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848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5" name="Rectangle 3"/>
          <p:cNvSpPr>
            <a:spLocks noChangeArrowheads="1"/>
          </p:cNvSpPr>
          <p:nvPr/>
        </p:nvSpPr>
        <p:spPr bwMode="auto">
          <a:xfrm>
            <a:off x="152400" y="3657600"/>
            <a:ext cx="8839200" cy="1676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84036" name="Text Box 4"/>
          <p:cNvSpPr txBox="1">
            <a:spLocks noChangeArrowheads="1"/>
          </p:cNvSpPr>
          <p:nvPr/>
        </p:nvSpPr>
        <p:spPr bwMode="auto">
          <a:xfrm>
            <a:off x="1050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684041" name="Object 9"/>
          <p:cNvGraphicFramePr>
            <a:graphicFrameLocks noChangeAspect="1"/>
          </p:cNvGraphicFramePr>
          <p:nvPr/>
        </p:nvGraphicFramePr>
        <p:xfrm>
          <a:off x="228600" y="3740150"/>
          <a:ext cx="6934200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839" name="Equation" r:id="rId4" imgW="3454200" imgH="736560" progId="Equation.3">
                  <p:embed/>
                </p:oleObj>
              </mc:Choice>
              <mc:Fallback>
                <p:oleObj name="Equation" r:id="rId4" imgW="3454200" imgH="7365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740150"/>
                        <a:ext cx="6934200" cy="1477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4042" name="Object 10"/>
          <p:cNvGraphicFramePr>
            <a:graphicFrameLocks noChangeAspect="1"/>
          </p:cNvGraphicFramePr>
          <p:nvPr/>
        </p:nvGraphicFramePr>
        <p:xfrm>
          <a:off x="7239000" y="3962400"/>
          <a:ext cx="1371600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840" name="Ligning" r:id="rId6" imgW="736560" imgH="558720" progId="Equation.3">
                  <p:embed/>
                </p:oleObj>
              </mc:Choice>
              <mc:Fallback>
                <p:oleObj name="Ligning" r:id="rId6" imgW="736560" imgH="55872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3962400"/>
                        <a:ext cx="1371600" cy="1039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4043" name="Object 11"/>
          <p:cNvGraphicFramePr>
            <a:graphicFrameLocks noChangeAspect="1"/>
          </p:cNvGraphicFramePr>
          <p:nvPr/>
        </p:nvGraphicFramePr>
        <p:xfrm>
          <a:off x="3048000" y="1219200"/>
          <a:ext cx="2803525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841" name="Equation" r:id="rId8" imgW="1168200" imgH="711000" progId="Equation.3">
                  <p:embed/>
                </p:oleObj>
              </mc:Choice>
              <mc:Fallback>
                <p:oleObj name="Equation" r:id="rId8" imgW="1168200" imgH="711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219200"/>
                        <a:ext cx="2803525" cy="170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4044" name="Text Box 12"/>
          <p:cNvSpPr txBox="1">
            <a:spLocks noChangeArrowheads="1"/>
          </p:cNvSpPr>
          <p:nvPr/>
        </p:nvSpPr>
        <p:spPr bwMode="auto">
          <a:xfrm>
            <a:off x="381000" y="1219200"/>
            <a:ext cx="2446338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FLAVOUR STATES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5" name="Text Box 13"/>
          <p:cNvSpPr txBox="1">
            <a:spLocks noChangeArrowheads="1"/>
          </p:cNvSpPr>
          <p:nvPr/>
        </p:nvSpPr>
        <p:spPr bwMode="auto">
          <a:xfrm>
            <a:off x="6035675" y="1219200"/>
            <a:ext cx="3108325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PROPAGATION STATES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6" name="Line 14"/>
          <p:cNvSpPr>
            <a:spLocks noChangeShapeType="1"/>
          </p:cNvSpPr>
          <p:nvPr/>
        </p:nvSpPr>
        <p:spPr bwMode="auto">
          <a:xfrm>
            <a:off x="1981200" y="1752600"/>
            <a:ext cx="9906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684047" name="Line 15"/>
          <p:cNvSpPr>
            <a:spLocks noChangeShapeType="1"/>
          </p:cNvSpPr>
          <p:nvPr/>
        </p:nvSpPr>
        <p:spPr bwMode="auto">
          <a:xfrm flipH="1">
            <a:off x="5943600" y="1676400"/>
            <a:ext cx="6858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684048" name="Text Box 16"/>
          <p:cNvSpPr txBox="1">
            <a:spLocks noChangeArrowheads="1"/>
          </p:cNvSpPr>
          <p:nvPr/>
        </p:nvSpPr>
        <p:spPr bwMode="auto">
          <a:xfrm>
            <a:off x="2971800" y="3124200"/>
            <a:ext cx="3471863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MIXING MATRIX (UNITARY)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9" name="Line 17"/>
          <p:cNvSpPr>
            <a:spLocks noChangeShapeType="1"/>
          </p:cNvSpPr>
          <p:nvPr/>
        </p:nvSpPr>
        <p:spPr bwMode="auto">
          <a:xfrm flipV="1">
            <a:off x="4343400" y="2286000"/>
            <a:ext cx="0" cy="762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" name="TextBox 1"/>
          <p:cNvSpPr txBox="1"/>
          <p:nvPr/>
        </p:nvSpPr>
        <p:spPr>
          <a:xfrm>
            <a:off x="2961809" y="358588"/>
            <a:ext cx="3158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NEUTRINO MIXING </a:t>
            </a:r>
            <a:endParaRPr lang="da-DK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5" name="Rectangle 3"/>
          <p:cNvSpPr>
            <a:spLocks noChangeArrowheads="1"/>
          </p:cNvSpPr>
          <p:nvPr/>
        </p:nvSpPr>
        <p:spPr bwMode="auto">
          <a:xfrm>
            <a:off x="152400" y="3657600"/>
            <a:ext cx="8839200" cy="1676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684036" name="Text Box 4"/>
          <p:cNvSpPr txBox="1">
            <a:spLocks noChangeArrowheads="1"/>
          </p:cNvSpPr>
          <p:nvPr/>
        </p:nvSpPr>
        <p:spPr bwMode="auto">
          <a:xfrm>
            <a:off x="1050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684041" name="Object 9"/>
          <p:cNvGraphicFramePr>
            <a:graphicFrameLocks noChangeAspect="1"/>
          </p:cNvGraphicFramePr>
          <p:nvPr/>
        </p:nvGraphicFramePr>
        <p:xfrm>
          <a:off x="228600" y="3740150"/>
          <a:ext cx="6934200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0264" name="Equation" r:id="rId4" imgW="3454200" imgH="736560" progId="Equation.3">
                  <p:embed/>
                </p:oleObj>
              </mc:Choice>
              <mc:Fallback>
                <p:oleObj name="Equation" r:id="rId4" imgW="345420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740150"/>
                        <a:ext cx="6934200" cy="1477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4042" name="Object 10"/>
          <p:cNvGraphicFramePr>
            <a:graphicFrameLocks noChangeAspect="1"/>
          </p:cNvGraphicFramePr>
          <p:nvPr/>
        </p:nvGraphicFramePr>
        <p:xfrm>
          <a:off x="7239000" y="3962400"/>
          <a:ext cx="1371600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0265" name="Ligning" r:id="rId6" imgW="736560" imgH="558720" progId="Equation.3">
                  <p:embed/>
                </p:oleObj>
              </mc:Choice>
              <mc:Fallback>
                <p:oleObj name="Ligning" r:id="rId6" imgW="73656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3962400"/>
                        <a:ext cx="1371600" cy="1039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4043" name="Object 11"/>
          <p:cNvGraphicFramePr>
            <a:graphicFrameLocks noChangeAspect="1"/>
          </p:cNvGraphicFramePr>
          <p:nvPr/>
        </p:nvGraphicFramePr>
        <p:xfrm>
          <a:off x="3048000" y="1219200"/>
          <a:ext cx="2803525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0266" name="Equation" r:id="rId8" imgW="1168200" imgH="711000" progId="Equation.3">
                  <p:embed/>
                </p:oleObj>
              </mc:Choice>
              <mc:Fallback>
                <p:oleObj name="Equation" r:id="rId8" imgW="11682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219200"/>
                        <a:ext cx="2803525" cy="170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4044" name="Text Box 12"/>
          <p:cNvSpPr txBox="1">
            <a:spLocks noChangeArrowheads="1"/>
          </p:cNvSpPr>
          <p:nvPr/>
        </p:nvSpPr>
        <p:spPr bwMode="auto">
          <a:xfrm>
            <a:off x="381000" y="1219200"/>
            <a:ext cx="2446338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FLAVOUR STATES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5" name="Text Box 13"/>
          <p:cNvSpPr txBox="1">
            <a:spLocks noChangeArrowheads="1"/>
          </p:cNvSpPr>
          <p:nvPr/>
        </p:nvSpPr>
        <p:spPr bwMode="auto">
          <a:xfrm>
            <a:off x="6035675" y="1219200"/>
            <a:ext cx="3108325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PROPAGATION STATES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6" name="Line 14"/>
          <p:cNvSpPr>
            <a:spLocks noChangeShapeType="1"/>
          </p:cNvSpPr>
          <p:nvPr/>
        </p:nvSpPr>
        <p:spPr bwMode="auto">
          <a:xfrm>
            <a:off x="1981200" y="1752600"/>
            <a:ext cx="9906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684047" name="Line 15"/>
          <p:cNvSpPr>
            <a:spLocks noChangeShapeType="1"/>
          </p:cNvSpPr>
          <p:nvPr/>
        </p:nvSpPr>
        <p:spPr bwMode="auto">
          <a:xfrm flipH="1">
            <a:off x="5943600" y="1676400"/>
            <a:ext cx="6858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684048" name="Text Box 16"/>
          <p:cNvSpPr txBox="1">
            <a:spLocks noChangeArrowheads="1"/>
          </p:cNvSpPr>
          <p:nvPr/>
        </p:nvSpPr>
        <p:spPr bwMode="auto">
          <a:xfrm>
            <a:off x="2971800" y="3124200"/>
            <a:ext cx="3471863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MIXING MATRIX (UNITARY)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9" name="Line 17"/>
          <p:cNvSpPr>
            <a:spLocks noChangeShapeType="1"/>
          </p:cNvSpPr>
          <p:nvPr/>
        </p:nvSpPr>
        <p:spPr bwMode="auto">
          <a:xfrm flipV="1">
            <a:off x="4343400" y="2286000"/>
            <a:ext cx="0" cy="762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4" name="TextBox 3"/>
          <p:cNvSpPr txBox="1"/>
          <p:nvPr/>
        </p:nvSpPr>
        <p:spPr>
          <a:xfrm>
            <a:off x="1050925" y="4080301"/>
            <a:ext cx="6999032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latin typeface="Comic Sans MS" pitchFamily="66" charset="0"/>
              </a:rPr>
              <a:t>LATE-TIME COSMOLOGY IS (ALMOST) </a:t>
            </a:r>
          </a:p>
          <a:p>
            <a:r>
              <a:rPr lang="da-DK" sz="2400" dirty="0">
                <a:solidFill>
                  <a:schemeClr val="bg1"/>
                </a:solidFill>
                <a:latin typeface="Comic Sans MS" pitchFamily="66" charset="0"/>
              </a:rPr>
              <a:t>INSENSITIVE TO THE MIXING </a:t>
            </a:r>
            <a:r>
              <a:rPr lang="da-DK" sz="2400" dirty="0" smtClean="0">
                <a:solidFill>
                  <a:schemeClr val="bg1"/>
                </a:solidFill>
                <a:latin typeface="Comic Sans MS" pitchFamily="66" charset="0"/>
              </a:rPr>
              <a:t>STRUCTURE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4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10064</TotalTime>
  <Words>1354</Words>
  <Application>Microsoft Office PowerPoint</Application>
  <PresentationFormat>On-screen Show (4:3)</PresentationFormat>
  <Paragraphs>317</Paragraphs>
  <Slides>42</Slides>
  <Notes>18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Default Design</vt:lpstr>
      <vt:lpstr>Equation</vt:lpstr>
      <vt:lpstr>Ligning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Fermion Mass Spectrum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steen</dc:creator>
  <cp:lastModifiedBy>Steen Hannestad</cp:lastModifiedBy>
  <cp:revision>770</cp:revision>
  <dcterms:created xsi:type="dcterms:W3CDTF">2003-03-19T08:56:42Z</dcterms:created>
  <dcterms:modified xsi:type="dcterms:W3CDTF">2013-11-27T09:06:21Z</dcterms:modified>
</cp:coreProperties>
</file>