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84"/>
  </p:notesMasterIdLst>
  <p:handoutMasterIdLst>
    <p:handoutMasterId r:id="rId85"/>
  </p:handoutMasterIdLst>
  <p:sldIdLst>
    <p:sldId id="520" r:id="rId2"/>
    <p:sldId id="521" r:id="rId3"/>
    <p:sldId id="523" r:id="rId4"/>
    <p:sldId id="526" r:id="rId5"/>
    <p:sldId id="527" r:id="rId6"/>
    <p:sldId id="528" r:id="rId7"/>
    <p:sldId id="669" r:id="rId8"/>
    <p:sldId id="554" r:id="rId9"/>
    <p:sldId id="675" r:id="rId10"/>
    <p:sldId id="676" r:id="rId11"/>
    <p:sldId id="673" r:id="rId12"/>
    <p:sldId id="674" r:id="rId13"/>
    <p:sldId id="530" r:id="rId14"/>
    <p:sldId id="531" r:id="rId15"/>
    <p:sldId id="532" r:id="rId16"/>
    <p:sldId id="533" r:id="rId17"/>
    <p:sldId id="535" r:id="rId18"/>
    <p:sldId id="536" r:id="rId19"/>
    <p:sldId id="538" r:id="rId20"/>
    <p:sldId id="667" r:id="rId21"/>
    <p:sldId id="677" r:id="rId22"/>
    <p:sldId id="556" r:id="rId23"/>
    <p:sldId id="567" r:id="rId24"/>
    <p:sldId id="557" r:id="rId25"/>
    <p:sldId id="558" r:id="rId26"/>
    <p:sldId id="562" r:id="rId27"/>
    <p:sldId id="563" r:id="rId28"/>
    <p:sldId id="565" r:id="rId29"/>
    <p:sldId id="566" r:id="rId30"/>
    <p:sldId id="569" r:id="rId31"/>
    <p:sldId id="571" r:id="rId32"/>
    <p:sldId id="570" r:id="rId33"/>
    <p:sldId id="572" r:id="rId34"/>
    <p:sldId id="573" r:id="rId35"/>
    <p:sldId id="583" r:id="rId36"/>
    <p:sldId id="621" r:id="rId37"/>
    <p:sldId id="662" r:id="rId38"/>
    <p:sldId id="663" r:id="rId39"/>
    <p:sldId id="580" r:id="rId40"/>
    <p:sldId id="581" r:id="rId41"/>
    <p:sldId id="582" r:id="rId42"/>
    <p:sldId id="585" r:id="rId43"/>
    <p:sldId id="597" r:id="rId44"/>
    <p:sldId id="598" r:id="rId45"/>
    <p:sldId id="599" r:id="rId46"/>
    <p:sldId id="588" r:id="rId47"/>
    <p:sldId id="589" r:id="rId48"/>
    <p:sldId id="590" r:id="rId49"/>
    <p:sldId id="602" r:id="rId50"/>
    <p:sldId id="603" r:id="rId51"/>
    <p:sldId id="604" r:id="rId52"/>
    <p:sldId id="605" r:id="rId53"/>
    <p:sldId id="606" r:id="rId54"/>
    <p:sldId id="607" r:id="rId55"/>
    <p:sldId id="608" r:id="rId56"/>
    <p:sldId id="609" r:id="rId57"/>
    <p:sldId id="610" r:id="rId58"/>
    <p:sldId id="670" r:id="rId59"/>
    <p:sldId id="613" r:id="rId60"/>
    <p:sldId id="614" r:id="rId61"/>
    <p:sldId id="620" r:id="rId62"/>
    <p:sldId id="678" r:id="rId63"/>
    <p:sldId id="617" r:id="rId64"/>
    <p:sldId id="618" r:id="rId65"/>
    <p:sldId id="679" r:id="rId66"/>
    <p:sldId id="622" r:id="rId67"/>
    <p:sldId id="646" r:id="rId68"/>
    <p:sldId id="657" r:id="rId69"/>
    <p:sldId id="647" r:id="rId70"/>
    <p:sldId id="672" r:id="rId71"/>
    <p:sldId id="648" r:id="rId72"/>
    <p:sldId id="649" r:id="rId73"/>
    <p:sldId id="650" r:id="rId74"/>
    <p:sldId id="651" r:id="rId75"/>
    <p:sldId id="652" r:id="rId76"/>
    <p:sldId id="653" r:id="rId77"/>
    <p:sldId id="655" r:id="rId78"/>
    <p:sldId id="654" r:id="rId79"/>
    <p:sldId id="639" r:id="rId80"/>
    <p:sldId id="641" r:id="rId81"/>
    <p:sldId id="668" r:id="rId82"/>
    <p:sldId id="671" r:id="rId83"/>
  </p:sldIdLst>
  <p:sldSz cx="9217025" cy="6911975"/>
  <p:notesSz cx="9926638" cy="6781800"/>
  <p:custDataLst>
    <p:tags r:id="rId86"/>
  </p:custDataLst>
  <p:defaultTextStyle>
    <a:defPPr>
      <a:defRPr lang="en-US"/>
    </a:defPPr>
    <a:lvl1pPr marL="0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784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566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350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133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3915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699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482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265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808080"/>
    <a:srgbClr val="000000"/>
    <a:srgbClr val="336699"/>
    <a:srgbClr val="5F5F5F"/>
    <a:srgbClr val="FFCC00"/>
    <a:srgbClr val="777777"/>
    <a:srgbClr val="F4C600"/>
    <a:srgbClr val="C00000"/>
    <a:srgbClr val="70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0554" autoAdjust="0"/>
    <p:restoredTop sz="94204" autoAdjust="0"/>
  </p:normalViewPr>
  <p:slideViewPr>
    <p:cSldViewPr>
      <p:cViewPr>
        <p:scale>
          <a:sx n="60" d="100"/>
          <a:sy n="60" d="100"/>
        </p:scale>
        <p:origin x="-536" y="-116"/>
      </p:cViewPr>
      <p:guideLst>
        <p:guide orient="horz" pos="1814"/>
        <p:guide orient="horz" pos="90"/>
        <p:guide pos="2268"/>
        <p:guide pos="408"/>
        <p:guide pos="55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-1644" y="-90"/>
      </p:cViewPr>
      <p:guideLst>
        <p:guide orient="horz" pos="2136"/>
        <p:guide pos="3127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079" cy="3394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237" y="0"/>
            <a:ext cx="4301079" cy="3394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5C8F8-B5DB-43D9-85CF-6394458414A4}" type="datetimeFigureOut">
              <a:rPr lang="en-US" smtClean="0"/>
              <a:t>27-Jun-14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41246"/>
            <a:ext cx="4301079" cy="3394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237" y="6441246"/>
            <a:ext cx="4301079" cy="3394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D8B15-1CA3-4651-B523-EF16B1F80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59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39090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0" y="1"/>
            <a:ext cx="4301543" cy="339090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27-Jun-14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8000"/>
            <a:ext cx="3392488" cy="2544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1357"/>
            <a:ext cx="7941310" cy="3051810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41534"/>
            <a:ext cx="4301543" cy="339090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0" y="6441534"/>
            <a:ext cx="4301543" cy="339090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3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4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5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8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9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00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72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baseline="0" smtClean="0">
                <a:solidFill>
                  <a:srgbClr val="FFFFFF"/>
                </a:solidFill>
              </a:rPr>
              <a:t>Neutrinos in Astrophysics and Cosmology, NBI, 23–27 June 2014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baseline="0" smtClean="0">
                <a:solidFill>
                  <a:srgbClr val="FFFFFF"/>
                </a:solidFill>
              </a:rPr>
              <a:t>Neutrinos in Astrophysics and Cosmology, NBI, 23–27 June 2014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4E85B-29E0-4831-9ABF-C0EF0290A72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7992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1" y="276799"/>
            <a:ext cx="8295323" cy="1151996"/>
          </a:xfrm>
          <a:prstGeom prst="rect">
            <a:avLst/>
          </a:prstGeom>
        </p:spPr>
        <p:txBody>
          <a:bodyPr vert="horz" lIns="92144" tIns="46072" rIns="92144" bIns="4607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1" y="1612798"/>
            <a:ext cx="8295323" cy="4561584"/>
          </a:xfrm>
          <a:prstGeom prst="rect">
            <a:avLst/>
          </a:prstGeom>
        </p:spPr>
        <p:txBody>
          <a:bodyPr vert="horz" lIns="92144" tIns="46072" rIns="92144" bIns="460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1" y="6406380"/>
            <a:ext cx="2150639" cy="367999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27-Jun-14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0" y="6406380"/>
            <a:ext cx="2918725" cy="367999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8" y="6406380"/>
            <a:ext cx="2150639" cy="367999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3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2" r:id="rId2"/>
    <p:sldLayoutId id="2147483713" r:id="rId3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214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545" indent="-345545" algn="l" defTabSz="9214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679" indent="-287953" algn="l" defTabSz="9214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815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540" indent="-230364" algn="l" defTabSz="9214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263" indent="-230364" algn="l" defTabSz="9214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3991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4716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5442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166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726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451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177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903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3627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354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079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5805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9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0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eorg%20Raffelt\Desktop\14NielsBohr\animations\27M-3D.mov" TargetMode="External"/><Relationship Id="rId1" Type="http://schemas.microsoft.com/office/2007/relationships/media" Target="file:///C:\Users\Georg%20Raffelt\Desktop\14NielsBohr\animations\27M-3D.mov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1.png"/><Relationship Id="rId4" Type="http://schemas.openxmlformats.org/officeDocument/2006/relationships/image" Target="../media/image5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%20Raffelt\Desktop\14NielsBohr\animations\crab-short.mov" TargetMode="External"/><Relationship Id="rId1" Type="http://schemas.microsoft.com/office/2007/relationships/media" Target="file:///C:\Users\Georg%20Raffelt\Desktop\14NielsBohr\animations\crab-short.mo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020.png"/><Relationship Id="rId18" Type="http://schemas.openxmlformats.org/officeDocument/2006/relationships/image" Target="../media/image107.png"/><Relationship Id="rId3" Type="http://schemas.openxmlformats.org/officeDocument/2006/relationships/image" Target="../media/image36.png"/><Relationship Id="rId21" Type="http://schemas.openxmlformats.org/officeDocument/2006/relationships/image" Target="../media/image110.png"/><Relationship Id="rId7" Type="http://schemas.openxmlformats.org/officeDocument/2006/relationships/image" Target="../media/image34.png"/><Relationship Id="rId12" Type="http://schemas.openxmlformats.org/officeDocument/2006/relationships/image" Target="../media/image1010.png"/><Relationship Id="rId17" Type="http://schemas.openxmlformats.org/officeDocument/2006/relationships/image" Target="../media/image10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00.png"/><Relationship Id="rId24" Type="http://schemas.openxmlformats.org/officeDocument/2006/relationships/image" Target="../media/image113.png"/><Relationship Id="rId5" Type="http://schemas.openxmlformats.org/officeDocument/2006/relationships/image" Target="../media/image33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10" Type="http://schemas.openxmlformats.org/officeDocument/2006/relationships/image" Target="../media/image990.png"/><Relationship Id="rId19" Type="http://schemas.openxmlformats.org/officeDocument/2006/relationships/image" Target="../media/image108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5.png"/><Relationship Id="rId14" Type="http://schemas.openxmlformats.org/officeDocument/2006/relationships/image" Target="../media/image1030.png"/><Relationship Id="rId22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10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%20Raffelt\Desktop\14NielsBohr\animations\SKsignal.mov" TargetMode="External"/><Relationship Id="rId1" Type="http://schemas.microsoft.com/office/2007/relationships/media" Target="file:///C:\Users\Georg%20Raffelt\Desktop\14NielsBohr\animations\SKsignal.mov" TargetMode="Externa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video" Target="file:///C:\Users\Georg%20Raffelt\Desktop\14NielsBohr\animations\icecube.mov" TargetMode="External"/><Relationship Id="rId1" Type="http://schemas.microsoft.com/office/2007/relationships/media" Target="file:///C:\Users\Georg%20Raffelt\Desktop\14NielsBohr\animations\icecube.mov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210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0.png"/><Relationship Id="rId4" Type="http://schemas.openxmlformats.org/officeDocument/2006/relationships/image" Target="../media/image4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7" Type="http://schemas.openxmlformats.org/officeDocument/2006/relationships/image" Target="../media/image941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1.png"/><Relationship Id="rId5" Type="http://schemas.openxmlformats.org/officeDocument/2006/relationships/image" Target="../media/image921.png"/><Relationship Id="rId4" Type="http://schemas.openxmlformats.org/officeDocument/2006/relationships/image" Target="../media/image9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7" Type="http://schemas.openxmlformats.org/officeDocument/2006/relationships/image" Target="../media/image64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760.png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83.jpg"/><Relationship Id="rId7" Type="http://schemas.openxmlformats.org/officeDocument/2006/relationships/image" Target="../media/image820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0.png"/><Relationship Id="rId11" Type="http://schemas.openxmlformats.org/officeDocument/2006/relationships/image" Target="../media/image880.png"/><Relationship Id="rId5" Type="http://schemas.openxmlformats.org/officeDocument/2006/relationships/image" Target="../media/image800.png"/><Relationship Id="rId10" Type="http://schemas.openxmlformats.org/officeDocument/2006/relationships/image" Target="../media/image850.png"/><Relationship Id="rId4" Type="http://schemas.openxmlformats.org/officeDocument/2006/relationships/image" Target="../media/image84.jpg"/><Relationship Id="rId9" Type="http://schemas.openxmlformats.org/officeDocument/2006/relationships/image" Target="../media/image84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5" Type="http://schemas.openxmlformats.org/officeDocument/2006/relationships/image" Target="../media/image261.png"/><Relationship Id="rId4" Type="http://schemas.openxmlformats.org/officeDocument/2006/relationships/image" Target="../media/image2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Crab Nebula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0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027"/>
            <a:ext cx="9215438" cy="21809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2" y="5688297"/>
            <a:ext cx="9216010" cy="12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2434" y="142875"/>
            <a:ext cx="8353426" cy="388919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56" tIns="46078" rIns="92156" bIns="46078" anchor="t" anchorCtr="0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8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Neutrinos</a:t>
            </a:r>
          </a:p>
          <a:p>
            <a:pPr algn="ctr"/>
            <a:r>
              <a:rPr 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Astrophysics and Cosmology</a:t>
            </a:r>
          </a:p>
          <a:p>
            <a:pPr algn="ctr"/>
            <a:endParaRPr lang="en-US" sz="4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Supernova Neutrinos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5904460"/>
            <a:ext cx="9217025" cy="93599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Trebuchet MS" pitchFamily="34" charset="0"/>
              </a:rPr>
              <a:t>Georg G. Raffelt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Trebuchet MS" pitchFamily="34" charset="0"/>
              </a:rPr>
              <a:t>Max-Planck-Institut f</a:t>
            </a:r>
            <a:r>
              <a:rPr lang="de-DE" sz="2800" b="1">
                <a:solidFill>
                  <a:schemeClr val="bg1"/>
                </a:solidFill>
                <a:latin typeface="Trebuchet MS" pitchFamily="34" charset="0"/>
              </a:rPr>
              <a:t>ür Physik, München, Germany</a:t>
            </a:r>
          </a:p>
        </p:txBody>
      </p:sp>
    </p:spTree>
    <p:extLst>
      <p:ext uri="{BB962C8B-B14F-4D97-AF65-F5344CB8AC3E}">
        <p14:creationId xmlns:p14="http://schemas.microsoft.com/office/powerpoint/2010/main" val="86530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02" y="359557"/>
            <a:ext cx="5832006" cy="5832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Tycho’s Supernova (1572) Remnant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376202" y="5688297"/>
            <a:ext cx="1152160" cy="720100"/>
            <a:chOff x="4824542" y="5688297"/>
            <a:chExt cx="1152160" cy="7201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824542" y="6044722"/>
              <a:ext cx="115216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4824542" y="5960142"/>
              <a:ext cx="0" cy="152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976702" y="5960142"/>
              <a:ext cx="0" cy="152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824542" y="5688297"/>
              <a:ext cx="1152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</a:rPr>
                <a:t>2’</a:t>
              </a:r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824542" y="6039065"/>
                  <a:ext cx="11521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∼</m:t>
                      </m:r>
                    </m:oMath>
                  </a14:m>
                  <a:r>
                    <a:rPr lang="en-US" smtClean="0">
                      <a:solidFill>
                        <a:schemeClr val="bg1"/>
                      </a:solidFill>
                    </a:rPr>
                    <a:t> 2.3 pc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4542" y="6039065"/>
                  <a:ext cx="1152160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833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/>
          <p:cNvSpPr txBox="1"/>
          <p:nvPr/>
        </p:nvSpPr>
        <p:spPr>
          <a:xfrm>
            <a:off x="5544641" y="5690779"/>
            <a:ext cx="223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Chandra false-color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x-ray image</a:t>
            </a:r>
          </a:p>
        </p:txBody>
      </p:sp>
    </p:spTree>
    <p:extLst>
      <p:ext uri="{BB962C8B-B14F-4D97-AF65-F5344CB8AC3E}">
        <p14:creationId xmlns:p14="http://schemas.microsoft.com/office/powerpoint/2010/main" val="251416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Thermonuclear  vs.  Core-Collapse Supernovae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016" y="719905"/>
            <a:ext cx="8928993" cy="2087992"/>
            <a:chOff x="144016" y="719905"/>
            <a:chExt cx="8928993" cy="2087992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44016" y="1151903"/>
              <a:ext cx="8928993" cy="1655994"/>
              <a:chOff x="96" y="720"/>
              <a:chExt cx="5952" cy="1104"/>
            </a:xfrm>
          </p:grpSpPr>
          <p:sp>
            <p:nvSpPr>
              <p:cNvPr id="6" name="Rectangle 17"/>
              <p:cNvSpPr>
                <a:spLocks noChangeArrowheads="1"/>
              </p:cNvSpPr>
              <p:nvPr/>
            </p:nvSpPr>
            <p:spPr bwMode="auto">
              <a:xfrm>
                <a:off x="96" y="720"/>
                <a:ext cx="2928" cy="110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chemeClr val="bg1"/>
                    </a:solidFill>
                  </a:rPr>
                  <a:t> Carbon-oxygen white dwarf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(remnant of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low-mass star)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chemeClr val="bg1"/>
                    </a:solidFill>
                  </a:rPr>
                  <a:t> Accretes matter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from companion</a:t>
                </a:r>
              </a:p>
            </p:txBody>
          </p:sp>
          <p:sp>
            <p:nvSpPr>
              <p:cNvPr id="7" name="Rectangle 18"/>
              <p:cNvSpPr>
                <a:spLocks noChangeArrowheads="1"/>
              </p:cNvSpPr>
              <p:nvPr/>
            </p:nvSpPr>
            <p:spPr bwMode="auto">
              <a:xfrm>
                <a:off x="3120" y="720"/>
                <a:ext cx="2928" cy="110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endParaRPr lang="en-US" sz="2000">
                  <a:solidFill>
                    <a:schemeClr val="bg1"/>
                  </a:solidFill>
                </a:endParaRPr>
              </a:p>
            </p:txBody>
          </p:sp>
          <p:graphicFrame>
            <p:nvGraphicFramePr>
              <p:cNvPr id="8" name="Object 19"/>
              <p:cNvGraphicFramePr>
                <a:graphicFrameLocks noChangeAspect="1"/>
              </p:cNvGraphicFramePr>
              <p:nvPr/>
            </p:nvGraphicFramePr>
            <p:xfrm>
              <a:off x="1536" y="960"/>
              <a:ext cx="1440" cy="8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96" name="CorelPhotoPaint.Image.10" r:id="rId3" imgW="2882540" imgH="1625397" progId="CorelPhotoPaint.Image.10">
                      <p:embed/>
                    </p:oleObj>
                  </mc:Choice>
                  <mc:Fallback>
                    <p:oleObj name="CorelPhotoPaint.Image.10" r:id="rId3" imgW="2882540" imgH="1625397" progId="CorelPhotoPaint.Image.1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960"/>
                            <a:ext cx="1440" cy="8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20" descr="C:\Users\Georg Raffelt\Desktop\a2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9" y="745"/>
                <a:ext cx="1052" cy="10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21"/>
              <p:cNvSpPr>
                <a:spLocks noChangeArrowheads="1"/>
              </p:cNvSpPr>
              <p:nvPr/>
            </p:nvSpPr>
            <p:spPr bwMode="auto">
              <a:xfrm>
                <a:off x="3120" y="720"/>
                <a:ext cx="2928" cy="11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chemeClr val="bg1"/>
                    </a:solidFill>
                  </a:rPr>
                  <a:t> Degenerate iron core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of evolved massive star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chemeClr val="bg1"/>
                    </a:solidFill>
                  </a:rPr>
                  <a:t> Accretes matter 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by nuclear burning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at its surface</a:t>
                </a:r>
              </a:p>
            </p:txBody>
          </p:sp>
        </p:grp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4680521" y="719905"/>
              <a:ext cx="4392488" cy="3599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Core </a:t>
              </a:r>
              <a:r>
                <a:rPr lang="en-US" sz="2000" smtClean="0">
                  <a:solidFill>
                    <a:schemeClr val="bg1"/>
                  </a:solidFill>
                </a:rPr>
                <a:t>collapse  </a:t>
              </a:r>
              <a:r>
                <a:rPr lang="en-US" sz="2000">
                  <a:solidFill>
                    <a:schemeClr val="bg1"/>
                  </a:solidFill>
                </a:rPr>
                <a:t>(Type II, Ib/c)</a:t>
              </a: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44016" y="719905"/>
              <a:ext cx="4392488" cy="3599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000" smtClean="0">
                  <a:solidFill>
                    <a:schemeClr val="bg1"/>
                  </a:solidFill>
                </a:rPr>
                <a:t>Thermo-nuclear  (</a:t>
              </a:r>
              <a:r>
                <a:rPr lang="en-US" sz="2000">
                  <a:solidFill>
                    <a:schemeClr val="bg1"/>
                  </a:solidFill>
                </a:rPr>
                <a:t>Type Ia)</a:t>
              </a:r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44016" y="2879907"/>
            <a:ext cx="8928993" cy="71998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Chandrasekhar limit is reached   </a:t>
            </a:r>
            <a:r>
              <a:rPr lang="en-US" sz="2000" smtClean="0">
                <a:solidFill>
                  <a:schemeClr val="bg1"/>
                </a:solidFill>
                <a:latin typeface="+mj-lt"/>
              </a:rPr>
              <a:t>—   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M</a:t>
            </a:r>
            <a:r>
              <a:rPr lang="en-US" sz="2800" b="1" baseline="-25000">
                <a:solidFill>
                  <a:schemeClr val="bg1"/>
                </a:solidFill>
                <a:latin typeface="+mj-lt"/>
              </a:rPr>
              <a:t>Ch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>
                <a:solidFill>
                  <a:schemeClr val="bg1"/>
                </a:solidFill>
                <a:latin typeface="+mj-lt"/>
                <a:sym typeface="Symbol" pitchFamily="18" charset="2"/>
              </a:rPr>
              <a:t>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 1.5 M</a:t>
            </a:r>
            <a:r>
              <a:rPr lang="en-US" sz="2800" b="1" baseline="-25000">
                <a:solidFill>
                  <a:schemeClr val="bg1"/>
                </a:solidFill>
                <a:latin typeface="+mj-lt"/>
              </a:rPr>
              <a:t>sun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 (2Y</a:t>
            </a:r>
            <a:r>
              <a:rPr lang="en-US" sz="2800" baseline="-25000">
                <a:solidFill>
                  <a:schemeClr val="bg1"/>
                </a:solidFill>
                <a:latin typeface="+mj-lt"/>
              </a:rPr>
              <a:t>e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)</a:t>
            </a:r>
            <a:r>
              <a:rPr lang="en-US" sz="2800" b="1" baseline="30000">
                <a:solidFill>
                  <a:schemeClr val="bg1"/>
                </a:solidFill>
                <a:latin typeface="+mj-lt"/>
              </a:rPr>
              <a:t>2</a:t>
            </a:r>
          </a:p>
          <a:p>
            <a:pPr algn="ctr"/>
            <a:endParaRPr lang="en-US" sz="200">
              <a:solidFill>
                <a:schemeClr val="bg1"/>
              </a:solidFill>
              <a:latin typeface="+mj-lt"/>
              <a:sym typeface="Symbol" pitchFamily="18" charset="2"/>
            </a:endParaRPr>
          </a:p>
          <a:p>
            <a:pPr algn="ctr"/>
            <a:r>
              <a:rPr lang="en-US" sz="2000" b="1">
                <a:solidFill>
                  <a:schemeClr val="bg1"/>
                </a:solidFill>
                <a:latin typeface="+mj-lt"/>
              </a:rPr>
              <a:t>C O L L A P S E     S E T S     I N</a:t>
            </a: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144016" y="3672017"/>
            <a:ext cx="8928993" cy="936000"/>
            <a:chOff x="96" y="2507"/>
            <a:chExt cx="5952" cy="672"/>
          </a:xfrm>
          <a:solidFill>
            <a:schemeClr val="accent1">
              <a:lumMod val="75000"/>
            </a:schemeClr>
          </a:solidFill>
        </p:grpSpPr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96" y="2507"/>
              <a:ext cx="2928" cy="67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>
                  <a:solidFill>
                    <a:schemeClr val="bg1"/>
                  </a:solidFill>
                  <a:latin typeface="+mj-lt"/>
                </a:rPr>
                <a:t> Nuclear burning of C and O ignites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latin typeface="+mj-lt"/>
                  <a:sym typeface="Symbol" pitchFamily="18" charset="2"/>
                </a:rPr>
                <a:t>  Nuclear deflagration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latin typeface="+mj-lt"/>
                  <a:sym typeface="Symbol" pitchFamily="18" charset="2"/>
                </a:rPr>
                <a:t> (“Fusion bomb” triggered by collapse)</a:t>
              </a: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120" y="2507"/>
              <a:ext cx="2928" cy="67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>
                  <a:solidFill>
                    <a:schemeClr val="bg1"/>
                  </a:solidFill>
                  <a:latin typeface="+mj-lt"/>
                  <a:sym typeface="Symbol" pitchFamily="18" charset="2"/>
                </a:rPr>
                <a:t> Collapse to nuclear density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latin typeface="+mj-lt"/>
                  <a:sym typeface="Symbol" pitchFamily="18" charset="2"/>
                </a:rPr>
                <a:t> Bounce &amp; shock 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latin typeface="+mj-lt"/>
                  <a:sym typeface="Symbol" pitchFamily="18" charset="2"/>
                </a:rPr>
                <a:t> Implosion  Explosion</a:t>
              </a:r>
            </a:p>
          </p:txBody>
        </p:sp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3892" y="5112566"/>
            <a:ext cx="8928993" cy="935781"/>
            <a:chOff x="96" y="3456"/>
            <a:chExt cx="5952" cy="624"/>
          </a:xfrm>
          <a:solidFill>
            <a:schemeClr val="accent1">
              <a:lumMod val="75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0"/>
                <p:cNvSpPr>
                  <a:spLocks noChangeArrowheads="1"/>
                </p:cNvSpPr>
                <p:nvPr/>
              </p:nvSpPr>
              <p:spPr bwMode="auto">
                <a:xfrm>
                  <a:off x="96" y="3456"/>
                  <a:ext cx="2928" cy="624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defTabSz="921018"/>
                  <a:r>
                    <a:rPr lang="en-US" sz="2000" smtClean="0">
                      <a:solidFill>
                        <a:schemeClr val="bg1"/>
                      </a:solidFill>
                      <a:latin typeface="+mj-lt"/>
                    </a:rPr>
                    <a:t> Gain of nuclear binding energy</a:t>
                  </a:r>
                </a:p>
                <a:p>
                  <a:pPr defTabSz="921018"/>
                  <a:r>
                    <a:rPr lang="en-US" sz="2000">
                      <a:solidFill>
                        <a:schemeClr val="bg1"/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latin typeface="+mj-lt"/>
                    </a:rPr>
                    <a:t> 1 MeV per nucleon </a:t>
                  </a:r>
                </a:p>
              </p:txBody>
            </p:sp>
          </mc:Choice>
          <mc:Fallback xmlns="">
            <p:sp>
              <p:nvSpPr>
                <p:cNvPr id="18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" y="3456"/>
                  <a:ext cx="2928" cy="62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1"/>
                <p:cNvSpPr>
                  <a:spLocks noChangeArrowheads="1"/>
                </p:cNvSpPr>
                <p:nvPr/>
              </p:nvSpPr>
              <p:spPr bwMode="auto">
                <a:xfrm>
                  <a:off x="3120" y="3456"/>
                  <a:ext cx="2928" cy="624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defTabSz="921018"/>
                  <a:r>
                    <a:rPr lang="en-US" sz="2000" smtClean="0">
                      <a:solidFill>
                        <a:schemeClr val="bg1"/>
                      </a:solidFill>
                      <a:latin typeface="+mj-lt"/>
                    </a:rPr>
                    <a:t> Gain of gravitational binding energy</a:t>
                  </a:r>
                </a:p>
                <a:p>
                  <a:pPr defTabSz="921018"/>
                  <a:r>
                    <a:rPr lang="en-US" sz="2000">
                      <a:solidFill>
                        <a:schemeClr val="bg1"/>
                      </a:solidFill>
                      <a:latin typeface="+mj-lt"/>
                      <a:sym typeface="Symbol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latin typeface="+mj-lt"/>
                    </a:rPr>
                    <a:t> 100 MeV per nucleon</a:t>
                  </a:r>
                </a:p>
                <a:p>
                  <a:pPr defTabSz="921018"/>
                  <a:r>
                    <a:rPr lang="en-US" sz="2000">
                      <a:solidFill>
                        <a:schemeClr val="bg1"/>
                      </a:solidFill>
                      <a:latin typeface="+mj-lt"/>
                    </a:rPr>
                    <a:t> 99% into neutrinos </a:t>
                  </a:r>
                </a:p>
              </p:txBody>
            </p:sp>
          </mc:Choice>
          <mc:Fallback xmlns="">
            <p:sp>
              <p:nvSpPr>
                <p:cNvPr id="19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20" y="3456"/>
                  <a:ext cx="2928" cy="62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6452" b="-14839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2"/>
          <p:cNvGrpSpPr>
            <a:grpSpLocks/>
          </p:cNvGrpSpPr>
          <p:nvPr/>
        </p:nvGrpSpPr>
        <p:grpSpPr bwMode="auto">
          <a:xfrm>
            <a:off x="144016" y="4680157"/>
            <a:ext cx="8928993" cy="359999"/>
            <a:chOff x="96" y="3216"/>
            <a:chExt cx="5952" cy="240"/>
          </a:xfrm>
          <a:solidFill>
            <a:schemeClr val="accent1">
              <a:lumMod val="75000"/>
            </a:schemeClr>
          </a:solidFill>
        </p:grpSpPr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3120" y="3216"/>
              <a:ext cx="2928" cy="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+mj-lt"/>
                </a:rPr>
                <a:t>Powered by gravity</a:t>
              </a:r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96" y="3216"/>
              <a:ext cx="2928" cy="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+mj-lt"/>
                </a:rPr>
                <a:t>Powered by nuclear binding energy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15"/>
              <p:cNvSpPr txBox="1">
                <a:spLocks noChangeArrowheads="1"/>
              </p:cNvSpPr>
              <p:nvPr/>
            </p:nvSpPr>
            <p:spPr bwMode="auto">
              <a:xfrm>
                <a:off x="144016" y="6119998"/>
                <a:ext cx="8928993" cy="431998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mtClean="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Comparable “visible” energy release of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effectLst/>
                    <a:latin typeface="+mj-lt"/>
                  </a:rPr>
                  <a:t> 3 </a:t>
                </a:r>
                <a:r>
                  <a:rPr lang="en-US" b="1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</a:t>
                </a:r>
                <a:r>
                  <a:rPr lang="en-US">
                    <a:solidFill>
                      <a:schemeClr val="bg1"/>
                    </a:solidFill>
                    <a:effectLst/>
                    <a:latin typeface="+mj-lt"/>
                  </a:rPr>
                  <a:t> </a:t>
                </a:r>
                <a:r>
                  <a:rPr lang="en-US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10</a:t>
                </a:r>
                <a:r>
                  <a:rPr lang="en-US" sz="2800" baseline="3000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51</a:t>
                </a:r>
                <a:r>
                  <a:rPr lang="en-US">
                    <a:solidFill>
                      <a:schemeClr val="bg1"/>
                    </a:solidFill>
                    <a:effectLst/>
                    <a:latin typeface="+mj-lt"/>
                  </a:rPr>
                  <a:t>erg</a:t>
                </a:r>
              </a:p>
            </p:txBody>
          </p:sp>
        </mc:Choice>
        <mc:Fallback xmlns="">
          <p:sp>
            <p:nvSpPr>
              <p:cNvPr id="23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6119998"/>
                <a:ext cx="8928993" cy="431998"/>
              </a:xfrm>
              <a:prstGeom prst="rect">
                <a:avLst/>
              </a:prstGeom>
              <a:blipFill rotWithShape="1">
                <a:blip r:embed="rId8"/>
                <a:stretch>
                  <a:fillRect t="-17808" b="-32877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7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Spectral Classification of Supernovae</a:t>
            </a:r>
          </a:p>
        </p:txBody>
      </p:sp>
      <p:grpSp>
        <p:nvGrpSpPr>
          <p:cNvPr id="51" name="Group 2"/>
          <p:cNvGrpSpPr>
            <a:grpSpLocks/>
          </p:cNvGrpSpPr>
          <p:nvPr/>
        </p:nvGrpSpPr>
        <p:grpSpPr bwMode="auto">
          <a:xfrm>
            <a:off x="288032" y="1367995"/>
            <a:ext cx="8640961" cy="359999"/>
            <a:chOff x="192" y="912"/>
            <a:chExt cx="5760" cy="240"/>
          </a:xfrm>
        </p:grpSpPr>
        <p:sp>
          <p:nvSpPr>
            <p:cNvPr id="52" name="Rectangle 3"/>
            <p:cNvSpPr>
              <a:spLocks noChangeArrowheads="1"/>
            </p:cNvSpPr>
            <p:nvPr/>
          </p:nvSpPr>
          <p:spPr bwMode="auto">
            <a:xfrm>
              <a:off x="1392" y="912"/>
              <a:ext cx="3408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No Hydrogen</a:t>
              </a:r>
            </a:p>
          </p:txBody>
        </p:sp>
        <p:sp>
          <p:nvSpPr>
            <p:cNvPr id="53" name="Rectangle 4"/>
            <p:cNvSpPr>
              <a:spLocks noChangeArrowheads="1"/>
            </p:cNvSpPr>
            <p:nvPr/>
          </p:nvSpPr>
          <p:spPr bwMode="auto">
            <a:xfrm>
              <a:off x="4848" y="912"/>
              <a:ext cx="1104" cy="24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Hydrogen</a:t>
              </a:r>
            </a:p>
          </p:txBody>
        </p:sp>
        <p:sp>
          <p:nvSpPr>
            <p:cNvPr id="54" name="Rectangle 5"/>
            <p:cNvSpPr>
              <a:spLocks noChangeArrowheads="1"/>
            </p:cNvSpPr>
            <p:nvPr/>
          </p:nvSpPr>
          <p:spPr bwMode="auto">
            <a:xfrm>
              <a:off x="192" y="912"/>
              <a:ext cx="1152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rgbClr val="008000"/>
                  </a:solidFill>
                </a:rPr>
                <a:t>Spectrum</a:t>
              </a:r>
            </a:p>
          </p:txBody>
        </p:sp>
      </p:grpSp>
      <p:grpSp>
        <p:nvGrpSpPr>
          <p:cNvPr id="55" name="Group 6"/>
          <p:cNvGrpSpPr>
            <a:grpSpLocks/>
          </p:cNvGrpSpPr>
          <p:nvPr/>
        </p:nvGrpSpPr>
        <p:grpSpPr bwMode="auto">
          <a:xfrm>
            <a:off x="288032" y="1367697"/>
            <a:ext cx="8640961" cy="791997"/>
            <a:chOff x="192" y="912"/>
            <a:chExt cx="5760" cy="528"/>
          </a:xfrm>
        </p:grpSpPr>
        <p:sp>
          <p:nvSpPr>
            <p:cNvPr id="56" name="Rectangle 7"/>
            <p:cNvSpPr>
              <a:spLocks noChangeArrowheads="1"/>
            </p:cNvSpPr>
            <p:nvPr/>
          </p:nvSpPr>
          <p:spPr bwMode="auto">
            <a:xfrm>
              <a:off x="2544" y="1200"/>
              <a:ext cx="2256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No Silicon</a:t>
              </a:r>
            </a:p>
          </p:txBody>
        </p:sp>
        <p:sp>
          <p:nvSpPr>
            <p:cNvPr id="57" name="Rectangle 8"/>
            <p:cNvSpPr>
              <a:spLocks noChangeArrowheads="1"/>
            </p:cNvSpPr>
            <p:nvPr/>
          </p:nvSpPr>
          <p:spPr bwMode="auto">
            <a:xfrm>
              <a:off x="1392" y="1200"/>
              <a:ext cx="1104" cy="24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Silicon</a:t>
              </a:r>
            </a:p>
          </p:txBody>
        </p:sp>
        <p:sp>
          <p:nvSpPr>
            <p:cNvPr id="58" name="Rectangle 9"/>
            <p:cNvSpPr>
              <a:spLocks noChangeArrowheads="1"/>
            </p:cNvSpPr>
            <p:nvPr/>
          </p:nvSpPr>
          <p:spPr bwMode="auto">
            <a:xfrm>
              <a:off x="1392" y="912"/>
              <a:ext cx="3408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No Hydrogen</a:t>
              </a:r>
            </a:p>
          </p:txBody>
        </p:sp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4848" y="912"/>
              <a:ext cx="1104" cy="52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Hydrogen</a:t>
              </a: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192" y="912"/>
              <a:ext cx="1152" cy="52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rgbClr val="008000"/>
                  </a:solidFill>
                </a:rPr>
                <a:t>Spectrum</a:t>
              </a:r>
            </a:p>
          </p:txBody>
        </p:sp>
      </p:grpSp>
      <p:grpSp>
        <p:nvGrpSpPr>
          <p:cNvPr id="61" name="Group 13"/>
          <p:cNvGrpSpPr>
            <a:grpSpLocks/>
          </p:cNvGrpSpPr>
          <p:nvPr/>
        </p:nvGrpSpPr>
        <p:grpSpPr bwMode="auto">
          <a:xfrm>
            <a:off x="288032" y="863997"/>
            <a:ext cx="8640961" cy="431998"/>
            <a:chOff x="192" y="576"/>
            <a:chExt cx="5760" cy="288"/>
          </a:xfrm>
        </p:grpSpPr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192" y="576"/>
              <a:ext cx="1152" cy="28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/>
                <a:t>Spectral Type</a:t>
              </a:r>
            </a:p>
          </p:txBody>
        </p:sp>
        <p:sp>
          <p:nvSpPr>
            <p:cNvPr id="63" name="Rectangle 15"/>
            <p:cNvSpPr>
              <a:spLocks noChangeArrowheads="1"/>
            </p:cNvSpPr>
            <p:nvPr/>
          </p:nvSpPr>
          <p:spPr bwMode="auto">
            <a:xfrm>
              <a:off x="2544" y="576"/>
              <a:ext cx="1104" cy="288"/>
            </a:xfrm>
            <a:prstGeom prst="rect">
              <a:avLst/>
            </a:prstGeom>
            <a:solidFill>
              <a:srgbClr val="404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Ib</a:t>
              </a:r>
            </a:p>
          </p:txBody>
        </p:sp>
        <p:sp>
          <p:nvSpPr>
            <p:cNvPr id="64" name="Rectangle 16"/>
            <p:cNvSpPr>
              <a:spLocks noChangeArrowheads="1"/>
            </p:cNvSpPr>
            <p:nvPr/>
          </p:nvSpPr>
          <p:spPr bwMode="auto">
            <a:xfrm>
              <a:off x="3696" y="576"/>
              <a:ext cx="1104" cy="288"/>
            </a:xfrm>
            <a:prstGeom prst="rect">
              <a:avLst/>
            </a:prstGeom>
            <a:solidFill>
              <a:srgbClr val="404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Ic</a:t>
              </a:r>
            </a:p>
          </p:txBody>
        </p:sp>
        <p:sp>
          <p:nvSpPr>
            <p:cNvPr id="65" name="Rectangle 17"/>
            <p:cNvSpPr>
              <a:spLocks noChangeArrowheads="1"/>
            </p:cNvSpPr>
            <p:nvPr/>
          </p:nvSpPr>
          <p:spPr bwMode="auto">
            <a:xfrm>
              <a:off x="4848" y="576"/>
              <a:ext cx="1104" cy="288"/>
            </a:xfrm>
            <a:prstGeom prst="rect">
              <a:avLst/>
            </a:prstGeom>
            <a:solidFill>
              <a:srgbClr val="404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II</a:t>
              </a:r>
            </a:p>
          </p:txBody>
        </p:sp>
        <p:sp>
          <p:nvSpPr>
            <p:cNvPr id="66" name="Rectangle 18"/>
            <p:cNvSpPr>
              <a:spLocks noChangeArrowheads="1"/>
            </p:cNvSpPr>
            <p:nvPr/>
          </p:nvSpPr>
          <p:spPr bwMode="auto">
            <a:xfrm>
              <a:off x="1392" y="576"/>
              <a:ext cx="1104" cy="288"/>
            </a:xfrm>
            <a:prstGeom prst="rect">
              <a:avLst/>
            </a:prstGeom>
            <a:solidFill>
              <a:srgbClr val="404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Ia</a:t>
              </a:r>
            </a:p>
          </p:txBody>
        </p:sp>
      </p:grpSp>
      <p:grpSp>
        <p:nvGrpSpPr>
          <p:cNvPr id="67" name="Group 19"/>
          <p:cNvGrpSpPr>
            <a:grpSpLocks/>
          </p:cNvGrpSpPr>
          <p:nvPr/>
        </p:nvGrpSpPr>
        <p:grpSpPr bwMode="auto">
          <a:xfrm>
            <a:off x="288032" y="1367871"/>
            <a:ext cx="8640961" cy="1223996"/>
            <a:chOff x="192" y="912"/>
            <a:chExt cx="5760" cy="816"/>
          </a:xfrm>
        </p:grpSpPr>
        <p:sp>
          <p:nvSpPr>
            <p:cNvPr id="68" name="Rectangle 20"/>
            <p:cNvSpPr>
              <a:spLocks noChangeArrowheads="1"/>
            </p:cNvSpPr>
            <p:nvPr/>
          </p:nvSpPr>
          <p:spPr bwMode="auto">
            <a:xfrm>
              <a:off x="3696" y="1488"/>
              <a:ext cx="1104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No Helium</a:t>
              </a:r>
            </a:p>
          </p:txBody>
        </p:sp>
        <p:sp>
          <p:nvSpPr>
            <p:cNvPr id="69" name="Rectangle 21"/>
            <p:cNvSpPr>
              <a:spLocks noChangeArrowheads="1"/>
            </p:cNvSpPr>
            <p:nvPr/>
          </p:nvSpPr>
          <p:spPr bwMode="auto">
            <a:xfrm>
              <a:off x="2544" y="1488"/>
              <a:ext cx="1104" cy="24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Helium</a:t>
              </a:r>
            </a:p>
          </p:txBody>
        </p:sp>
        <p:sp>
          <p:nvSpPr>
            <p:cNvPr id="70" name="Rectangle 22"/>
            <p:cNvSpPr>
              <a:spLocks noChangeArrowheads="1"/>
            </p:cNvSpPr>
            <p:nvPr/>
          </p:nvSpPr>
          <p:spPr bwMode="auto">
            <a:xfrm>
              <a:off x="2544" y="1200"/>
              <a:ext cx="2256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No Silicon</a:t>
              </a:r>
            </a:p>
          </p:txBody>
        </p:sp>
        <p:sp>
          <p:nvSpPr>
            <p:cNvPr id="71" name="Rectangle 23"/>
            <p:cNvSpPr>
              <a:spLocks noChangeArrowheads="1"/>
            </p:cNvSpPr>
            <p:nvPr/>
          </p:nvSpPr>
          <p:spPr bwMode="auto">
            <a:xfrm>
              <a:off x="1392" y="1200"/>
              <a:ext cx="1104" cy="52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Silicon</a:t>
              </a: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1392" y="912"/>
              <a:ext cx="3408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No Hydrogen</a:t>
              </a: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4848" y="912"/>
              <a:ext cx="1104" cy="81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Hydrogen</a:t>
              </a:r>
            </a:p>
          </p:txBody>
        </p:sp>
        <p:sp>
          <p:nvSpPr>
            <p:cNvPr id="74" name="Rectangle 26"/>
            <p:cNvSpPr>
              <a:spLocks noChangeArrowheads="1"/>
            </p:cNvSpPr>
            <p:nvPr/>
          </p:nvSpPr>
          <p:spPr bwMode="auto">
            <a:xfrm>
              <a:off x="192" y="912"/>
              <a:ext cx="1152" cy="81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rgbClr val="008000"/>
                  </a:solidFill>
                </a:rPr>
                <a:t>Spectrum</a:t>
              </a:r>
            </a:p>
          </p:txBody>
        </p:sp>
      </p:grpSp>
      <p:grpSp>
        <p:nvGrpSpPr>
          <p:cNvPr id="75" name="Group 27"/>
          <p:cNvGrpSpPr>
            <a:grpSpLocks/>
          </p:cNvGrpSpPr>
          <p:nvPr/>
        </p:nvGrpSpPr>
        <p:grpSpPr bwMode="auto">
          <a:xfrm>
            <a:off x="288032" y="2663991"/>
            <a:ext cx="8640961" cy="1007996"/>
            <a:chOff x="192" y="1776"/>
            <a:chExt cx="5760" cy="672"/>
          </a:xfrm>
        </p:grpSpPr>
        <p:sp>
          <p:nvSpPr>
            <p:cNvPr id="76" name="Rectangle 28"/>
            <p:cNvSpPr>
              <a:spLocks noChangeArrowheads="1"/>
            </p:cNvSpPr>
            <p:nvPr/>
          </p:nvSpPr>
          <p:spPr bwMode="auto">
            <a:xfrm>
              <a:off x="192" y="1776"/>
              <a:ext cx="1152" cy="67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/>
                <a:t>Physical</a:t>
              </a:r>
            </a:p>
            <a:p>
              <a:pPr algn="l"/>
              <a:r>
                <a:rPr lang="en-US" sz="2000" b="1"/>
                <a:t>Mechanism</a:t>
              </a:r>
            </a:p>
          </p:txBody>
        </p:sp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1392" y="1776"/>
              <a:ext cx="1104" cy="672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Nuclear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</a:rPr>
                <a:t>explosion of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</a:rPr>
                <a:t>low-mass star</a:t>
              </a:r>
            </a:p>
          </p:txBody>
        </p:sp>
        <p:sp>
          <p:nvSpPr>
            <p:cNvPr id="78" name="Rectangle 30"/>
            <p:cNvSpPr>
              <a:spLocks noChangeArrowheads="1"/>
            </p:cNvSpPr>
            <p:nvPr/>
          </p:nvSpPr>
          <p:spPr bwMode="auto">
            <a:xfrm>
              <a:off x="2544" y="1776"/>
              <a:ext cx="3408" cy="672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5000"/>
                </a:lnSpc>
              </a:pPr>
              <a:r>
                <a:rPr lang="en-US" sz="2000">
                  <a:solidFill>
                    <a:schemeClr val="bg1"/>
                  </a:solidFill>
                </a:rPr>
                <a:t>Core collapse of evolved massive star</a:t>
              </a:r>
            </a:p>
            <a:p>
              <a:pPr algn="ctr">
                <a:lnSpc>
                  <a:spcPct val="95000"/>
                </a:lnSpc>
              </a:pPr>
              <a:r>
                <a:rPr lang="en-US" sz="2000">
                  <a:solidFill>
                    <a:schemeClr val="bg1"/>
                  </a:solidFill>
                </a:rPr>
                <a:t>(may have lost its hydrogen or even helium</a:t>
              </a:r>
            </a:p>
            <a:p>
              <a:pPr algn="ctr">
                <a:lnSpc>
                  <a:spcPct val="95000"/>
                </a:lnSpc>
              </a:pPr>
              <a:r>
                <a:rPr lang="en-US" sz="2000">
                  <a:solidFill>
                    <a:schemeClr val="bg1"/>
                  </a:solidFill>
                </a:rPr>
                <a:t>envelope during red-giant evolution)</a:t>
              </a:r>
            </a:p>
          </p:txBody>
        </p:sp>
      </p:grpSp>
      <p:grpSp>
        <p:nvGrpSpPr>
          <p:cNvPr id="79" name="Group 31"/>
          <p:cNvGrpSpPr>
            <a:grpSpLocks/>
          </p:cNvGrpSpPr>
          <p:nvPr/>
        </p:nvGrpSpPr>
        <p:grpSpPr bwMode="auto">
          <a:xfrm>
            <a:off x="288032" y="3743987"/>
            <a:ext cx="8640961" cy="431998"/>
            <a:chOff x="192" y="2496"/>
            <a:chExt cx="5760" cy="288"/>
          </a:xfrm>
        </p:grpSpPr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92" y="2496"/>
              <a:ext cx="1152" cy="28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rgbClr val="008000"/>
                  </a:solidFill>
                </a:rPr>
                <a:t>Light Curve</a:t>
              </a:r>
            </a:p>
          </p:txBody>
        </p:sp>
        <p:sp>
          <p:nvSpPr>
            <p:cNvPr id="81" name="Rectangle 33"/>
            <p:cNvSpPr>
              <a:spLocks noChangeArrowheads="1"/>
            </p:cNvSpPr>
            <p:nvPr/>
          </p:nvSpPr>
          <p:spPr bwMode="auto">
            <a:xfrm>
              <a:off x="1392" y="2496"/>
              <a:ext cx="1104" cy="2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Reproducible</a:t>
              </a:r>
            </a:p>
          </p:txBody>
        </p:sp>
        <p:sp>
          <p:nvSpPr>
            <p:cNvPr id="82" name="Rectangle 34"/>
            <p:cNvSpPr>
              <a:spLocks noChangeArrowheads="1"/>
            </p:cNvSpPr>
            <p:nvPr/>
          </p:nvSpPr>
          <p:spPr bwMode="auto">
            <a:xfrm>
              <a:off x="2544" y="2496"/>
              <a:ext cx="3408" cy="28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Large variations</a:t>
              </a:r>
            </a:p>
          </p:txBody>
        </p:sp>
      </p:grpSp>
      <p:grpSp>
        <p:nvGrpSpPr>
          <p:cNvPr id="83" name="Group 35"/>
          <p:cNvGrpSpPr>
            <a:grpSpLocks/>
          </p:cNvGrpSpPr>
          <p:nvPr/>
        </p:nvGrpSpPr>
        <p:grpSpPr bwMode="auto">
          <a:xfrm>
            <a:off x="288032" y="4751983"/>
            <a:ext cx="8640961" cy="719997"/>
            <a:chOff x="192" y="3168"/>
            <a:chExt cx="5760" cy="480"/>
          </a:xfrm>
        </p:grpSpPr>
        <p:sp>
          <p:nvSpPr>
            <p:cNvPr id="84" name="Rectangle 36"/>
            <p:cNvSpPr>
              <a:spLocks noChangeArrowheads="1"/>
            </p:cNvSpPr>
            <p:nvPr/>
          </p:nvSpPr>
          <p:spPr bwMode="auto">
            <a:xfrm>
              <a:off x="192" y="3168"/>
              <a:ext cx="1152" cy="4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rgbClr val="008000"/>
                  </a:solidFill>
                </a:rPr>
                <a:t>Compact</a:t>
              </a:r>
            </a:p>
            <a:p>
              <a:pPr algn="l"/>
              <a:r>
                <a:rPr lang="en-US" sz="2000" b="1">
                  <a:solidFill>
                    <a:srgbClr val="008000"/>
                  </a:solidFill>
                </a:rPr>
                <a:t>Remnant</a:t>
              </a:r>
            </a:p>
          </p:txBody>
        </p:sp>
        <p:sp>
          <p:nvSpPr>
            <p:cNvPr id="85" name="Rectangle 37"/>
            <p:cNvSpPr>
              <a:spLocks noChangeArrowheads="1"/>
            </p:cNvSpPr>
            <p:nvPr/>
          </p:nvSpPr>
          <p:spPr bwMode="auto">
            <a:xfrm>
              <a:off x="1392" y="3168"/>
              <a:ext cx="1104" cy="48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None</a:t>
              </a:r>
            </a:p>
          </p:txBody>
        </p:sp>
        <p:sp>
          <p:nvSpPr>
            <p:cNvPr id="86" name="Rectangle 38"/>
            <p:cNvSpPr>
              <a:spLocks noChangeArrowheads="1"/>
            </p:cNvSpPr>
            <p:nvPr/>
          </p:nvSpPr>
          <p:spPr bwMode="auto">
            <a:xfrm>
              <a:off x="2544" y="3168"/>
              <a:ext cx="3408" cy="48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sym typeface="Symbol" pitchFamily="18" charset="2"/>
                </a:rPr>
                <a:t>Neutron star (typically appears as pulsar)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  <a:sym typeface="Symbol" pitchFamily="18" charset="2"/>
                </a:rPr>
                <a:t>Sometimes black hole </a:t>
              </a:r>
              <a:endParaRPr lang="en-US" sz="2400">
                <a:solidFill>
                  <a:schemeClr val="bg1"/>
                </a:solidFill>
                <a:sym typeface="Symbol" pitchFamily="18" charset="2"/>
              </a:endParaRPr>
            </a:p>
          </p:txBody>
        </p:sp>
      </p:grpSp>
      <p:grpSp>
        <p:nvGrpSpPr>
          <p:cNvPr id="87" name="Group 39"/>
          <p:cNvGrpSpPr>
            <a:grpSpLocks/>
          </p:cNvGrpSpPr>
          <p:nvPr/>
        </p:nvGrpSpPr>
        <p:grpSpPr bwMode="auto">
          <a:xfrm>
            <a:off x="288032" y="5543980"/>
            <a:ext cx="8640961" cy="431998"/>
            <a:chOff x="192" y="3696"/>
            <a:chExt cx="5760" cy="288"/>
          </a:xfrm>
        </p:grpSpPr>
        <p:sp>
          <p:nvSpPr>
            <p:cNvPr id="88" name="Rectangle 40"/>
            <p:cNvSpPr>
              <a:spLocks noChangeArrowheads="1"/>
            </p:cNvSpPr>
            <p:nvPr/>
          </p:nvSpPr>
          <p:spPr bwMode="auto">
            <a:xfrm>
              <a:off x="192" y="3696"/>
              <a:ext cx="1152" cy="28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/>
                <a:t>Rate / h</a:t>
              </a:r>
              <a:r>
                <a:rPr lang="en-US" sz="2400" b="1" baseline="30000"/>
                <a:t>2</a:t>
              </a:r>
              <a:r>
                <a:rPr lang="en-US" sz="2000" b="1"/>
                <a:t> SNu</a:t>
              </a:r>
            </a:p>
          </p:txBody>
        </p:sp>
        <p:sp>
          <p:nvSpPr>
            <p:cNvPr id="89" name="Rectangle 41"/>
            <p:cNvSpPr>
              <a:spLocks noChangeArrowheads="1"/>
            </p:cNvSpPr>
            <p:nvPr/>
          </p:nvSpPr>
          <p:spPr bwMode="auto">
            <a:xfrm>
              <a:off x="1392" y="3696"/>
              <a:ext cx="1104" cy="288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0.36 </a:t>
              </a:r>
              <a:r>
                <a:rPr lang="en-US" sz="2000" b="1">
                  <a:solidFill>
                    <a:schemeClr val="bg1"/>
                  </a:solidFill>
                  <a:sym typeface="Symbol" pitchFamily="18" charset="2"/>
                </a:rPr>
                <a:t> </a:t>
              </a:r>
              <a:r>
                <a:rPr lang="en-US" sz="2000">
                  <a:solidFill>
                    <a:schemeClr val="bg1"/>
                  </a:solidFill>
                  <a:sym typeface="Symbol" pitchFamily="18" charset="2"/>
                </a:rPr>
                <a:t>0.11</a:t>
              </a:r>
            </a:p>
          </p:txBody>
        </p:sp>
        <p:sp>
          <p:nvSpPr>
            <p:cNvPr id="90" name="Rectangle 42"/>
            <p:cNvSpPr>
              <a:spLocks noChangeArrowheads="1"/>
            </p:cNvSpPr>
            <p:nvPr/>
          </p:nvSpPr>
          <p:spPr bwMode="auto">
            <a:xfrm>
              <a:off x="4848" y="3696"/>
              <a:ext cx="1104" cy="288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0.71 </a:t>
              </a:r>
              <a:r>
                <a:rPr lang="en-US" sz="2000" b="1">
                  <a:solidFill>
                    <a:schemeClr val="bg1"/>
                  </a:solidFill>
                  <a:sym typeface="Symbol" pitchFamily="18" charset="2"/>
                </a:rPr>
                <a:t> </a:t>
              </a:r>
              <a:r>
                <a:rPr lang="en-US" sz="2000">
                  <a:solidFill>
                    <a:schemeClr val="bg1"/>
                  </a:solidFill>
                  <a:sym typeface="Symbol" pitchFamily="18" charset="2"/>
                </a:rPr>
                <a:t>0.34</a:t>
              </a:r>
            </a:p>
          </p:txBody>
        </p:sp>
        <p:sp>
          <p:nvSpPr>
            <p:cNvPr id="91" name="Rectangle 43"/>
            <p:cNvSpPr>
              <a:spLocks noChangeArrowheads="1"/>
            </p:cNvSpPr>
            <p:nvPr/>
          </p:nvSpPr>
          <p:spPr bwMode="auto">
            <a:xfrm>
              <a:off x="2544" y="3696"/>
              <a:ext cx="2256" cy="288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0.14 </a:t>
              </a:r>
              <a:r>
                <a:rPr lang="en-US" sz="2000" b="1">
                  <a:solidFill>
                    <a:schemeClr val="bg1"/>
                  </a:solidFill>
                  <a:sym typeface="Symbol" pitchFamily="18" charset="2"/>
                </a:rPr>
                <a:t> </a:t>
              </a:r>
              <a:r>
                <a:rPr lang="en-US" sz="2000">
                  <a:solidFill>
                    <a:schemeClr val="bg1"/>
                  </a:solidFill>
                  <a:sym typeface="Symbol" pitchFamily="18" charset="2"/>
                </a:rPr>
                <a:t>0.07</a:t>
              </a:r>
            </a:p>
          </p:txBody>
        </p:sp>
      </p:grpSp>
      <p:grpSp>
        <p:nvGrpSpPr>
          <p:cNvPr id="92" name="Group 44"/>
          <p:cNvGrpSpPr>
            <a:grpSpLocks/>
          </p:cNvGrpSpPr>
          <p:nvPr/>
        </p:nvGrpSpPr>
        <p:grpSpPr bwMode="auto">
          <a:xfrm>
            <a:off x="288032" y="6047978"/>
            <a:ext cx="8640961" cy="431998"/>
            <a:chOff x="192" y="4032"/>
            <a:chExt cx="5760" cy="288"/>
          </a:xfrm>
        </p:grpSpPr>
        <p:sp>
          <p:nvSpPr>
            <p:cNvPr id="93" name="Rectangle 45"/>
            <p:cNvSpPr>
              <a:spLocks noChangeArrowheads="1"/>
            </p:cNvSpPr>
            <p:nvPr/>
          </p:nvSpPr>
          <p:spPr bwMode="auto">
            <a:xfrm>
              <a:off x="192" y="4032"/>
              <a:ext cx="1152" cy="28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/>
                <a:t>Observed</a:t>
              </a:r>
            </a:p>
          </p:txBody>
        </p:sp>
        <p:sp>
          <p:nvSpPr>
            <p:cNvPr id="94" name="Rectangle 46"/>
            <p:cNvSpPr>
              <a:spLocks noChangeArrowheads="1"/>
            </p:cNvSpPr>
            <p:nvPr/>
          </p:nvSpPr>
          <p:spPr bwMode="auto">
            <a:xfrm>
              <a:off x="1392" y="4032"/>
              <a:ext cx="4560" cy="288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Total  </a:t>
              </a:r>
              <a:r>
                <a:rPr lang="en-US" sz="2000">
                  <a:solidFill>
                    <a:schemeClr val="bg1"/>
                  </a:solidFill>
                  <a:sym typeface="Symbol" pitchFamily="18" charset="2"/>
                </a:rPr>
                <a:t> </a:t>
              </a:r>
              <a:r>
                <a:rPr lang="en-US" sz="2000" smtClean="0">
                  <a:solidFill>
                    <a:schemeClr val="bg1"/>
                  </a:solidFill>
                  <a:sym typeface="Symbol" pitchFamily="18" charset="2"/>
                </a:rPr>
                <a:t>6400 </a:t>
              </a:r>
              <a:r>
                <a:rPr lang="en-US" sz="2000">
                  <a:solidFill>
                    <a:schemeClr val="bg1"/>
                  </a:solidFill>
                  <a:sym typeface="Symbol" pitchFamily="18" charset="2"/>
                </a:rPr>
                <a:t>as of </a:t>
              </a:r>
              <a:r>
                <a:rPr lang="en-US" sz="2000" smtClean="0">
                  <a:solidFill>
                    <a:schemeClr val="bg1"/>
                  </a:solidFill>
                  <a:sym typeface="Symbol" pitchFamily="18" charset="2"/>
                </a:rPr>
                <a:t>2014 (Asiago SN Catalogue)</a:t>
              </a:r>
              <a:endParaRPr lang="en-US" sz="2000">
                <a:solidFill>
                  <a:schemeClr val="bg1"/>
                </a:solidFill>
                <a:sym typeface="Symbol" pitchFamily="18" charset="2"/>
              </a:endParaRPr>
            </a:p>
          </p:txBody>
        </p:sp>
      </p:grpSp>
      <p:grpSp>
        <p:nvGrpSpPr>
          <p:cNvPr id="95" name="Group 47"/>
          <p:cNvGrpSpPr>
            <a:grpSpLocks/>
          </p:cNvGrpSpPr>
          <p:nvPr/>
        </p:nvGrpSpPr>
        <p:grpSpPr bwMode="auto">
          <a:xfrm>
            <a:off x="288032" y="4247985"/>
            <a:ext cx="8640961" cy="431998"/>
            <a:chOff x="192" y="2832"/>
            <a:chExt cx="5760" cy="288"/>
          </a:xfrm>
        </p:grpSpPr>
        <p:sp>
          <p:nvSpPr>
            <p:cNvPr id="96" name="Rectangle 48"/>
            <p:cNvSpPr>
              <a:spLocks noChangeArrowheads="1"/>
            </p:cNvSpPr>
            <p:nvPr/>
          </p:nvSpPr>
          <p:spPr bwMode="auto">
            <a:xfrm>
              <a:off x="192" y="2832"/>
              <a:ext cx="1152" cy="28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rgbClr val="008000"/>
                  </a:solidFill>
                </a:rPr>
                <a:t>Neutrinos</a:t>
              </a:r>
            </a:p>
          </p:txBody>
        </p:sp>
        <p:sp>
          <p:nvSpPr>
            <p:cNvPr id="97" name="Rectangle 49"/>
            <p:cNvSpPr>
              <a:spLocks noChangeArrowheads="1"/>
            </p:cNvSpPr>
            <p:nvPr/>
          </p:nvSpPr>
          <p:spPr bwMode="auto">
            <a:xfrm>
              <a:off x="2544" y="2832"/>
              <a:ext cx="3408" cy="2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sym typeface="Symbol" pitchFamily="18" charset="2"/>
                </a:rPr>
                <a:t> </a:t>
              </a:r>
              <a:r>
                <a:rPr lang="en-US" sz="2000">
                  <a:solidFill>
                    <a:schemeClr val="bg1"/>
                  </a:solidFill>
                </a:rPr>
                <a:t>100 </a:t>
              </a:r>
              <a:r>
                <a:rPr lang="en-US" sz="2000" b="1">
                  <a:solidFill>
                    <a:schemeClr val="bg1"/>
                  </a:solidFill>
                  <a:sym typeface="Symbol" pitchFamily="18" charset="2"/>
                </a:rPr>
                <a:t></a:t>
              </a:r>
              <a:r>
                <a:rPr lang="en-US" sz="2000">
                  <a:solidFill>
                    <a:schemeClr val="bg1"/>
                  </a:solidFill>
                </a:rPr>
                <a:t> Visible energy</a:t>
              </a:r>
            </a:p>
          </p:txBody>
        </p:sp>
        <p:sp>
          <p:nvSpPr>
            <p:cNvPr id="98" name="Rectangle 50"/>
            <p:cNvSpPr>
              <a:spLocks noChangeArrowheads="1"/>
            </p:cNvSpPr>
            <p:nvPr/>
          </p:nvSpPr>
          <p:spPr bwMode="auto">
            <a:xfrm>
              <a:off x="1392" y="2832"/>
              <a:ext cx="1104" cy="28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Insignificant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89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Oscillations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</a:rPr>
              <a:t>Explosion Mechanism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Why No Prompt Explosion?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88722" y="720417"/>
            <a:ext cx="5832000" cy="5832000"/>
            <a:chOff x="96" y="480"/>
            <a:chExt cx="3936" cy="3936"/>
          </a:xfrm>
        </p:grpSpPr>
        <p:sp>
          <p:nvSpPr>
            <p:cNvPr id="4" name="Oval 4"/>
            <p:cNvSpPr>
              <a:spLocks noChangeAspect="1" noChangeArrowheads="1"/>
            </p:cNvSpPr>
            <p:nvPr/>
          </p:nvSpPr>
          <p:spPr bwMode="auto">
            <a:xfrm>
              <a:off x="96" y="480"/>
              <a:ext cx="3936" cy="39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Oval 5"/>
            <p:cNvSpPr>
              <a:spLocks noChangeAspect="1" noChangeArrowheads="1"/>
            </p:cNvSpPr>
            <p:nvPr/>
          </p:nvSpPr>
          <p:spPr bwMode="auto">
            <a:xfrm>
              <a:off x="775" y="1171"/>
              <a:ext cx="2577" cy="2554"/>
            </a:xfrm>
            <a:prstGeom prst="ellipse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983" y="1374"/>
              <a:ext cx="2163" cy="2148"/>
              <a:chOff x="1872" y="1152"/>
              <a:chExt cx="2016" cy="2016"/>
            </a:xfrm>
          </p:grpSpPr>
          <p:sp>
            <p:nvSpPr>
              <p:cNvPr id="11" name="Oval 7"/>
              <p:cNvSpPr>
                <a:spLocks noChangeAspect="1" noChangeArrowheads="1"/>
              </p:cNvSpPr>
              <p:nvPr/>
            </p:nvSpPr>
            <p:spPr bwMode="auto">
              <a:xfrm>
                <a:off x="2016" y="1296"/>
                <a:ext cx="1728" cy="1728"/>
              </a:xfrm>
              <a:prstGeom prst="ellipse">
                <a:avLst/>
              </a:prstGeom>
              <a:solidFill>
                <a:srgbClr val="FF9999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3744" y="216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 rot="10800000">
                <a:off x="1872" y="216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rot="5400000">
                <a:off x="2808" y="309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6200000">
                <a:off x="2808" y="122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 rot="18900000">
                <a:off x="3470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rot="29700000">
                <a:off x="2146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rot="24300000">
                <a:off x="3469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rot="35100000">
                <a:off x="2146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20280000">
                <a:off x="3676" y="18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31080000">
                <a:off x="1940" y="25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25680000">
                <a:off x="3158" y="302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36480000">
                <a:off x="2457" y="129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rot="39180000">
                <a:off x="3174" y="12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 rot="49980000">
                <a:off x="2442" y="30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 rot="44580000">
                <a:off x="3669" y="252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 rot="55380000">
                <a:off x="1946" y="179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 rot="660000">
                <a:off x="3726" y="2339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 rot="11460000">
                <a:off x="1889" y="198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 rot="6060000">
                <a:off x="2629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 rot="16860000">
                <a:off x="2986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 rot="19560000">
                <a:off x="3584" y="163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3" name="Line 29"/>
              <p:cNvSpPr>
                <a:spLocks noChangeShapeType="1"/>
              </p:cNvSpPr>
              <p:nvPr/>
            </p:nvSpPr>
            <p:spPr bwMode="auto">
              <a:xfrm rot="30360000">
                <a:off x="2032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 rot="24960000">
                <a:off x="3331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" name="Line 31"/>
              <p:cNvSpPr>
                <a:spLocks noChangeShapeType="1"/>
              </p:cNvSpPr>
              <p:nvPr/>
            </p:nvSpPr>
            <p:spPr bwMode="auto">
              <a:xfrm rot="35760000">
                <a:off x="2284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 rot="20940000">
                <a:off x="3726" y="198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 rot="31740000">
                <a:off x="1889" y="233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 rot="26340000">
                <a:off x="2986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 rot="37140000">
                <a:off x="2629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39840000">
                <a:off x="3332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 rot="50640000">
                <a:off x="2284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2" name="Line 38"/>
              <p:cNvSpPr>
                <a:spLocks noChangeShapeType="1"/>
              </p:cNvSpPr>
              <p:nvPr/>
            </p:nvSpPr>
            <p:spPr bwMode="auto">
              <a:xfrm rot="45240000">
                <a:off x="3583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" name="Line 39"/>
              <p:cNvSpPr>
                <a:spLocks noChangeShapeType="1"/>
              </p:cNvSpPr>
              <p:nvPr/>
            </p:nvSpPr>
            <p:spPr bwMode="auto">
              <a:xfrm rot="56040000">
                <a:off x="2032" y="163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7" name="Text Box 40"/>
            <p:cNvSpPr txBox="1">
              <a:spLocks noChangeArrowheads="1"/>
            </p:cNvSpPr>
            <p:nvPr/>
          </p:nvSpPr>
          <p:spPr bwMode="auto">
            <a:xfrm>
              <a:off x="1473" y="2064"/>
              <a:ext cx="1183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>
                  <a:latin typeface="Trebuchet MS" pitchFamily="34" charset="0"/>
                </a:rPr>
                <a:t>Dissociated</a:t>
              </a:r>
            </a:p>
            <a:p>
              <a:pPr algn="ctr"/>
              <a:r>
                <a:rPr lang="en-US">
                  <a:latin typeface="Trebuchet MS" pitchFamily="34" charset="0"/>
                </a:rPr>
                <a:t>Material</a:t>
              </a:r>
            </a:p>
            <a:p>
              <a:pPr algn="ctr"/>
              <a:r>
                <a:rPr lang="en-US">
                  <a:latin typeface="Trebuchet MS" pitchFamily="34" charset="0"/>
                </a:rPr>
                <a:t>(n, p, e, </a:t>
              </a:r>
              <a:r>
                <a:rPr lang="en-US" b="1">
                  <a:latin typeface="Symbol" pitchFamily="18" charset="2"/>
                </a:rPr>
                <a:t>n</a:t>
              </a:r>
              <a:r>
                <a:rPr lang="en-US">
                  <a:latin typeface="Trebuchet MS" pitchFamily="34" charset="0"/>
                </a:rPr>
                <a:t>)</a:t>
              </a:r>
            </a:p>
          </p:txBody>
        </p:sp>
        <p:sp>
          <p:nvSpPr>
            <p:cNvPr id="8" name="WordArt 4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932" y="1338"/>
              <a:ext cx="2264" cy="221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454460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Collapsed Core</a:t>
              </a:r>
            </a:p>
          </p:txBody>
        </p:sp>
        <p:sp>
          <p:nvSpPr>
            <p:cNvPr id="9" name="WordArt 42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853" y="1259"/>
              <a:ext cx="2423" cy="237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Down">
                <a:avLst>
                  <a:gd name="adj" fmla="val 2276433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Undissociated Iron</a:t>
              </a:r>
            </a:p>
          </p:txBody>
        </p:sp>
        <p:sp>
          <p:nvSpPr>
            <p:cNvPr id="10" name="WordArt 4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325" y="1723"/>
              <a:ext cx="1478" cy="14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179085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Shock Wave</a:t>
              </a:r>
            </a:p>
          </p:txBody>
        </p:sp>
      </p:grp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6192732" y="719607"/>
            <a:ext cx="2880320" cy="1655994"/>
          </a:xfrm>
          <a:prstGeom prst="wedgeRectCallout">
            <a:avLst>
              <a:gd name="adj1" fmla="val -99324"/>
              <a:gd name="adj2" fmla="val 102444"/>
            </a:avLst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0.1 M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r>
              <a:rPr lang="en-US" sz="20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iron has a 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nuclear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binding energy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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1.7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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10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erg</a:t>
            </a:r>
          </a:p>
          <a:p>
            <a:pPr defTabSz="921018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Comparable to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explosion energy</a:t>
            </a: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6120802" y="4249137"/>
            <a:ext cx="2880320" cy="237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b="1">
                <a:solidFill>
                  <a:srgbClr val="C00000"/>
                </a:solidFill>
                <a:latin typeface="+mn-lt"/>
              </a:rPr>
              <a:t> Shock wave forms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within the iron </a:t>
            </a:r>
            <a:r>
              <a:rPr lang="en-US" b="1" smtClean="0">
                <a:solidFill>
                  <a:srgbClr val="C00000"/>
                </a:solidFill>
                <a:latin typeface="+mn-lt"/>
              </a:rPr>
              <a:t>core</a:t>
            </a:r>
          </a:p>
          <a:p>
            <a:endParaRPr lang="en-US" sz="800" b="1" smtClean="0">
              <a:solidFill>
                <a:srgbClr val="C000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b="1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>
                <a:solidFill>
                  <a:srgbClr val="C00000"/>
                </a:solidFill>
                <a:latin typeface="+mn-lt"/>
              </a:rPr>
              <a:t>Dissipates its energy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by dissociating the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remaining layer </a:t>
            </a:r>
            <a:r>
              <a:rPr lang="en-US" b="1" smtClean="0">
                <a:solidFill>
                  <a:srgbClr val="C00000"/>
                </a:solidFill>
                <a:latin typeface="+mn-lt"/>
              </a:rPr>
              <a:t>of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smtClean="0">
                <a:solidFill>
                  <a:srgbClr val="C00000"/>
                </a:solidFill>
                <a:latin typeface="+mn-lt"/>
              </a:rPr>
              <a:t>  iron  </a:t>
            </a:r>
            <a:endParaRPr lang="en-US" b="1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894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>
          <a:xfrm>
            <a:off x="2448212" y="-479423"/>
            <a:ext cx="8209140" cy="8209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Shock Revival by Neutrinos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baseline="0" smtClean="0">
                <a:solidFill>
                  <a:srgbClr val="FFFFFF"/>
                </a:solidFill>
              </a:rPr>
              <a:t>ISOUPS, Asilomar, 24–27 May 2013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744392" y="792421"/>
            <a:ext cx="5615976" cy="56159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</a:t>
            </a:r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968562" y="2015787"/>
            <a:ext cx="3096430" cy="309643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968562" y="2015787"/>
            <a:ext cx="3096430" cy="3096430"/>
          </a:xfrm>
          <a:prstGeom prst="ellipse">
            <a:avLst/>
          </a:prstGeom>
          <a:noFill/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252042" y="3299267"/>
            <a:ext cx="588780" cy="5887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60422" y="3600007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8209012" y="3600007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6156727" y="1475712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-5400000">
            <a:off x="6156727" y="5724302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24542" y="1708597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Si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4542" y="4815482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Si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2814" y="1223677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O</a:t>
            </a:r>
            <a:endParaRPr lang="en-US" sz="3200" b="1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6264782" y="468011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-5400000">
            <a:off x="6264782" y="244788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44892" y="360000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5112662" y="360000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88912" y="4588942"/>
            <a:ext cx="1188146" cy="739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Shock</a:t>
            </a:r>
          </a:p>
          <a:p>
            <a:pPr>
              <a:lnSpc>
                <a:spcPts val="24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wave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1408" y="3411382"/>
            <a:ext cx="696024" cy="404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smtClean="0">
                <a:solidFill>
                  <a:schemeClr val="bg1"/>
                </a:solidFill>
              </a:rPr>
              <a:t>PNS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607" y="719607"/>
            <a:ext cx="27346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Stalled </a:t>
            </a:r>
            <a:r>
              <a:rPr lang="en-US" sz="2000" smtClean="0">
                <a:solidFill>
                  <a:srgbClr val="003399"/>
                </a:solidFill>
              </a:rPr>
              <a:t>shock wave </a:t>
            </a:r>
            <a:r>
              <a:rPr lang="en-US" sz="2000">
                <a:solidFill>
                  <a:srgbClr val="003399"/>
                </a:solidFill>
              </a:rPr>
              <a:t>must</a:t>
            </a:r>
          </a:p>
          <a:p>
            <a:r>
              <a:rPr lang="en-US" sz="2000">
                <a:solidFill>
                  <a:srgbClr val="003399"/>
                </a:solidFill>
              </a:rPr>
              <a:t>receive energy </a:t>
            </a:r>
            <a:r>
              <a:rPr lang="en-US" sz="2000" smtClean="0">
                <a:solidFill>
                  <a:srgbClr val="003399"/>
                </a:solidFill>
              </a:rPr>
              <a:t>to start re-expansion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against ram pressure </a:t>
            </a:r>
            <a:r>
              <a:rPr lang="en-US" sz="2000">
                <a:solidFill>
                  <a:srgbClr val="003399"/>
                </a:solidFill>
              </a:rPr>
              <a:t>of</a:t>
            </a:r>
          </a:p>
          <a:p>
            <a:r>
              <a:rPr lang="en-US" sz="2000">
                <a:solidFill>
                  <a:srgbClr val="003399"/>
                </a:solidFill>
              </a:rPr>
              <a:t>infalling </a:t>
            </a:r>
            <a:r>
              <a:rPr lang="en-US" sz="2000" smtClean="0">
                <a:solidFill>
                  <a:srgbClr val="003399"/>
                </a:solidFill>
              </a:rPr>
              <a:t>stellar core</a:t>
            </a:r>
            <a:endParaRPr lang="en-US" sz="2000">
              <a:solidFill>
                <a:srgbClr val="003399"/>
              </a:solidFill>
            </a:endParaRPr>
          </a:p>
          <a:p>
            <a:endParaRPr lang="en-US" sz="2000"/>
          </a:p>
          <a:p>
            <a:r>
              <a:rPr lang="en-US" sz="2000" b="1">
                <a:solidFill>
                  <a:srgbClr val="C00000"/>
                </a:solidFill>
              </a:rPr>
              <a:t>Shock </a:t>
            </a:r>
            <a:r>
              <a:rPr lang="en-US" sz="2000" b="1" smtClean="0">
                <a:solidFill>
                  <a:srgbClr val="C00000"/>
                </a:solidFill>
              </a:rPr>
              <a:t>can receive</a:t>
            </a:r>
          </a:p>
          <a:p>
            <a:r>
              <a:rPr lang="en-US" sz="2000" b="1" smtClean="0">
                <a:solidFill>
                  <a:srgbClr val="C00000"/>
                </a:solidFill>
              </a:rPr>
              <a:t>fresh</a:t>
            </a:r>
            <a:r>
              <a:rPr lang="en-US" sz="2000" b="1">
                <a:solidFill>
                  <a:srgbClr val="C00000"/>
                </a:solidFill>
              </a:rPr>
              <a:t> </a:t>
            </a:r>
            <a:r>
              <a:rPr lang="en-US" sz="2000" b="1" smtClean="0">
                <a:solidFill>
                  <a:srgbClr val="C00000"/>
                </a:solidFill>
              </a:rPr>
              <a:t>energy </a:t>
            </a:r>
            <a:r>
              <a:rPr lang="en-US" sz="2000" b="1">
                <a:solidFill>
                  <a:srgbClr val="C00000"/>
                </a:solidFill>
              </a:rPr>
              <a:t>from</a:t>
            </a:r>
          </a:p>
          <a:p>
            <a:r>
              <a:rPr lang="en-US" sz="2000" b="1">
                <a:solidFill>
                  <a:srgbClr val="C00000"/>
                </a:solidFill>
              </a:rPr>
              <a:t>neutrinos!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760672" y="2879907"/>
            <a:ext cx="648090" cy="55325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768812" y="2651346"/>
            <a:ext cx="252035" cy="64792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976702" y="3888047"/>
            <a:ext cx="540076" cy="50407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84842" y="223181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8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2632" y="251985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8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76494" y="422894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800">
              <a:solidFill>
                <a:srgbClr val="FFFF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443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Delayed (Neutrino-Driven) Explosion</a:t>
            </a:r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15900" y="5903979"/>
            <a:ext cx="8785222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400"/>
              <a:t>Wilson, Proc. Univ. Illinois Meeting on Num. Astrophys</a:t>
            </a:r>
            <a:r>
              <a:rPr lang="en-US" sz="2400" smtClean="0"/>
              <a:t>. (</a:t>
            </a:r>
            <a:r>
              <a:rPr lang="en-US" sz="2400"/>
              <a:t>1982)</a:t>
            </a:r>
          </a:p>
          <a:p>
            <a:pPr algn="ctr"/>
            <a:r>
              <a:rPr lang="en-US" sz="2400"/>
              <a:t>Bethe &amp; Wilson, ApJ 295 (1985) 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712554"/>
            <a:ext cx="7045826" cy="51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Growing Set of 2D Exploding Models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4504"/>
            <a:ext cx="9217025" cy="5867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 smtClean="0">
                <a:solidFill>
                  <a:schemeClr val="bg1"/>
                </a:solidFill>
              </a:rPr>
              <a:t>Slide from Thomas Janka at Fifty-One Ergs, NC </a:t>
            </a:r>
            <a:r>
              <a:rPr lang="en-US" sz="1200" b="1">
                <a:solidFill>
                  <a:schemeClr val="bg1"/>
                </a:solidFill>
              </a:rPr>
              <a:t>State University, Raleigh, North Carolina, </a:t>
            </a:r>
            <a:r>
              <a:rPr lang="en-US" sz="1200" b="1" smtClean="0">
                <a:solidFill>
                  <a:schemeClr val="bg1"/>
                </a:solidFill>
              </a:rPr>
              <a:t>13–17 May  2013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952" y="896750"/>
            <a:ext cx="358687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Florian Hanke, PhD Project</a:t>
            </a:r>
          </a:p>
          <a:p>
            <a:r>
              <a:rPr lang="en-US" sz="2400" b="1" smtClean="0"/>
              <a:t>MPA, Garching, 2013 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8855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smtClean="0"/>
                  <a:t>First Realistic 3D Simulation (27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/>
                          <m:t>M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mtClean="0"/>
                  <a:t> Garching Group)</a:t>
                </a:r>
                <a:endParaRPr lang="en-US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1">
                <a:blip r:embed="rId4"/>
                <a:stretch>
                  <a:fillRect l="-1124" t="-13542" r="-119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27M-3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6993" y="598487"/>
            <a:ext cx="6025939" cy="602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Summary Explosion Mechanism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463" y="1021721"/>
            <a:ext cx="8661923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3399"/>
                </a:solidFill>
              </a:rPr>
              <a:t>• Standard paradigm for many years:</a:t>
            </a:r>
          </a:p>
          <a:p>
            <a:r>
              <a:rPr lang="en-US" sz="2400" smtClean="0">
                <a:solidFill>
                  <a:srgbClr val="003399"/>
                </a:solidFill>
              </a:rPr>
              <a:t>   Neutrino-driven explosion (delayed explosion, Wilson mechanism)</a:t>
            </a:r>
          </a:p>
          <a:p>
            <a:endParaRPr lang="en-US">
              <a:solidFill>
                <a:srgbClr val="003399"/>
              </a:solidFill>
            </a:endParaRPr>
          </a:p>
          <a:p>
            <a:r>
              <a:rPr lang="en-US" sz="2400" smtClean="0">
                <a:solidFill>
                  <a:srgbClr val="003399"/>
                </a:solidFill>
              </a:rPr>
              <a:t>• Numerical explosions ok for small-mass progenitors in 1D</a:t>
            </a:r>
          </a:p>
          <a:p>
            <a:r>
              <a:rPr lang="en-US" sz="2400">
                <a:solidFill>
                  <a:srgbClr val="003399"/>
                </a:solidFill>
              </a:rPr>
              <a:t> </a:t>
            </a:r>
            <a:r>
              <a:rPr lang="en-US" sz="2400" smtClean="0">
                <a:solidFill>
                  <a:srgbClr val="003399"/>
                </a:solidFill>
              </a:rPr>
              <a:t>  (spherical symmetry)</a:t>
            </a:r>
          </a:p>
          <a:p>
            <a:endParaRPr lang="en-US" sz="2400">
              <a:solidFill>
                <a:srgbClr val="003399"/>
              </a:solidFill>
            </a:endParaRPr>
          </a:p>
          <a:p>
            <a:r>
              <a:rPr lang="en-US" sz="2400" smtClean="0">
                <a:solidFill>
                  <a:srgbClr val="003399"/>
                </a:solidFill>
              </a:rPr>
              <a:t>• </a:t>
            </a:r>
            <a:r>
              <a:rPr lang="en-US" sz="2400">
                <a:solidFill>
                  <a:srgbClr val="003399"/>
                </a:solidFill>
              </a:rPr>
              <a:t>Numerical explosions </a:t>
            </a:r>
            <a:r>
              <a:rPr lang="en-US" sz="2400" smtClean="0">
                <a:solidFill>
                  <a:srgbClr val="003399"/>
                </a:solidFill>
              </a:rPr>
              <a:t>ok for broad mass range in 2D</a:t>
            </a:r>
          </a:p>
          <a:p>
            <a:r>
              <a:rPr lang="en-US" sz="2400">
                <a:solidFill>
                  <a:srgbClr val="003399"/>
                </a:solidFill>
              </a:rPr>
              <a:t> </a:t>
            </a:r>
            <a:r>
              <a:rPr lang="en-US" sz="2400" smtClean="0">
                <a:solidFill>
                  <a:srgbClr val="003399"/>
                </a:solidFill>
              </a:rPr>
              <a:t>  (axial symmetry)</a:t>
            </a:r>
          </a:p>
          <a:p>
            <a:endParaRPr lang="en-US" sz="2400">
              <a:solidFill>
                <a:srgbClr val="003399"/>
              </a:solidFill>
            </a:endParaRPr>
          </a:p>
          <a:p>
            <a:r>
              <a:rPr lang="en-US" sz="2400">
                <a:solidFill>
                  <a:srgbClr val="003399"/>
                </a:solidFill>
              </a:rPr>
              <a:t>• </a:t>
            </a:r>
            <a:r>
              <a:rPr lang="en-US" sz="2400" smtClean="0">
                <a:solidFill>
                  <a:srgbClr val="003399"/>
                </a:solidFill>
              </a:rPr>
              <a:t>3D studies only beginning – no clear picture yet</a:t>
            </a:r>
          </a:p>
          <a:p>
            <a:r>
              <a:rPr lang="en-US" sz="2400">
                <a:solidFill>
                  <a:srgbClr val="003399"/>
                </a:solidFill>
              </a:rPr>
              <a:t> </a:t>
            </a:r>
            <a:r>
              <a:rPr lang="en-US" sz="2400" smtClean="0">
                <a:solidFill>
                  <a:srgbClr val="003399"/>
                </a:solidFill>
              </a:rPr>
              <a:t>  Better spatial resolution needed?</a:t>
            </a:r>
          </a:p>
          <a:p>
            <a:endParaRPr lang="en-US" sz="2400">
              <a:solidFill>
                <a:srgbClr val="003399"/>
              </a:solidFill>
            </a:endParaRPr>
          </a:p>
          <a:p>
            <a:r>
              <a:rPr lang="en-US" sz="2400">
                <a:solidFill>
                  <a:srgbClr val="003399"/>
                </a:solidFill>
              </a:rPr>
              <a:t>• </a:t>
            </a:r>
            <a:r>
              <a:rPr lang="en-US" sz="2400" smtClean="0">
                <a:solidFill>
                  <a:srgbClr val="003399"/>
                </a:solidFill>
              </a:rPr>
              <a:t>Strong progenitor dependence?  3D progenitor models needed?</a:t>
            </a:r>
            <a:endParaRPr lang="en-US" sz="2400">
              <a:solidFill>
                <a:srgbClr val="003399"/>
              </a:solidFill>
            </a:endParaRPr>
          </a:p>
          <a:p>
            <a:endParaRPr lang="en-US" sz="24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Crab Nebula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Georg Raffelt\Desktop\chine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15999"/>
            <a:ext cx="2376264" cy="33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27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Three Phases of Neutrino Emission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2" y="662458"/>
            <a:ext cx="8568620" cy="4583312"/>
          </a:xfrm>
          <a:prstGeom prst="rect">
            <a:avLst/>
          </a:prstGeom>
        </p:spPr>
      </p:pic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720052" y="5184227"/>
            <a:ext cx="244826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Shock breakout</a:t>
            </a:r>
          </a:p>
          <a:p>
            <a:pPr algn="l">
              <a:buFontTx/>
              <a:buChar char="•"/>
            </a:pP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De-leptonization of</a:t>
            </a:r>
          </a:p>
          <a:p>
            <a:pPr algn="l"/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  outer core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3456269" y="5184227"/>
                <a:ext cx="2880320" cy="10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mtClean="0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Shock stalls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i="1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 smtClean="0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</a:t>
                </a:r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150 km</a:t>
                </a:r>
              </a:p>
              <a:p>
                <a:pPr algn="l">
                  <a:buFontTx/>
                  <a:buChar char="•"/>
                </a:pPr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Neutrinos powered by</a:t>
                </a:r>
              </a:p>
              <a:p>
                <a:pPr algn="l"/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  infalling matter</a:t>
                </a:r>
              </a:p>
            </p:txBody>
          </p:sp>
        </mc:Choice>
        <mc:Fallback xmlns="">
          <p:sp>
            <p:nvSpPr>
              <p:cNvPr id="29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6269" y="5184227"/>
                <a:ext cx="2880320" cy="1007996"/>
              </a:xfrm>
              <a:prstGeom prst="rect">
                <a:avLst/>
              </a:prstGeom>
              <a:blipFill rotWithShape="1">
                <a:blip r:embed="rId3"/>
                <a:stretch>
                  <a:fillRect l="-1907" b="-48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6048792" y="5040207"/>
            <a:ext cx="288032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mtClean="0">
                <a:solidFill>
                  <a:schemeClr val="accent3">
                    <a:lumMod val="50000"/>
                  </a:schemeClr>
                </a:solidFill>
                <a:effectLst/>
              </a:rPr>
              <a:t>Cooling </a:t>
            </a: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on </a:t>
            </a:r>
            <a:r>
              <a:rPr lang="en-US" smtClean="0">
                <a:solidFill>
                  <a:schemeClr val="accent3">
                    <a:lumMod val="50000"/>
                  </a:schemeClr>
                </a:solidFill>
                <a:effectLst/>
              </a:rPr>
              <a:t>neutrino</a:t>
            </a:r>
          </a:p>
          <a:p>
            <a:pPr algn="ctr"/>
            <a:r>
              <a:rPr lang="en-US" smtClean="0">
                <a:solidFill>
                  <a:schemeClr val="accent3">
                    <a:lumMod val="50000"/>
                  </a:schemeClr>
                </a:solidFill>
                <a:effectLst/>
              </a:rPr>
              <a:t>diffusion </a:t>
            </a: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time scale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63" y="6120654"/>
            <a:ext cx="8928100" cy="50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Spherically symmetric Garching model (</a:t>
            </a:r>
            <a:r>
              <a:rPr lang="en-US" sz="2000" smtClean="0">
                <a:solidFill>
                  <a:srgbClr val="003399"/>
                </a:solidFill>
              </a:rPr>
              <a:t>25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>
                <a:solidFill>
                  <a:srgbClr val="003399"/>
                </a:solidFill>
                <a:effectLst/>
              </a:rPr>
              <a:t>M</a:t>
            </a:r>
            <a:r>
              <a:rPr lang="en-US" sz="2000" baseline="-25000">
                <a:solidFill>
                  <a:srgbClr val="003399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000">
                <a:solidFill>
                  <a:srgbClr val="003399"/>
                </a:solidFill>
                <a:effectLst/>
              </a:rPr>
              <a:t>) with Boltzmann neutrino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transport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81530" y="988597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Explosion</a:t>
            </a:r>
          </a:p>
          <a:p>
            <a:r>
              <a:rPr lang="en-US" smtClean="0"/>
              <a:t>triggered</a:t>
            </a:r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156017" y="1602777"/>
            <a:ext cx="0" cy="288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7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Livermore </a:t>
            </a:r>
            <a:r>
              <a:rPr lang="en-US"/>
              <a:t>Fluxes and Spectra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863627"/>
            <a:ext cx="5791001" cy="5544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30547" y="1024266"/>
                <a:ext cx="936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rgbClr val="003399"/>
                    </a:solidFill>
                  </a:rPr>
                  <a:t>Prompt </a:t>
                </a:r>
                <a:endParaRPr lang="en-US" b="0" i="1" smtClean="0">
                  <a:solidFill>
                    <a:srgbClr val="003399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mtClean="0">
                    <a:solidFill>
                      <a:srgbClr val="003399"/>
                    </a:solidFill>
                  </a:rPr>
                  <a:t> burst</a:t>
                </a:r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547" y="1024266"/>
                <a:ext cx="936538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5882" t="-4717" r="-588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00811" y="5040207"/>
                <a:ext cx="4789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811" y="5040207"/>
                <a:ext cx="478977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88412" y="4320107"/>
                <a:ext cx="4894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412" y="4320107"/>
                <a:ext cx="489493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88412" y="3494087"/>
                <a:ext cx="487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412" y="3494087"/>
                <a:ext cx="487954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001087" y="5246712"/>
            <a:ext cx="3071476" cy="6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/>
          <a:p>
            <a:pPr defTabSz="921018"/>
            <a:r>
              <a:rPr lang="en-US" sz="2000">
                <a:solidFill>
                  <a:srgbClr val="404040"/>
                </a:solidFill>
              </a:rPr>
              <a:t>Livermore numerical model</a:t>
            </a:r>
          </a:p>
          <a:p>
            <a:pPr defTabSz="921018"/>
            <a:r>
              <a:rPr lang="en-US" sz="2000">
                <a:solidFill>
                  <a:srgbClr val="404040"/>
                </a:solidFill>
              </a:rPr>
              <a:t>ApJ 496 (1998) 216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099353" y="782092"/>
            <a:ext cx="2952287" cy="230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000" smtClean="0">
                <a:solidFill>
                  <a:srgbClr val="003399"/>
                </a:solidFill>
              </a:rPr>
              <a:t>Schematic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transport  of </a:t>
            </a:r>
          </a:p>
          <a:p>
            <a:pPr algn="l"/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800" baseline="-25000" smtClean="0">
                <a:solidFill>
                  <a:srgbClr val="003399"/>
                </a:solidFill>
                <a:latin typeface="Symbol" pitchFamily="18" charset="2"/>
              </a:rPr>
              <a:t>m</a:t>
            </a:r>
            <a:r>
              <a:rPr lang="en-US" sz="2000" smtClean="0">
                <a:solidFill>
                  <a:srgbClr val="003399"/>
                </a:solidFill>
              </a:rPr>
              <a:t> </a:t>
            </a:r>
            <a:r>
              <a:rPr lang="en-US" sz="2000">
                <a:solidFill>
                  <a:srgbClr val="003399"/>
                </a:solidFill>
              </a:rPr>
              <a:t>and </a:t>
            </a:r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800" baseline="-25000" smtClean="0">
                <a:solidFill>
                  <a:srgbClr val="003399"/>
                </a:solidFill>
                <a:latin typeface="Symbol" pitchFamily="18" charset="2"/>
              </a:rPr>
              <a:t>t</a:t>
            </a:r>
            <a:r>
              <a:rPr lang="en-US" sz="2000" smtClean="0">
                <a:solidFill>
                  <a:srgbClr val="003399"/>
                </a:solidFill>
              </a:rPr>
              <a:t> </a:t>
            </a:r>
            <a:endParaRPr lang="en-US" sz="2000">
              <a:solidFill>
                <a:srgbClr val="003399"/>
              </a:solidFill>
            </a:endParaRPr>
          </a:p>
          <a:p>
            <a:pPr algn="l"/>
            <a:endParaRPr lang="en-US" sz="7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Incomplete microphysics</a:t>
            </a:r>
          </a:p>
          <a:p>
            <a:pPr algn="l"/>
            <a:endParaRPr lang="en-US" sz="7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Crude numerics to couple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   neutrino transport with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   hydro code</a:t>
            </a:r>
          </a:p>
        </p:txBody>
      </p:sp>
    </p:spTree>
    <p:extLst>
      <p:ext uri="{BB962C8B-B14F-4D97-AF65-F5344CB8AC3E}">
        <p14:creationId xmlns:p14="http://schemas.microsoft.com/office/powerpoint/2010/main" val="1090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Oscillations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</a:rPr>
              <a:t>Neutrinos from Supernova 1987A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Sanduleak -69 202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-493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92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Sanduleak  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69 202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Georg Raffelt\Desktop\lm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56" y="3528479"/>
            <a:ext cx="4464496" cy="33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52656" y="3527987"/>
            <a:ext cx="4464496" cy="102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noAutofit/>
          </a:bodyPr>
          <a:lstStyle/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Magellanic Cloud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50 kpc      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(160.000 light years)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C:\Users\Georg Raffelt\Desktop\tarant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56" y="0"/>
            <a:ext cx="4464496" cy="33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52656" y="2977718"/>
            <a:ext cx="4464496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/>
          <a:p>
            <a:pPr defTabSz="921018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Tarantula Nebula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8512" y="-493"/>
            <a:ext cx="4608513" cy="6911975"/>
            <a:chOff x="4608512" y="-493"/>
            <a:chExt cx="4608513" cy="6911975"/>
          </a:xfrm>
        </p:grpSpPr>
        <p:pic>
          <p:nvPicPr>
            <p:cNvPr id="1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</a:p>
            <a:p>
              <a:pPr algn="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 February 1987</a:t>
              </a:r>
            </a:p>
            <a:p>
              <a:pPr algn="r"/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4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6516412"/>
            <a:ext cx="9217025" cy="39605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459663" y="359999"/>
          <a:ext cx="6299200" cy="6269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CorelPhotoPaint.Image.9" r:id="rId3" imgW="6247619" imgH="6219048" progId="CorelPhotoPaint.Image.9">
                  <p:embed/>
                </p:oleObj>
              </mc:Choice>
              <mc:Fallback>
                <p:oleObj name="CorelPhotoPaint.Image.9" r:id="rId3" imgW="6247619" imgH="6219048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9663" y="359999"/>
                        <a:ext cx="6299200" cy="6269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504056" y="2558991"/>
            <a:ext cx="2592288" cy="752997"/>
          </a:xfrm>
          <a:prstGeom prst="wedgeRectCallout">
            <a:avLst>
              <a:gd name="adj1" fmla="val 106481"/>
              <a:gd name="adj2" fmla="val 54384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 anchor="ctr"/>
          <a:lstStyle/>
          <a:p>
            <a:pPr algn="ctr" defTabSz="921018"/>
            <a:r>
              <a:rPr lang="en-US" sz="2000">
                <a:solidFill>
                  <a:srgbClr val="FFCC00"/>
                </a:solidFill>
                <a:latin typeface="+mj-lt"/>
              </a:rPr>
              <a:t>Supernova Remnant </a:t>
            </a:r>
          </a:p>
          <a:p>
            <a:pPr algn="ctr" defTabSz="921018"/>
            <a:r>
              <a:rPr lang="en-US" sz="2000">
                <a:solidFill>
                  <a:srgbClr val="FFCC00"/>
                </a:solidFill>
                <a:latin typeface="+mj-lt"/>
              </a:rPr>
              <a:t>(SNR) 1987A 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64096" y="1079996"/>
            <a:ext cx="7776865" cy="5543980"/>
            <a:chOff x="576" y="720"/>
            <a:chExt cx="5184" cy="3696"/>
          </a:xfrm>
        </p:grpSpPr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576" y="720"/>
              <a:ext cx="1488" cy="288"/>
            </a:xfrm>
            <a:prstGeom prst="wedgeRectCallout">
              <a:avLst>
                <a:gd name="adj1" fmla="val 87366"/>
                <a:gd name="adj2" fmla="val 136111"/>
              </a:avLst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 anchor="ctr"/>
            <a:lstStyle/>
            <a:p>
              <a:pPr algn="ctr" defTabSz="921018"/>
              <a:r>
                <a:rPr lang="en-US" sz="2000">
                  <a:solidFill>
                    <a:srgbClr val="FFCC00"/>
                  </a:solidFill>
                  <a:latin typeface="+mj-lt"/>
                </a:rPr>
                <a:t>Foreground Star</a:t>
              </a:r>
            </a:p>
          </p:txBody>
        </p:sp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4272" y="4128"/>
              <a:ext cx="1488" cy="288"/>
            </a:xfrm>
            <a:prstGeom prst="wedgeRectCallout">
              <a:avLst>
                <a:gd name="adj1" fmla="val -41264"/>
                <a:gd name="adj2" fmla="val -218056"/>
              </a:avLst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 anchor="ctr"/>
            <a:lstStyle/>
            <a:p>
              <a:pPr algn="ctr" defTabSz="921018"/>
              <a:r>
                <a:rPr lang="en-US" sz="2000">
                  <a:solidFill>
                    <a:srgbClr val="FFCC00"/>
                  </a:solidFill>
                  <a:latin typeface="+mj-lt"/>
                </a:rPr>
                <a:t>Foreground Star</a:t>
              </a: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504056" y="869997"/>
            <a:ext cx="8444440" cy="5849979"/>
            <a:chOff x="336" y="580"/>
            <a:chExt cx="5629" cy="3900"/>
          </a:xfrm>
        </p:grpSpPr>
        <p:grpSp>
          <p:nvGrpSpPr>
            <p:cNvPr id="9" name="Group 10"/>
            <p:cNvGrpSpPr>
              <a:grpSpLocks/>
            </p:cNvGrpSpPr>
            <p:nvPr/>
          </p:nvGrpSpPr>
          <p:grpSpPr bwMode="auto">
            <a:xfrm rot="-4128087">
              <a:off x="4583" y="503"/>
              <a:ext cx="1306" cy="1459"/>
              <a:chOff x="60" y="1476"/>
              <a:chExt cx="1224" cy="1368"/>
            </a:xfrm>
          </p:grpSpPr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384" y="2064"/>
                <a:ext cx="576" cy="192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CC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5" name="Oval 12"/>
              <p:cNvSpPr>
                <a:spLocks noChangeAspect="1" noChangeArrowheads="1"/>
              </p:cNvSpPr>
              <p:nvPr/>
            </p:nvSpPr>
            <p:spPr bwMode="auto">
              <a:xfrm>
                <a:off x="60" y="2436"/>
                <a:ext cx="1224" cy="408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CC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6" name="Oval 13"/>
              <p:cNvSpPr>
                <a:spLocks noChangeAspect="1" noChangeArrowheads="1"/>
              </p:cNvSpPr>
              <p:nvPr/>
            </p:nvSpPr>
            <p:spPr bwMode="auto">
              <a:xfrm>
                <a:off x="60" y="1476"/>
                <a:ext cx="1224" cy="408"/>
              </a:xfrm>
              <a:prstGeom prst="ellips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CC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7" name="Oval 14"/>
              <p:cNvSpPr>
                <a:spLocks noChangeAspect="1" noChangeArrowheads="1"/>
              </p:cNvSpPr>
              <p:nvPr/>
            </p:nvSpPr>
            <p:spPr bwMode="auto">
              <a:xfrm flipV="1">
                <a:off x="624" y="2112"/>
                <a:ext cx="96" cy="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</p:grp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2871" y="1738"/>
              <a:ext cx="1425" cy="1040"/>
              <a:chOff x="2694" y="1710"/>
              <a:chExt cx="1336" cy="975"/>
            </a:xfrm>
          </p:grpSpPr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 flipH="1">
                <a:off x="2694" y="1710"/>
                <a:ext cx="384" cy="96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3" name="Text Box 17"/>
              <p:cNvSpPr txBox="1">
                <a:spLocks noChangeArrowheads="1"/>
              </p:cNvSpPr>
              <p:nvPr/>
            </p:nvSpPr>
            <p:spPr bwMode="auto">
              <a:xfrm>
                <a:off x="2784" y="2393"/>
                <a:ext cx="1246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CCFF"/>
                    </a:solidFill>
                    <a:latin typeface="+mj-lt"/>
                  </a:rPr>
                  <a:t>500 Light-days</a:t>
                </a:r>
              </a:p>
            </p:txBody>
          </p:sp>
        </p:grp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36" y="3388"/>
              <a:ext cx="2016" cy="1092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FFCC00"/>
                  </a:solidFill>
                  <a:latin typeface="+mj-lt"/>
                </a:rPr>
                <a:t>Ring system consists of material ejected from</a:t>
              </a:r>
            </a:p>
            <a:p>
              <a:r>
                <a:rPr lang="en-US" sz="2000">
                  <a:solidFill>
                    <a:srgbClr val="FFCC00"/>
                  </a:solidFill>
                  <a:latin typeface="+mj-lt"/>
                </a:rPr>
                <a:t>the progenitor star,</a:t>
              </a:r>
            </a:p>
            <a:p>
              <a:r>
                <a:rPr lang="en-US" sz="2000">
                  <a:solidFill>
                    <a:srgbClr val="FFCC00"/>
                  </a:solidFill>
                  <a:latin typeface="+mj-lt"/>
                </a:rPr>
                <a:t>illuminated by UV flash from SN 1987A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FFC000"/>
                </a:solidFill>
              </a:rPr>
              <a:t>SN 1987A Rings (Hubble Space Telescope 4/1994)</a:t>
            </a:r>
          </a:p>
        </p:txBody>
      </p:sp>
    </p:spTree>
    <p:extLst>
      <p:ext uri="{BB962C8B-B14F-4D97-AF65-F5344CB8AC3E}">
        <p14:creationId xmlns:p14="http://schemas.microsoft.com/office/powerpoint/2010/main" val="24822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Explosion Hits Inner Ring</a:t>
            </a:r>
          </a:p>
        </p:txBody>
      </p:sp>
    </p:spTree>
    <p:extLst>
      <p:ext uri="{BB962C8B-B14F-4D97-AF65-F5344CB8AC3E}">
        <p14:creationId xmlns:p14="http://schemas.microsoft.com/office/powerpoint/2010/main" val="30665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" y="503577"/>
            <a:ext cx="9217025" cy="6192860"/>
          </a:xfrm>
          <a:prstGeom prst="rect">
            <a:avLst/>
          </a:prstGeom>
          <a:solidFill>
            <a:srgbClr val="EBEB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Event No.9 in Kamiokande </a:t>
            </a:r>
          </a:p>
        </p:txBody>
      </p:sp>
      <p:pic>
        <p:nvPicPr>
          <p:cNvPr id="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368272"/>
            <a:ext cx="4176464" cy="40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792458"/>
            <a:ext cx="4608513" cy="59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4016" y="791679"/>
            <a:ext cx="4176464" cy="43199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Kamiokande Detector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016" y="6048409"/>
            <a:ext cx="4176464" cy="43199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Hirata et al., PRD 38 (1988) 448</a:t>
            </a:r>
          </a:p>
        </p:txBody>
      </p:sp>
    </p:spTree>
    <p:extLst>
      <p:ext uri="{BB962C8B-B14F-4D97-AF65-F5344CB8AC3E}">
        <p14:creationId xmlns:p14="http://schemas.microsoft.com/office/powerpoint/2010/main" val="42275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Signal of Supernova 1987A</a:t>
            </a:r>
          </a:p>
        </p:txBody>
      </p:sp>
      <p:pic>
        <p:nvPicPr>
          <p:cNvPr id="3" name="Picture 3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9" y="719997"/>
            <a:ext cx="3957440" cy="575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2607" y="766119"/>
            <a:ext cx="3960440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90000"/>
              </a:lnSpc>
            </a:pPr>
            <a:r>
              <a:rPr lang="en-US" sz="2000" dirty="0" err="1">
                <a:effectLst/>
              </a:rPr>
              <a:t>Kamiokande</a:t>
            </a:r>
            <a:r>
              <a:rPr lang="en-US" sz="2000" dirty="0">
                <a:effectLst/>
              </a:rPr>
              <a:t>-II (Japan)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effectLst/>
              </a:rPr>
              <a:t>Water Cherenkov detector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effectLst/>
              </a:rPr>
              <a:t>2140 tons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effectLst/>
              </a:rPr>
              <a:t>Clock uncertainty  </a:t>
            </a:r>
            <a:r>
              <a:rPr lang="en-US" sz="2000" dirty="0">
                <a:effectLst/>
                <a:sym typeface="Symbol" pitchFamily="18" charset="2"/>
              </a:rPr>
              <a:t>1 min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62607" y="2519991"/>
            <a:ext cx="3960440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90000"/>
              </a:lnSpc>
            </a:pPr>
            <a:r>
              <a:rPr lang="en-US" sz="2000">
                <a:effectLst/>
              </a:rPr>
              <a:t>Irvine-Michigan-Brookhaven (US)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effectLst/>
              </a:rPr>
              <a:t>Water Cherenkov detector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effectLst/>
              </a:rPr>
              <a:t>6800 tons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effectLst/>
              </a:rPr>
              <a:t>Clock uncertainty  </a:t>
            </a:r>
            <a:r>
              <a:rPr lang="en-US" sz="2000">
                <a:effectLst/>
                <a:sym typeface="Symbol" pitchFamily="18" charset="2"/>
              </a:rPr>
              <a:t>50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4862607" y="4282485"/>
                <a:ext cx="3960440" cy="1367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>
                  <a:lnSpc>
                    <a:spcPct val="90000"/>
                  </a:lnSpc>
                </a:pPr>
                <a:r>
                  <a:rPr lang="en-US" sz="2000">
                    <a:effectLst/>
                  </a:rPr>
                  <a:t>Baksan Scintillator Telescope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>
                    <a:effectLst/>
                  </a:rPr>
                  <a:t>(Soviet Union), 200 tons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>
                    <a:effectLst/>
                  </a:rPr>
                  <a:t>Random event cluster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effectLst/>
                  </a:rPr>
                  <a:t> 0.7/day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>
                    <a:effectLst/>
                  </a:rPr>
                  <a:t>Clock uncertainty  </a:t>
                </a:r>
                <a:r>
                  <a:rPr lang="en-US" sz="2000">
                    <a:effectLst/>
                    <a:latin typeface="Symbol" pitchFamily="18" charset="2"/>
                    <a:sym typeface="Symbol" pitchFamily="18" charset="2"/>
                  </a:rPr>
                  <a:t>+</a:t>
                </a:r>
                <a:r>
                  <a:rPr lang="en-US" sz="2000">
                    <a:effectLst/>
                    <a:sym typeface="Symbol" pitchFamily="18" charset="2"/>
                  </a:rPr>
                  <a:t>2/</a:t>
                </a:r>
                <a:r>
                  <a:rPr lang="en-US" sz="2000">
                    <a:effectLst/>
                    <a:latin typeface="Symbol" pitchFamily="18" charset="2"/>
                    <a:sym typeface="Symbol" pitchFamily="18" charset="2"/>
                  </a:rPr>
                  <a:t>-</a:t>
                </a:r>
                <a:r>
                  <a:rPr lang="en-US" sz="2000">
                    <a:effectLst/>
                    <a:sym typeface="Symbol" pitchFamily="18" charset="2"/>
                  </a:rPr>
                  <a:t>54 s</a:t>
                </a:r>
              </a:p>
            </p:txBody>
          </p:sp>
        </mc:Choice>
        <mc:Fallback xmlns="">
          <p:sp>
            <p:nvSpPr>
              <p:cNvPr id="6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2607" y="4282485"/>
                <a:ext cx="3960440" cy="1367995"/>
              </a:xfrm>
              <a:prstGeom prst="rect">
                <a:avLst/>
              </a:prstGeom>
              <a:blipFill rotWithShape="1">
                <a:blip r:embed="rId3"/>
                <a:stretch>
                  <a:fillRect l="-1849" t="-4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96545" y="5858195"/>
            <a:ext cx="3744416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90000"/>
              </a:lnSpc>
            </a:pPr>
            <a:r>
              <a:rPr lang="en-US" sz="2000" b="1">
                <a:solidFill>
                  <a:srgbClr val="003399"/>
                </a:solidFill>
                <a:effectLst/>
              </a:rPr>
              <a:t>Within clock uncertainties,</a:t>
            </a:r>
          </a:p>
          <a:p>
            <a:pPr defTabSz="921018">
              <a:lnSpc>
                <a:spcPct val="90000"/>
              </a:lnSpc>
            </a:pPr>
            <a:r>
              <a:rPr lang="en-US" sz="2000" b="1">
                <a:solidFill>
                  <a:srgbClr val="003399"/>
                </a:solidFill>
                <a:effectLst/>
              </a:rPr>
              <a:t>all signals are contemporaneous</a:t>
            </a:r>
          </a:p>
        </p:txBody>
      </p:sp>
    </p:spTree>
    <p:extLst>
      <p:ext uri="{BB962C8B-B14F-4D97-AF65-F5344CB8AC3E}">
        <p14:creationId xmlns:p14="http://schemas.microsoft.com/office/powerpoint/2010/main" val="22972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Early Lightcurve of SN 1987A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1079657"/>
            <a:ext cx="5907069" cy="504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63143" y="1151667"/>
            <a:ext cx="2809989" cy="83099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Expected bolometric </a:t>
            </a:r>
            <a:endParaRPr lang="en-US" sz="2400" b="1">
              <a:solidFill>
                <a:srgbClr val="003399"/>
              </a:solidFill>
            </a:endParaRPr>
          </a:p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brightness evolution</a:t>
            </a:r>
            <a:endParaRPr lang="en-US" sz="2400" b="1">
              <a:solidFill>
                <a:srgbClr val="003399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5616652" y="1567166"/>
            <a:ext cx="646491" cy="304601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64742" y="2192930"/>
            <a:ext cx="2809989" cy="83099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Expected visual </a:t>
            </a:r>
            <a:endParaRPr lang="en-US" sz="2400" b="1">
              <a:solidFill>
                <a:srgbClr val="003399"/>
              </a:solidFill>
            </a:endParaRPr>
          </a:p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brightness evolution</a:t>
            </a:r>
            <a:endParaRPr lang="en-US" sz="2400" b="1">
              <a:solidFill>
                <a:srgbClr val="003399"/>
              </a:solidFill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5544642" y="2087798"/>
            <a:ext cx="720100" cy="520631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460912" y="3981267"/>
            <a:ext cx="2809989" cy="83099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Neutrinos several</a:t>
            </a:r>
          </a:p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hours before light</a:t>
            </a:r>
            <a:endParaRPr lang="en-US" sz="2400" b="1">
              <a:solidFill>
                <a:srgbClr val="003399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016152" y="4392118"/>
            <a:ext cx="504070" cy="144019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264742" y="4320240"/>
            <a:ext cx="2016224" cy="93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l" defTabSz="921018"/>
            <a:r>
              <a:rPr lang="en-US" sz="2000"/>
              <a:t>Adapted from</a:t>
            </a:r>
          </a:p>
          <a:p>
            <a:pPr algn="l" defTabSz="921018"/>
            <a:r>
              <a:rPr lang="en-US" sz="2000"/>
              <a:t>Arnett et al.,</a:t>
            </a:r>
          </a:p>
          <a:p>
            <a:pPr algn="l" defTabSz="921018"/>
            <a:r>
              <a:rPr lang="en-US" sz="2000"/>
              <a:t>ARAA 27 (1989)</a:t>
            </a:r>
          </a:p>
        </p:txBody>
      </p:sp>
    </p:spTree>
    <p:extLst>
      <p:ext uri="{BB962C8B-B14F-4D97-AF65-F5344CB8AC3E}">
        <p14:creationId xmlns:p14="http://schemas.microsoft.com/office/powerpoint/2010/main" val="16501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Interpreting SN 1987A Neutrinos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4" y="863627"/>
            <a:ext cx="5962428" cy="4968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8"/>
              <p:cNvSpPr>
                <a:spLocks noChangeArrowheads="1"/>
              </p:cNvSpPr>
              <p:nvPr/>
            </p:nvSpPr>
            <p:spPr bwMode="auto">
              <a:xfrm>
                <a:off x="6552846" y="897537"/>
                <a:ext cx="2520286" cy="2339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0" tIns="46075" rIns="92150" bIns="46075" anchor="ctr"/>
              <a:lstStyle/>
              <a:p>
                <a:pPr algn="l"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Assume </a:t>
                </a:r>
              </a:p>
              <a:p>
                <a:pPr algn="l"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• Thermal spectra</a:t>
                </a:r>
              </a:p>
              <a:p>
                <a:pPr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• Equipartition </a:t>
                </a:r>
                <a:r>
                  <a:rPr lang="en-US" sz="2400">
                    <a:solidFill>
                      <a:schemeClr val="tx2"/>
                    </a:solidFill>
                    <a:latin typeface="+mj-lt"/>
                  </a:rPr>
                  <a:t>of</a:t>
                </a:r>
              </a:p>
              <a:p>
                <a:pPr algn="l"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   energy </a:t>
                </a:r>
                <a:r>
                  <a:rPr lang="en-US" sz="2400">
                    <a:solidFill>
                      <a:schemeClr val="tx2"/>
                    </a:solidFill>
                    <a:latin typeface="+mj-lt"/>
                  </a:rPr>
                  <a:t>between </a:t>
                </a:r>
              </a:p>
              <a:p>
                <a:pPr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endParaRPr lang="en-US" sz="2400" smtClean="0">
                  <a:solidFill>
                    <a:schemeClr val="tx2"/>
                  </a:solidFill>
                  <a:latin typeface="+mj-lt"/>
                </a:endParaRPr>
              </a:p>
              <a:p>
                <a:pPr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 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endParaRPr lang="en-US" sz="2400">
                  <a:solidFill>
                    <a:schemeClr val="tx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2846" y="897537"/>
                <a:ext cx="2520286" cy="2339831"/>
              </a:xfrm>
              <a:prstGeom prst="rect">
                <a:avLst/>
              </a:prstGeom>
              <a:blipFill rotWithShape="1">
                <a:blip r:embed="rId3"/>
                <a:stretch>
                  <a:fillRect l="-3632" t="-1563" r="-1695" b="-546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16200000">
                <a:off x="-1350330" y="3080151"/>
                <a:ext cx="3454279" cy="465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/>
                  <a:t>Binding Energy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53</m:t>
                        </m:r>
                      </m:sup>
                    </m:sSup>
                  </m:oMath>
                </a14:m>
                <a:r>
                  <a:rPr lang="en-US" sz="2400" smtClean="0"/>
                  <a:t> erg]</a:t>
                </a:r>
                <a:endParaRPr lang="en-US" sz="24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50330" y="3080151"/>
                <a:ext cx="3454279" cy="465833"/>
              </a:xfrm>
              <a:prstGeom prst="rect">
                <a:avLst/>
              </a:prstGeom>
              <a:blipFill rotWithShape="1">
                <a:blip r:embed="rId4"/>
                <a:stretch>
                  <a:fillRect l="-9211" t="-1587" r="-30263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8112" y="5832317"/>
                <a:ext cx="43363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/>
                  <a:t>Spectral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/>
                  <a:t>  temperature  [MeV]</a:t>
                </a:r>
                <a:endParaRPr lang="en-US" sz="24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112" y="5832317"/>
                <a:ext cx="433638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2107" t="-10667" r="-98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552782" y="4438860"/>
            <a:ext cx="2520350" cy="115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0" tIns="46075" rIns="92150" bIns="46075" anchor="ctr"/>
          <a:lstStyle/>
          <a:p>
            <a:pPr algn="l" defTabSz="921018"/>
            <a:r>
              <a:rPr lang="en-US" sz="2000"/>
              <a:t>Jegerlehner, </a:t>
            </a:r>
          </a:p>
          <a:p>
            <a:pPr algn="l" defTabSz="921018"/>
            <a:r>
              <a:rPr lang="en-US" sz="2000"/>
              <a:t>Neubig &amp; Raffelt,</a:t>
            </a:r>
          </a:p>
          <a:p>
            <a:pPr algn="l" defTabSz="921018"/>
            <a:r>
              <a:rPr lang="en-US" sz="2000"/>
              <a:t>PRD 54 (1996) 1194</a:t>
            </a:r>
            <a:endParaRPr lang="de-DE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3" y="3979862"/>
            <a:ext cx="5202237" cy="1471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4287" y="1235891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Contours at CL</a:t>
            </a:r>
          </a:p>
          <a:p>
            <a:r>
              <a:rPr lang="en-US" sz="2000" smtClean="0">
                <a:solidFill>
                  <a:srgbClr val="C00000"/>
                </a:solidFill>
              </a:rPr>
              <a:t>68.3%, 90% and 95.4%</a:t>
            </a:r>
            <a:endParaRPr lang="en-US" sz="2000">
              <a:solidFill>
                <a:srgbClr val="C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68312" y="2833287"/>
            <a:ext cx="2448000" cy="2600880"/>
            <a:chOff x="3168312" y="2833287"/>
            <a:chExt cx="2448000" cy="2600880"/>
          </a:xfrm>
        </p:grpSpPr>
        <p:sp>
          <p:nvSpPr>
            <p:cNvPr id="17" name="Rectangle 16"/>
            <p:cNvSpPr/>
            <p:nvPr/>
          </p:nvSpPr>
          <p:spPr>
            <a:xfrm>
              <a:off x="4104442" y="3922167"/>
              <a:ext cx="576080" cy="151200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168312" y="2833287"/>
              <a:ext cx="2448000" cy="1224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Recent long-term</a:t>
              </a:r>
            </a:p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simulations</a:t>
              </a:r>
            </a:p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(Basel, Garching)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1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Crab Nebula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28" y="152400"/>
            <a:ext cx="9217024" cy="582932"/>
          </a:xfrm>
          <a:prstGeom prst="rect">
            <a:avLst/>
          </a:prstGeom>
          <a:noFill/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Crab Pulsar</a:t>
            </a:r>
            <a:endParaRPr lang="en-US"/>
          </a:p>
        </p:txBody>
      </p:sp>
      <p:pic>
        <p:nvPicPr>
          <p:cNvPr id="6" name="crab-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463" y="936018"/>
            <a:ext cx="3887969" cy="259197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6363" y="3023927"/>
            <a:ext cx="2951999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Chandra x-ray images</a:t>
            </a:r>
          </a:p>
        </p:txBody>
      </p:sp>
    </p:spTree>
    <p:extLst>
      <p:ext uri="{BB962C8B-B14F-4D97-AF65-F5344CB8AC3E}">
        <p14:creationId xmlns:p14="http://schemas.microsoft.com/office/powerpoint/2010/main" val="323748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Oscillations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</a:rPr>
              <a:t>Particle-Physics Constraints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4502" y="719998"/>
            <a:ext cx="4392000" cy="5832419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Rectangle 17"/>
          <p:cNvSpPr/>
          <p:nvPr/>
        </p:nvSpPr>
        <p:spPr>
          <a:xfrm>
            <a:off x="4680522" y="719607"/>
            <a:ext cx="4392000" cy="5832419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Limits by Intrinsic Signal Dispersion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016" y="719998"/>
            <a:ext cx="4392488" cy="647699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Time of flight delay by neutrino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mass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680521" y="719998"/>
            <a:ext cx="4392488" cy="6477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lnSpc>
                <a:spcPct val="85000"/>
              </a:lnSpc>
            </a:pP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“Milli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charged”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neutrinos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3892" y="1943777"/>
                <a:ext cx="4392000" cy="864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Δ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=2.57</m:t>
                      </m:r>
                      <m:r>
                        <m:rPr>
                          <m:nor/>
                        </m:rPr>
                        <a:rPr lang="en-US" sz="19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s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19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9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num>
                        <m:den>
                          <m:r>
                            <a:rPr lang="en-US" sz="19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50 </m:t>
                          </m:r>
                          <m:r>
                            <m:rPr>
                              <m:sty m:val="p"/>
                            </m:rPr>
                            <a:rPr lang="en-US" sz="190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kpc</m:t>
                          </m:r>
                        </m:den>
                      </m:f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MeV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9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1943777"/>
                <a:ext cx="4392000" cy="8640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679433" y="1943777"/>
                <a:ext cx="4392000" cy="86400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Δ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&lt;3×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−12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433" y="1943777"/>
                <a:ext cx="4392000" cy="864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4409" y="3117667"/>
                <a:ext cx="4391483" cy="91440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  <a:ea typeface="Cambria Math"/>
                        </a:rPr>
                        <m:t>≲20 </m:t>
                      </m:r>
                      <m:r>
                        <m:rPr>
                          <m:nor/>
                        </m:rPr>
                        <a:rPr lang="en-US" sz="2000" i="0" smtClean="0">
                          <a:solidFill>
                            <a:srgbClr val="C00000"/>
                          </a:solidFill>
                          <a:effectLst/>
                          <a:latin typeface="Cambria Math"/>
                          <a:ea typeface="Cambria Math"/>
                        </a:rPr>
                        <m:t>eV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09" y="3117667"/>
                <a:ext cx="4391483" cy="9144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79433" y="3117667"/>
                <a:ext cx="4393699" cy="91440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&lt;3×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−17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 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1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𝜇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  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kpc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rgbClr val="C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433" y="3117667"/>
                <a:ext cx="4393699" cy="9144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4689126" y="3888232"/>
            <a:ext cx="4392488" cy="129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Barbiellini &amp; </a:t>
            </a:r>
            <a:r>
              <a:rPr lang="en-US" sz="2000">
                <a:solidFill>
                  <a:srgbClr val="003399"/>
                </a:solidFill>
              </a:rPr>
              <a:t>Cocconi,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   Nature 329 (1987) 21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Bahcall, Neutrino Astrophysics (1989</a:t>
            </a:r>
            <a:r>
              <a:rPr lang="en-US" sz="2000" smtClean="0">
                <a:solidFill>
                  <a:srgbClr val="003399"/>
                </a:solidFill>
              </a:rPr>
              <a:t>)</a:t>
            </a:r>
          </a:p>
          <a:p>
            <a:pPr algn="l"/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44587" y="3888232"/>
            <a:ext cx="4392488" cy="129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</a:rPr>
              <a:t>Loredo &amp; Lamb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Ann N.Y. Acad. Sci. 571 (1989) 601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find 23 eV (95% CL limit) from detailed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maximum-likelihood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144016" y="5112422"/>
                <a:ext cx="4392488" cy="1439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z="2000" smtClean="0">
                    <a:solidFill>
                      <a:srgbClr val="003399"/>
                    </a:solidFill>
                  </a:rPr>
                  <a:t> At the time of SN 1987A 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</a:rPr>
                  <a:t>   competitive with tritium end-point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Today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&lt;</m:t>
                    </m:r>
                    <m:r>
                      <a:rPr lang="en-US" sz="2000" i="1">
                        <a:solidFill>
                          <a:srgbClr val="003399"/>
                        </a:solidFill>
                        <a:latin typeface="Cambria Math"/>
                      </a:rPr>
                      <m:t>2.2 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003399"/>
                        </a:solidFill>
                        <a:latin typeface="Cambria Math"/>
                      </a:rPr>
                      <m:t>eV</m:t>
                    </m:r>
                    <m:r>
                      <a:rPr lang="en-US" sz="2000" i="1">
                        <a:solidFill>
                          <a:srgbClr val="003399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</a:rPr>
                  <a:t>from tritium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Cosmological limit today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≲0.2 </m:t>
                    </m:r>
                    <m:r>
                      <m:rPr>
                        <m:nor/>
                      </m:rPr>
                      <a:rPr lang="en-US" sz="2000" b="0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1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5112422"/>
                <a:ext cx="4392488" cy="1439995"/>
              </a:xfrm>
              <a:prstGeom prst="rect">
                <a:avLst/>
              </a:prstGeom>
              <a:blipFill rotWithShape="1">
                <a:blip r:embed="rId6"/>
                <a:stretch>
                  <a:fillRect l="-1667" b="-296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80521" y="5112422"/>
            <a:ext cx="4392488" cy="143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endParaRPr lang="en-US" sz="2000" smtClean="0">
              <a:solidFill>
                <a:srgbClr val="003399"/>
              </a:solidFill>
            </a:endParaRPr>
          </a:p>
          <a:p>
            <a:pPr algn="l"/>
            <a:endParaRPr lang="en-US" sz="2000">
              <a:solidFill>
                <a:srgbClr val="003399"/>
              </a:solidFill>
            </a:endParaRPr>
          </a:p>
          <a:p>
            <a:pPr algn="l"/>
            <a:r>
              <a:rPr lang="en-US" sz="2000" smtClean="0">
                <a:solidFill>
                  <a:srgbClr val="003399"/>
                </a:solidFill>
              </a:rPr>
              <a:t>Assuming </a:t>
            </a:r>
            <a:r>
              <a:rPr lang="en-US" sz="2000">
                <a:solidFill>
                  <a:srgbClr val="003399"/>
                </a:solidFill>
              </a:rPr>
              <a:t>charge conservation in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neutron decay yields a more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restrictive limit of about 3</a:t>
            </a:r>
            <a:r>
              <a:rPr lang="en-US" sz="2000" b="1">
                <a:solidFill>
                  <a:srgbClr val="003399"/>
                </a:solidFill>
                <a:sym typeface="Symbol" pitchFamily="18" charset="2"/>
              </a:rPr>
              <a:t></a:t>
            </a:r>
            <a:r>
              <a:rPr lang="en-US" sz="2000">
                <a:solidFill>
                  <a:srgbClr val="003399"/>
                </a:solidFill>
                <a:sym typeface="Symbol" pitchFamily="18" charset="2"/>
              </a:rPr>
              <a:t>10</a:t>
            </a:r>
            <a:r>
              <a:rPr lang="en-US" sz="2400" baseline="30000">
                <a:solidFill>
                  <a:srgbClr val="003399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US" sz="2400" baseline="30000">
                <a:solidFill>
                  <a:srgbClr val="003399"/>
                </a:solidFill>
                <a:sym typeface="Symbol" pitchFamily="18" charset="2"/>
              </a:rPr>
              <a:t>21</a:t>
            </a:r>
            <a:r>
              <a:rPr lang="en-US" sz="200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en-US" sz="2000" smtClean="0">
                <a:solidFill>
                  <a:srgbClr val="003399"/>
                </a:solidFill>
                <a:sym typeface="Symbol" pitchFamily="18" charset="2"/>
              </a:rPr>
              <a:t>e</a:t>
            </a:r>
          </a:p>
          <a:p>
            <a:pPr algn="l"/>
            <a:endParaRPr lang="en-US" sz="2000">
              <a:solidFill>
                <a:srgbClr val="003399"/>
              </a:solidFill>
              <a:sym typeface="Symbol" pitchFamily="18" charset="2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3892" y="1295687"/>
            <a:ext cx="4392488" cy="66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>
                <a:solidFill>
                  <a:srgbClr val="003399"/>
                </a:solidFill>
              </a:rPr>
              <a:t>G</a:t>
            </a:r>
            <a:r>
              <a:rPr lang="en-US" sz="2000">
                <a:solidFill>
                  <a:srgbClr val="003399"/>
                </a:solidFill>
              </a:rPr>
              <a:t>. Zatsepin, JETP Lett. 8:205, </a:t>
            </a:r>
            <a:r>
              <a:rPr lang="en-US" sz="2000" smtClean="0">
                <a:solidFill>
                  <a:srgbClr val="003399"/>
                </a:solidFill>
              </a:rPr>
              <a:t>1968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80644" y="1367698"/>
            <a:ext cx="4392488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>
              <a:lnSpc>
                <a:spcPct val="85000"/>
              </a:lnSpc>
            </a:pPr>
            <a:r>
              <a:rPr lang="en-US" sz="2000" smtClean="0">
                <a:solidFill>
                  <a:srgbClr val="003399"/>
                </a:solidFill>
              </a:rPr>
              <a:t>Path </a:t>
            </a:r>
            <a:r>
              <a:rPr lang="en-US" sz="2000">
                <a:solidFill>
                  <a:srgbClr val="003399"/>
                </a:solidFill>
              </a:rPr>
              <a:t>bent by galactic magnetic field, </a:t>
            </a:r>
          </a:p>
          <a:p>
            <a:pPr algn="l">
              <a:lnSpc>
                <a:spcPct val="85000"/>
              </a:lnSpc>
            </a:pPr>
            <a:r>
              <a:rPr lang="en-US" sz="2000">
                <a:solidFill>
                  <a:srgbClr val="003399"/>
                </a:solidFill>
              </a:rPr>
              <a:t>inducing a time delay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3892" y="2663877"/>
            <a:ext cx="4392488" cy="66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r>
              <a:rPr lang="en-US" sz="2000" smtClean="0">
                <a:solidFill>
                  <a:srgbClr val="003399"/>
                </a:solidFill>
              </a:rPr>
              <a:t>SN 1987A signal duration implies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680522" y="2663877"/>
            <a:ext cx="4392488" cy="66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r>
              <a:rPr lang="en-US" sz="2000" smtClean="0">
                <a:solidFill>
                  <a:srgbClr val="003399"/>
                </a:solidFill>
              </a:rPr>
              <a:t>SN 1987A signal duration implies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3892" y="719998"/>
            <a:ext cx="4392000" cy="583241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/>
          <p:cNvSpPr/>
          <p:nvPr/>
        </p:nvSpPr>
        <p:spPr>
          <a:xfrm>
            <a:off x="4679912" y="719607"/>
            <a:ext cx="4392000" cy="583241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301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3892" y="720417"/>
            <a:ext cx="4320000" cy="583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Do Neutrinos Gravitate?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289925"/>
            <a:ext cx="3888541" cy="3318222"/>
          </a:xfrm>
          <a:prstGeom prst="rect">
            <a:avLst/>
          </a:prstGeo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3892" y="719609"/>
            <a:ext cx="4320000" cy="57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sz="2400" smtClean="0"/>
              <a:t>Early light curve of SN 1987A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5"/>
              <p:cNvSpPr>
                <a:spLocks noChangeArrowheads="1"/>
              </p:cNvSpPr>
              <p:nvPr/>
            </p:nvSpPr>
            <p:spPr bwMode="auto">
              <a:xfrm>
                <a:off x="143892" y="4837787"/>
                <a:ext cx="4320000" cy="151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• Neutrinos arrived several hours</a:t>
                </a:r>
              </a:p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   before photons as expected</a:t>
                </a: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Transit time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𝛾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same</a:t>
                </a: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(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3399"/>
                        </a:solidFill>
                        <a:latin typeface="Cambria Math"/>
                      </a:rPr>
                      <m:t>160.000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yr) within a few hours</a:t>
                </a:r>
              </a:p>
            </p:txBody>
          </p:sp>
        </mc:Choice>
        <mc:Fallback xmlns="">
          <p:sp>
            <p:nvSpPr>
              <p:cNvPr id="5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2" y="4837787"/>
                <a:ext cx="4320000" cy="1511300"/>
              </a:xfrm>
              <a:prstGeom prst="rect">
                <a:avLst/>
              </a:prstGeom>
              <a:blipFill rotWithShape="1">
                <a:blip r:embed="rId3"/>
                <a:stretch>
                  <a:fillRect l="-2260" t="-4839" r="-1836" b="-1048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4608512" y="719608"/>
                <a:ext cx="4464619" cy="583200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wrap="none" lIns="92156" tIns="46078" rIns="92156" bIns="46078"/>
              <a:lstStyle/>
              <a:p>
                <a:pPr algn="l" defTabSz="921018"/>
                <a:endParaRPr lang="en-US" sz="4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Shapiro time delay for particles</a:t>
                </a: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moving in a gravitational potential</a:t>
                </a: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b="0" smtClean="0">
                    <a:solidFill>
                      <a:srgbClr val="0033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=−2</m:t>
                    </m:r>
                    <m:nary>
                      <m:nary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sup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𝑑𝑡</m:t>
                        </m:r>
                      </m:e>
                    </m:nary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Φ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For trip from LMC to us, depending </a:t>
                </a: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on galactic model,</a:t>
                </a: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≈1</m:t>
                    </m:r>
                  </m:oMath>
                </a14:m>
                <a:r>
                  <a:rPr lang="en-US" sz="2400" smtClean="0">
                    <a:solidFill>
                      <a:schemeClr val="tx1"/>
                    </a:solidFill>
                  </a:rPr>
                  <a:t>–5 months</a:t>
                </a:r>
                <a:endParaRPr lang="en-US" sz="2400">
                  <a:solidFill>
                    <a:schemeClr val="tx1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Neutrinos and photons respond to</a:t>
                </a: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gravity the same to within</a:t>
                </a: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     </a:t>
                </a:r>
                <a:r>
                  <a:rPr lang="en-US" sz="2400" smtClean="0">
                    <a:solidFill>
                      <a:srgbClr val="C00000"/>
                    </a:solidFill>
                  </a:rPr>
                  <a:t>1–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4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24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000" smtClean="0"/>
                  <a:t>Longo</a:t>
                </a:r>
                <a:r>
                  <a:rPr lang="en-US" sz="2000"/>
                  <a:t>, PRL 60:173</a:t>
                </a:r>
                <a:r>
                  <a:rPr lang="en-US" sz="2000" smtClean="0"/>
                  <a:t>, 1988</a:t>
                </a:r>
                <a:endParaRPr lang="en-US" sz="2000"/>
              </a:p>
              <a:p>
                <a:pPr algn="l" defTabSz="921018"/>
                <a:r>
                  <a:rPr lang="en-US" sz="2000" smtClean="0"/>
                  <a:t>Krauss </a:t>
                </a:r>
                <a:r>
                  <a:rPr lang="en-US" sz="2000"/>
                  <a:t>&amp; Tremaine, </a:t>
                </a:r>
                <a:r>
                  <a:rPr lang="en-US" sz="2000" smtClean="0"/>
                  <a:t>PRL 60:176, 1988</a:t>
                </a:r>
                <a:endParaRPr lang="en-US" sz="2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8512" y="719608"/>
                <a:ext cx="4464619" cy="58320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70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Axion Limits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179319"/>
              </p:ext>
            </p:extLst>
          </p:nvPr>
        </p:nvGraphicFramePr>
        <p:xfrm>
          <a:off x="2304192" y="647998"/>
          <a:ext cx="4608513" cy="3815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PHOTO-PAINT" r:id="rId3" imgW="666723" imgH="552241" progId="CorelPhotoPaint.Image.12">
                  <p:embed/>
                </p:oleObj>
              </mc:Choice>
              <mc:Fallback>
                <p:oleObj name="PHOTO-PAINT" r:id="rId3" imgW="666723" imgH="552241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192" y="647998"/>
                        <a:ext cx="4608513" cy="3815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62899" y="2231992"/>
            <a:ext cx="1726692" cy="43199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Excluded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04192" y="647998"/>
            <a:ext cx="4608513" cy="3815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>
              <a:defRPr/>
            </a:pP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1882" y="3600458"/>
            <a:ext cx="3168352" cy="3167989"/>
            <a:chOff x="4176465" y="791996"/>
            <a:chExt cx="3168352" cy="3167989"/>
          </a:xfrm>
        </p:grpSpPr>
        <p:sp>
          <p:nvSpPr>
            <p:cNvPr id="8" name="Line 1029"/>
            <p:cNvSpPr>
              <a:spLocks noChangeShapeType="1"/>
            </p:cNvSpPr>
            <p:nvPr/>
          </p:nvSpPr>
          <p:spPr bwMode="auto">
            <a:xfrm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9" name="Line 1030"/>
            <p:cNvSpPr>
              <a:spLocks noChangeShapeType="1"/>
            </p:cNvSpPr>
            <p:nvPr/>
          </p:nvSpPr>
          <p:spPr bwMode="auto">
            <a:xfrm rot="540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0" name="Line 1031"/>
            <p:cNvSpPr>
              <a:spLocks noChangeShapeType="1"/>
            </p:cNvSpPr>
            <p:nvPr/>
          </p:nvSpPr>
          <p:spPr bwMode="auto">
            <a:xfrm rot="270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1" name="Line 1032"/>
            <p:cNvSpPr>
              <a:spLocks noChangeShapeType="1"/>
            </p:cNvSpPr>
            <p:nvPr/>
          </p:nvSpPr>
          <p:spPr bwMode="auto">
            <a:xfrm rot="1890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2" name="Line 1033"/>
            <p:cNvSpPr>
              <a:spLocks noChangeShapeType="1"/>
            </p:cNvSpPr>
            <p:nvPr/>
          </p:nvSpPr>
          <p:spPr bwMode="auto">
            <a:xfrm rot="402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3" name="Line 1034"/>
            <p:cNvSpPr>
              <a:spLocks noChangeShapeType="1"/>
            </p:cNvSpPr>
            <p:nvPr/>
          </p:nvSpPr>
          <p:spPr bwMode="auto">
            <a:xfrm rot="1758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4" name="Line 1035"/>
            <p:cNvSpPr>
              <a:spLocks noChangeShapeType="1"/>
            </p:cNvSpPr>
            <p:nvPr/>
          </p:nvSpPr>
          <p:spPr bwMode="auto">
            <a:xfrm rot="132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5" name="Line 1036"/>
            <p:cNvSpPr>
              <a:spLocks noChangeShapeType="1"/>
            </p:cNvSpPr>
            <p:nvPr/>
          </p:nvSpPr>
          <p:spPr bwMode="auto">
            <a:xfrm rot="2028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6" name="Oval 1037"/>
            <p:cNvSpPr>
              <a:spLocks noChangeArrowheads="1"/>
            </p:cNvSpPr>
            <p:nvPr/>
          </p:nvSpPr>
          <p:spPr bwMode="auto">
            <a:xfrm>
              <a:off x="4464852" y="1079657"/>
              <a:ext cx="2592000" cy="25923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86396" tIns="43199" rIns="86396" bIns="43199" anchor="ctr"/>
            <a:lstStyle/>
            <a:p>
              <a:endParaRPr lang="en-US"/>
            </a:p>
          </p:txBody>
        </p:sp>
        <p:sp>
          <p:nvSpPr>
            <p:cNvPr id="17" name="Line 1049"/>
            <p:cNvSpPr>
              <a:spLocks noChangeShapeType="1"/>
            </p:cNvSpPr>
            <p:nvPr/>
          </p:nvSpPr>
          <p:spPr bwMode="auto">
            <a:xfrm rot="16200000" flipV="1">
              <a:off x="4804290" y="1535223"/>
              <a:ext cx="76500" cy="38404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8" name="Text Box 1039"/>
            <p:cNvSpPr txBox="1">
              <a:spLocks noChangeArrowheads="1"/>
            </p:cNvSpPr>
            <p:nvPr/>
          </p:nvSpPr>
          <p:spPr bwMode="auto">
            <a:xfrm>
              <a:off x="4910797" y="2743093"/>
              <a:ext cx="1705689" cy="712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144" tIns="46072" rIns="92144" bIns="46072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b="1" smtClean="0">
                  <a:solidFill>
                    <a:srgbClr val="003399"/>
                  </a:solidFill>
                  <a:effectLst/>
                  <a:latin typeface="+mn-lt"/>
                </a:rPr>
                <a:t> Neutrino</a:t>
              </a:r>
              <a:endParaRPr lang="en-US" b="1" smtClean="0">
                <a:solidFill>
                  <a:srgbClr val="003399"/>
                </a:solidFill>
                <a:latin typeface="+mn-lt"/>
              </a:endParaRPr>
            </a:p>
            <a:p>
              <a:pPr algn="ctr">
                <a:lnSpc>
                  <a:spcPts val="2400"/>
                </a:lnSpc>
              </a:pPr>
              <a:r>
                <a:rPr lang="en-US" b="1" smtClean="0">
                  <a:solidFill>
                    <a:srgbClr val="003399"/>
                  </a:solidFill>
                  <a:effectLst/>
                  <a:latin typeface="+mn-lt"/>
                </a:rPr>
                <a:t> diffusion</a:t>
              </a:r>
              <a:endParaRPr lang="de-DE" b="1">
                <a:solidFill>
                  <a:srgbClr val="003399"/>
                </a:solidFill>
                <a:effectLst/>
                <a:latin typeface="+mn-lt"/>
              </a:endParaRPr>
            </a:p>
          </p:txBody>
        </p:sp>
        <p:sp>
          <p:nvSpPr>
            <p:cNvPr id="19" name="Line 1048"/>
            <p:cNvSpPr>
              <a:spLocks noChangeShapeType="1"/>
            </p:cNvSpPr>
            <p:nvPr/>
          </p:nvSpPr>
          <p:spPr bwMode="auto">
            <a:xfrm rot="16200000" flipH="1" flipV="1">
              <a:off x="4995578" y="1421978"/>
              <a:ext cx="383999" cy="30603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0" name="Line 1047"/>
            <p:cNvSpPr>
              <a:spLocks noChangeShapeType="1"/>
            </p:cNvSpPr>
            <p:nvPr/>
          </p:nvSpPr>
          <p:spPr bwMode="auto">
            <a:xfrm rot="16200000" flipV="1">
              <a:off x="5494361" y="1229227"/>
              <a:ext cx="0" cy="307535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1" name="Line 1046"/>
            <p:cNvSpPr>
              <a:spLocks noChangeShapeType="1"/>
            </p:cNvSpPr>
            <p:nvPr/>
          </p:nvSpPr>
          <p:spPr bwMode="auto">
            <a:xfrm rot="16200000">
              <a:off x="5379622" y="1498488"/>
              <a:ext cx="383999" cy="153017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2" name="Line 1045"/>
            <p:cNvSpPr>
              <a:spLocks noChangeShapeType="1"/>
            </p:cNvSpPr>
            <p:nvPr/>
          </p:nvSpPr>
          <p:spPr bwMode="auto">
            <a:xfrm rot="16200000" flipH="1" flipV="1">
              <a:off x="5648143" y="1382964"/>
              <a:ext cx="230999" cy="53706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3" name="Line 1043"/>
            <p:cNvSpPr>
              <a:spLocks noChangeShapeType="1"/>
            </p:cNvSpPr>
            <p:nvPr/>
          </p:nvSpPr>
          <p:spPr bwMode="auto">
            <a:xfrm rot="16200000" flipV="1">
              <a:off x="5686428" y="1881739"/>
              <a:ext cx="767997" cy="7650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4" name="Line 1044"/>
            <p:cNvSpPr>
              <a:spLocks noChangeShapeType="1"/>
            </p:cNvSpPr>
            <p:nvPr/>
          </p:nvSpPr>
          <p:spPr bwMode="auto">
            <a:xfrm rot="16200000" flipH="1">
              <a:off x="5724658" y="1919972"/>
              <a:ext cx="383999" cy="38404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5" name="Line 1041"/>
            <p:cNvSpPr>
              <a:spLocks noChangeShapeType="1"/>
            </p:cNvSpPr>
            <p:nvPr/>
          </p:nvSpPr>
          <p:spPr bwMode="auto">
            <a:xfrm rot="16200000" flipV="1">
              <a:off x="5570888" y="2072243"/>
              <a:ext cx="30749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6" name="Line 1042"/>
            <p:cNvSpPr>
              <a:spLocks noChangeShapeType="1"/>
            </p:cNvSpPr>
            <p:nvPr/>
          </p:nvSpPr>
          <p:spPr bwMode="auto">
            <a:xfrm rot="16200000" flipH="1">
              <a:off x="5396484" y="1863339"/>
              <a:ext cx="155250" cy="57306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7" name="Line 1040"/>
            <p:cNvSpPr>
              <a:spLocks noChangeShapeType="1"/>
            </p:cNvSpPr>
            <p:nvPr/>
          </p:nvSpPr>
          <p:spPr bwMode="auto">
            <a:xfrm rot="16200000" flipV="1">
              <a:off x="5149355" y="2112716"/>
              <a:ext cx="536998" cy="46055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76790" y="3600458"/>
            <a:ext cx="3168352" cy="3167989"/>
            <a:chOff x="4176465" y="791996"/>
            <a:chExt cx="3168352" cy="3167989"/>
          </a:xfrm>
        </p:grpSpPr>
        <p:sp>
          <p:nvSpPr>
            <p:cNvPr id="29" name="Line 1029"/>
            <p:cNvSpPr>
              <a:spLocks noChangeShapeType="1"/>
            </p:cNvSpPr>
            <p:nvPr/>
          </p:nvSpPr>
          <p:spPr bwMode="auto">
            <a:xfrm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0" name="Line 1030"/>
            <p:cNvSpPr>
              <a:spLocks noChangeShapeType="1"/>
            </p:cNvSpPr>
            <p:nvPr/>
          </p:nvSpPr>
          <p:spPr bwMode="auto">
            <a:xfrm rot="540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1" name="Line 1031"/>
            <p:cNvSpPr>
              <a:spLocks noChangeShapeType="1"/>
            </p:cNvSpPr>
            <p:nvPr/>
          </p:nvSpPr>
          <p:spPr bwMode="auto">
            <a:xfrm rot="270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2" name="Line 1032"/>
            <p:cNvSpPr>
              <a:spLocks noChangeShapeType="1"/>
            </p:cNvSpPr>
            <p:nvPr/>
          </p:nvSpPr>
          <p:spPr bwMode="auto">
            <a:xfrm rot="1890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3" name="Line 1033"/>
            <p:cNvSpPr>
              <a:spLocks noChangeShapeType="1"/>
            </p:cNvSpPr>
            <p:nvPr/>
          </p:nvSpPr>
          <p:spPr bwMode="auto">
            <a:xfrm rot="402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4" name="Line 1034"/>
            <p:cNvSpPr>
              <a:spLocks noChangeShapeType="1"/>
            </p:cNvSpPr>
            <p:nvPr/>
          </p:nvSpPr>
          <p:spPr bwMode="auto">
            <a:xfrm rot="1758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5" name="Line 1035"/>
            <p:cNvSpPr>
              <a:spLocks noChangeShapeType="1"/>
            </p:cNvSpPr>
            <p:nvPr/>
          </p:nvSpPr>
          <p:spPr bwMode="auto">
            <a:xfrm rot="132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6" name="Line 1036"/>
            <p:cNvSpPr>
              <a:spLocks noChangeShapeType="1"/>
            </p:cNvSpPr>
            <p:nvPr/>
          </p:nvSpPr>
          <p:spPr bwMode="auto">
            <a:xfrm rot="2028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7" name="Oval 1037"/>
            <p:cNvSpPr>
              <a:spLocks noChangeArrowheads="1"/>
            </p:cNvSpPr>
            <p:nvPr/>
          </p:nvSpPr>
          <p:spPr bwMode="auto">
            <a:xfrm>
              <a:off x="4464852" y="1079657"/>
              <a:ext cx="2592000" cy="25923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86396" tIns="43199" rIns="86396" bIns="43199" anchor="ctr"/>
            <a:lstStyle/>
            <a:p>
              <a:endParaRPr lang="en-US"/>
            </a:p>
          </p:txBody>
        </p:sp>
        <p:sp>
          <p:nvSpPr>
            <p:cNvPr id="38" name="Line 1049"/>
            <p:cNvSpPr>
              <a:spLocks noChangeShapeType="1"/>
            </p:cNvSpPr>
            <p:nvPr/>
          </p:nvSpPr>
          <p:spPr bwMode="auto">
            <a:xfrm rot="16200000" flipV="1">
              <a:off x="4804290" y="1535223"/>
              <a:ext cx="76500" cy="38404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9" name="Text Box 1039"/>
            <p:cNvSpPr txBox="1">
              <a:spLocks noChangeArrowheads="1"/>
            </p:cNvSpPr>
            <p:nvPr/>
          </p:nvSpPr>
          <p:spPr bwMode="auto">
            <a:xfrm>
              <a:off x="4910797" y="2743093"/>
              <a:ext cx="1705689" cy="712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144" tIns="46072" rIns="92144" bIns="46072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b="1" smtClean="0">
                  <a:solidFill>
                    <a:srgbClr val="003399"/>
                  </a:solidFill>
                  <a:effectLst/>
                  <a:latin typeface="+mn-lt"/>
                </a:rPr>
                <a:t> Neutrino</a:t>
              </a:r>
              <a:endParaRPr lang="en-US" b="1" smtClean="0">
                <a:solidFill>
                  <a:srgbClr val="003399"/>
                </a:solidFill>
                <a:latin typeface="+mn-lt"/>
              </a:endParaRPr>
            </a:p>
            <a:p>
              <a:pPr algn="ctr">
                <a:lnSpc>
                  <a:spcPts val="2400"/>
                </a:lnSpc>
              </a:pPr>
              <a:r>
                <a:rPr lang="en-US" b="1" smtClean="0">
                  <a:solidFill>
                    <a:srgbClr val="003399"/>
                  </a:solidFill>
                  <a:effectLst/>
                  <a:latin typeface="+mn-lt"/>
                </a:rPr>
                <a:t> diffusion</a:t>
              </a:r>
              <a:endParaRPr lang="de-DE" b="1">
                <a:solidFill>
                  <a:srgbClr val="003399"/>
                </a:solidFill>
                <a:effectLst/>
                <a:latin typeface="+mn-lt"/>
              </a:endParaRPr>
            </a:p>
          </p:txBody>
        </p:sp>
        <p:sp>
          <p:nvSpPr>
            <p:cNvPr id="40" name="Line 1048"/>
            <p:cNvSpPr>
              <a:spLocks noChangeShapeType="1"/>
            </p:cNvSpPr>
            <p:nvPr/>
          </p:nvSpPr>
          <p:spPr bwMode="auto">
            <a:xfrm rot="16200000" flipH="1" flipV="1">
              <a:off x="4995578" y="1421978"/>
              <a:ext cx="383999" cy="30603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1" name="Line 1047"/>
            <p:cNvSpPr>
              <a:spLocks noChangeShapeType="1"/>
            </p:cNvSpPr>
            <p:nvPr/>
          </p:nvSpPr>
          <p:spPr bwMode="auto">
            <a:xfrm rot="16200000" flipV="1">
              <a:off x="5494361" y="1229227"/>
              <a:ext cx="0" cy="307535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2" name="Line 1046"/>
            <p:cNvSpPr>
              <a:spLocks noChangeShapeType="1"/>
            </p:cNvSpPr>
            <p:nvPr/>
          </p:nvSpPr>
          <p:spPr bwMode="auto">
            <a:xfrm rot="16200000">
              <a:off x="5379622" y="1498488"/>
              <a:ext cx="383999" cy="153017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3" name="Line 1045"/>
            <p:cNvSpPr>
              <a:spLocks noChangeShapeType="1"/>
            </p:cNvSpPr>
            <p:nvPr/>
          </p:nvSpPr>
          <p:spPr bwMode="auto">
            <a:xfrm rot="16200000" flipH="1" flipV="1">
              <a:off x="5648143" y="1382964"/>
              <a:ext cx="230999" cy="53706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4" name="Line 1043"/>
            <p:cNvSpPr>
              <a:spLocks noChangeShapeType="1"/>
            </p:cNvSpPr>
            <p:nvPr/>
          </p:nvSpPr>
          <p:spPr bwMode="auto">
            <a:xfrm rot="16200000" flipV="1">
              <a:off x="5686428" y="1881739"/>
              <a:ext cx="767997" cy="7650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5" name="Line 1044"/>
            <p:cNvSpPr>
              <a:spLocks noChangeShapeType="1"/>
            </p:cNvSpPr>
            <p:nvPr/>
          </p:nvSpPr>
          <p:spPr bwMode="auto">
            <a:xfrm rot="16200000" flipH="1">
              <a:off x="5724658" y="1919972"/>
              <a:ext cx="383999" cy="38404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6" name="Line 1041"/>
            <p:cNvSpPr>
              <a:spLocks noChangeShapeType="1"/>
            </p:cNvSpPr>
            <p:nvPr/>
          </p:nvSpPr>
          <p:spPr bwMode="auto">
            <a:xfrm rot="16200000" flipV="1">
              <a:off x="5570888" y="2072243"/>
              <a:ext cx="30749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7" name="Line 1042"/>
            <p:cNvSpPr>
              <a:spLocks noChangeShapeType="1"/>
            </p:cNvSpPr>
            <p:nvPr/>
          </p:nvSpPr>
          <p:spPr bwMode="auto">
            <a:xfrm rot="16200000" flipH="1">
              <a:off x="5396484" y="1863339"/>
              <a:ext cx="155250" cy="57306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8" name="Line 1040"/>
            <p:cNvSpPr>
              <a:spLocks noChangeShapeType="1"/>
            </p:cNvSpPr>
            <p:nvPr/>
          </p:nvSpPr>
          <p:spPr bwMode="auto">
            <a:xfrm rot="16200000" flipV="1">
              <a:off x="5149355" y="2112716"/>
              <a:ext cx="536998" cy="46055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44463" y="2879969"/>
            <a:ext cx="4392039" cy="2913340"/>
            <a:chOff x="144463" y="2879969"/>
            <a:chExt cx="4392039" cy="2913340"/>
          </a:xfrm>
        </p:grpSpPr>
        <p:sp>
          <p:nvSpPr>
            <p:cNvPr id="49" name="AutoShape 1050"/>
            <p:cNvSpPr>
              <a:spLocks noChangeArrowheads="1"/>
            </p:cNvSpPr>
            <p:nvPr/>
          </p:nvSpPr>
          <p:spPr bwMode="auto">
            <a:xfrm>
              <a:off x="2088230" y="4569313"/>
              <a:ext cx="2448272" cy="1223996"/>
            </a:xfrm>
            <a:prstGeom prst="rightArrow">
              <a:avLst>
                <a:gd name="adj1" fmla="val 59315"/>
                <a:gd name="adj2" fmla="val 50241"/>
              </a:avLst>
            </a:prstGeom>
            <a:gradFill rotWithShape="0">
              <a:gsLst>
                <a:gs pos="0">
                  <a:srgbClr val="4D4D4D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390" tIns="43197" rIns="86390" bIns="43197" anchor="ctr"/>
            <a:lstStyle/>
            <a:p>
              <a:pPr algn="l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Volume emission</a:t>
              </a:r>
            </a:p>
            <a:p>
              <a:pPr algn="l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particles</a:t>
              </a:r>
            </a:p>
          </p:txBody>
        </p: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144463" y="2879969"/>
              <a:ext cx="2087667" cy="43199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Free streaming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510625" y="2879907"/>
            <a:ext cx="2561937" cy="3354395"/>
            <a:chOff x="6510625" y="2879907"/>
            <a:chExt cx="2561937" cy="3354395"/>
          </a:xfrm>
        </p:grpSpPr>
        <p:sp>
          <p:nvSpPr>
            <p:cNvPr id="51" name="Text Box 74"/>
            <p:cNvSpPr txBox="1">
              <a:spLocks noChangeArrowheads="1"/>
            </p:cNvSpPr>
            <p:nvPr/>
          </p:nvSpPr>
          <p:spPr bwMode="auto">
            <a:xfrm>
              <a:off x="6984893" y="2879907"/>
              <a:ext cx="2087669" cy="43199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en-US" sz="2000" smtClean="0">
                  <a:solidFill>
                    <a:schemeClr val="bg1"/>
                  </a:solidFill>
                  <a:latin typeface="+mj-lt"/>
                </a:rPr>
                <a:t>Trapping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 rot="660000">
              <a:off x="6510625" y="4074302"/>
              <a:ext cx="2160248" cy="2160000"/>
              <a:chOff x="863992" y="3024378"/>
              <a:chExt cx="3168352" cy="3167989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53" name="Line 1029"/>
              <p:cNvSpPr>
                <a:spLocks noChangeAspect="1" noChangeShapeType="1"/>
              </p:cNvSpPr>
              <p:nvPr/>
            </p:nvSpPr>
            <p:spPr bwMode="auto">
              <a:xfrm>
                <a:off x="863992" y="4608373"/>
                <a:ext cx="3168352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4" name="Line 1030"/>
              <p:cNvSpPr>
                <a:spLocks noChangeAspect="1" noChangeShapeType="1"/>
              </p:cNvSpPr>
              <p:nvPr/>
            </p:nvSpPr>
            <p:spPr bwMode="auto">
              <a:xfrm rot="5400000">
                <a:off x="864173" y="4608373"/>
                <a:ext cx="3167989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5" name="Line 1031"/>
              <p:cNvSpPr>
                <a:spLocks noChangeAspect="1" noChangeShapeType="1"/>
              </p:cNvSpPr>
              <p:nvPr/>
            </p:nvSpPr>
            <p:spPr bwMode="auto">
              <a:xfrm rot="2700000">
                <a:off x="864173" y="4608373"/>
                <a:ext cx="3167989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6" name="Line 1032"/>
              <p:cNvSpPr>
                <a:spLocks noChangeAspect="1" noChangeShapeType="1"/>
              </p:cNvSpPr>
              <p:nvPr/>
            </p:nvSpPr>
            <p:spPr bwMode="auto">
              <a:xfrm rot="18900000">
                <a:off x="863992" y="4608373"/>
                <a:ext cx="3168352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7" name="Line 1033"/>
              <p:cNvSpPr>
                <a:spLocks noChangeAspect="1" noChangeShapeType="1"/>
              </p:cNvSpPr>
              <p:nvPr/>
            </p:nvSpPr>
            <p:spPr bwMode="auto">
              <a:xfrm rot="4020000">
                <a:off x="864173" y="4608373"/>
                <a:ext cx="3167989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8" name="Line 1034"/>
              <p:cNvSpPr>
                <a:spLocks noChangeAspect="1" noChangeShapeType="1"/>
              </p:cNvSpPr>
              <p:nvPr/>
            </p:nvSpPr>
            <p:spPr bwMode="auto">
              <a:xfrm rot="17580000">
                <a:off x="864173" y="4608373"/>
                <a:ext cx="3167989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9" name="Line 1035"/>
              <p:cNvSpPr>
                <a:spLocks noChangeAspect="1" noChangeShapeType="1"/>
              </p:cNvSpPr>
              <p:nvPr/>
            </p:nvSpPr>
            <p:spPr bwMode="auto">
              <a:xfrm rot="1320000">
                <a:off x="863992" y="4608373"/>
                <a:ext cx="3168352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60" name="Line 1036"/>
              <p:cNvSpPr>
                <a:spLocks noChangeAspect="1" noChangeShapeType="1"/>
              </p:cNvSpPr>
              <p:nvPr/>
            </p:nvSpPr>
            <p:spPr bwMode="auto">
              <a:xfrm rot="20280000">
                <a:off x="863992" y="4608373"/>
                <a:ext cx="3168352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61" name="Oval 1037"/>
              <p:cNvSpPr>
                <a:spLocks noChangeAspect="1" noChangeArrowheads="1"/>
              </p:cNvSpPr>
              <p:nvPr/>
            </p:nvSpPr>
            <p:spPr bwMode="auto">
              <a:xfrm>
                <a:off x="1152379" y="3312039"/>
                <a:ext cx="2592000" cy="2592390"/>
              </a:xfrm>
              <a:prstGeom prst="ellipse">
                <a:avLst/>
              </a:prstGeom>
              <a:grpFill/>
              <a:ln w="38100">
                <a:solidFill>
                  <a:srgbClr val="C00000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86396" tIns="43199" rIns="86396" bIns="43199" anchor="ctr"/>
              <a:lstStyle/>
              <a:p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7040704" y="4807816"/>
              <a:ext cx="11272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Axion</a:t>
              </a:r>
            </a:p>
            <a:p>
              <a:pPr algn="ctr"/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diffusion</a:t>
              </a:r>
              <a:endPara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4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and Searches</a:t>
            </a:r>
            <a:endParaRPr lang="en-US"/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9073009" y="2807990"/>
            <a:ext cx="0" cy="16562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8496945" y="2807990"/>
            <a:ext cx="16562" cy="16562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4464050" y="2807990"/>
            <a:ext cx="446" cy="30964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008112" y="2807990"/>
            <a:ext cx="0" cy="33123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5616575" y="2807990"/>
            <a:ext cx="50" cy="9359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192689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768753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7344817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920881" y="2807990"/>
            <a:ext cx="0" cy="16562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584176" y="2807990"/>
            <a:ext cx="0" cy="316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160240" y="2807990"/>
            <a:ext cx="0" cy="33123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736303" y="2807989"/>
            <a:ext cx="1" cy="316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312368" y="2807990"/>
            <a:ext cx="0" cy="33123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888432" y="2807990"/>
            <a:ext cx="0" cy="316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616625" y="3023989"/>
            <a:ext cx="1152128" cy="57599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9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</a:p>
          <a:p>
            <a:pPr>
              <a:lnSpc>
                <a:spcPct val="9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192689" y="3743986"/>
            <a:ext cx="2880320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l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 CDM</a:t>
            </a:r>
          </a:p>
          <a:p>
            <a:pPr algn="l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(misalignment)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20280" y="3023989"/>
            <a:ext cx="576064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9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</a:t>
            </a:r>
          </a:p>
          <a:p>
            <a:pPr defTabSz="921018">
              <a:lnSpc>
                <a:spcPct val="90000"/>
              </a:lnSpc>
              <a:defRPr/>
            </a:pPr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</a:t>
            </a:r>
            <a:endParaRPr lang="de-DE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3023989"/>
            <a:ext cx="1656184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r" defTabSz="921018"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4463984"/>
            <a:ext cx="3312368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</a:p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(a-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-coupling)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36104" y="5183981"/>
            <a:ext cx="1728192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1987A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many events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08312" y="5183981"/>
            <a:ext cx="1656184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loss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0" y="3743986"/>
            <a:ext cx="3312368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828" tIns="46078" rIns="92156" bIns="46078" anchor="ctr"/>
          <a:lstStyle/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</a:t>
            </a:r>
          </a:p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dark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3312368" y="3023989"/>
            <a:ext cx="216024" cy="57599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90000"/>
              </a:lnSpc>
              <a:defRPr/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3456384" y="3023989"/>
            <a:ext cx="720080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b="1">
                <a:solidFill>
                  <a:schemeClr val="tx1"/>
                </a:solidFill>
              </a:rPr>
              <a:t>CAST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6768753" y="3023989"/>
            <a:ext cx="2304256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b="1" smtClean="0">
                <a:solidFill>
                  <a:schemeClr val="tx1"/>
                </a:solidFill>
              </a:rPr>
              <a:t>ADMX</a:t>
            </a:r>
          </a:p>
          <a:p>
            <a:pPr algn="l">
              <a:defRPr/>
            </a:pPr>
            <a:r>
              <a:rPr lang="en-US" b="1" smtClean="0">
                <a:solidFill>
                  <a:schemeClr val="tx1"/>
                </a:solidFill>
              </a:rPr>
              <a:t>(Seattle &amp; Yale)</a:t>
            </a:r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150017" y="791998"/>
            <a:ext cx="8922992" cy="1942493"/>
            <a:chOff x="100" y="528"/>
            <a:chExt cx="5948" cy="1295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152" y="1151"/>
              <a:ext cx="384" cy="143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1536" y="1151"/>
              <a:ext cx="384" cy="143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1920" y="1151"/>
              <a:ext cx="384" cy="143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2304" y="1151"/>
              <a:ext cx="384" cy="143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2688" y="1151"/>
              <a:ext cx="384" cy="143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3072" y="1151"/>
              <a:ext cx="384" cy="143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3456" y="1151"/>
              <a:ext cx="384" cy="143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3840" y="1151"/>
              <a:ext cx="384" cy="143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4224" y="1151"/>
              <a:ext cx="384" cy="143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4608" y="1151"/>
              <a:ext cx="384" cy="143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4992" y="1151"/>
              <a:ext cx="384" cy="143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768" y="1151"/>
              <a:ext cx="384" cy="143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384" y="1151"/>
              <a:ext cx="384" cy="143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192" y="1151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5760" y="1151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Text Box 192"/>
            <p:cNvSpPr txBox="1">
              <a:spLocks noChangeArrowheads="1"/>
            </p:cNvSpPr>
            <p:nvPr/>
          </p:nvSpPr>
          <p:spPr bwMode="auto">
            <a:xfrm>
              <a:off x="547" y="864"/>
              <a:ext cx="442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10</a:t>
              </a:r>
              <a:r>
                <a:rPr lang="en-US" sz="2600" b="1" baseline="30000">
                  <a:solidFill>
                    <a:schemeClr val="tx1"/>
                  </a:solidFill>
                  <a:effectLst/>
                </a:rPr>
                <a:t>3</a:t>
              </a:r>
              <a:endParaRPr lang="de-DE" sz="2600" b="1" baseline="300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" name="Text Box 193"/>
            <p:cNvSpPr txBox="1">
              <a:spLocks noChangeArrowheads="1"/>
            </p:cNvSpPr>
            <p:nvPr/>
          </p:nvSpPr>
          <p:spPr bwMode="auto">
            <a:xfrm>
              <a:off x="1698" y="864"/>
              <a:ext cx="443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10</a:t>
              </a:r>
              <a:r>
                <a:rPr lang="en-US" sz="2600" b="1" baseline="30000">
                  <a:solidFill>
                    <a:schemeClr val="tx1"/>
                  </a:solidFill>
                  <a:effectLst/>
                </a:rPr>
                <a:t>6</a:t>
              </a:r>
              <a:endParaRPr lang="de-DE" sz="2600" b="1" baseline="300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" name="Text Box 194"/>
            <p:cNvSpPr txBox="1">
              <a:spLocks noChangeArrowheads="1"/>
            </p:cNvSpPr>
            <p:nvPr/>
          </p:nvSpPr>
          <p:spPr bwMode="auto">
            <a:xfrm>
              <a:off x="2850" y="864"/>
              <a:ext cx="443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10</a:t>
              </a:r>
              <a:r>
                <a:rPr lang="en-US" sz="2600" b="1" baseline="30000">
                  <a:solidFill>
                    <a:schemeClr val="tx1"/>
                  </a:solidFill>
                  <a:effectLst/>
                </a:rPr>
                <a:t>9</a:t>
              </a:r>
              <a:endParaRPr lang="de-DE" sz="2600" b="1" baseline="300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2" name="Text Box 195"/>
            <p:cNvSpPr txBox="1">
              <a:spLocks noChangeArrowheads="1"/>
            </p:cNvSpPr>
            <p:nvPr/>
          </p:nvSpPr>
          <p:spPr bwMode="auto">
            <a:xfrm>
              <a:off x="3912" y="864"/>
              <a:ext cx="625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10</a:t>
              </a:r>
              <a:r>
                <a:rPr lang="en-US" sz="2600" b="1" baseline="30000">
                  <a:solidFill>
                    <a:schemeClr val="tx1"/>
                  </a:solidFill>
                  <a:effectLst/>
                </a:rPr>
                <a:t>12</a:t>
              </a:r>
              <a:r>
                <a:rPr lang="en-US" sz="2800" b="1" baseline="30000">
                  <a:solidFill>
                    <a:schemeClr val="tx1"/>
                  </a:solidFill>
                  <a:effectLst/>
                </a:rPr>
                <a:t>  </a:t>
              </a:r>
              <a:endParaRPr lang="de-DE" sz="2800" b="1" baseline="300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" name="Text Box 196"/>
            <p:cNvSpPr txBox="1">
              <a:spLocks noChangeArrowheads="1"/>
            </p:cNvSpPr>
            <p:nvPr/>
          </p:nvSpPr>
          <p:spPr bwMode="auto">
            <a:xfrm>
              <a:off x="4752" y="528"/>
              <a:ext cx="1296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r" eaLnBrk="1" hangingPunct="1"/>
              <a:r>
                <a:rPr lang="en-US" sz="3200" b="1" i="1" baseline="-25000">
                  <a:solidFill>
                    <a:schemeClr val="tx1"/>
                  </a:solidFill>
                  <a:effectLst/>
                </a:rPr>
                <a:t> </a:t>
              </a:r>
              <a:r>
                <a:rPr lang="en-US" sz="2300" b="1">
                  <a:solidFill>
                    <a:schemeClr val="tx1"/>
                  </a:solidFill>
                  <a:effectLst/>
                </a:rPr>
                <a:t>[GeV]  f</a:t>
              </a:r>
              <a:r>
                <a:rPr lang="en-US" sz="2600" b="1" baseline="-25000">
                  <a:solidFill>
                    <a:schemeClr val="tx1"/>
                  </a:solidFill>
                  <a:effectLst/>
                </a:rPr>
                <a:t>a</a:t>
              </a:r>
              <a:endParaRPr lang="de-DE" sz="2300" b="1" baseline="-25000"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54" name="Group 197"/>
            <p:cNvGrpSpPr>
              <a:grpSpLocks/>
            </p:cNvGrpSpPr>
            <p:nvPr/>
          </p:nvGrpSpPr>
          <p:grpSpPr bwMode="auto">
            <a:xfrm flipH="1">
              <a:off x="4512" y="1680"/>
              <a:ext cx="384" cy="143"/>
              <a:chOff x="2880" y="3360"/>
              <a:chExt cx="2400" cy="240"/>
            </a:xfrm>
          </p:grpSpPr>
          <p:sp>
            <p:nvSpPr>
              <p:cNvPr id="231" name="Line 19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" name="Line 19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3" name="Line 20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4" name="Line 20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" name="Line 20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" name="Line 20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7" name="Line 20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8" name="Line 20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9" name="Line 20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0" name="Line 20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1" name="Line 20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" name="Group 209"/>
            <p:cNvGrpSpPr>
              <a:grpSpLocks/>
            </p:cNvGrpSpPr>
            <p:nvPr/>
          </p:nvGrpSpPr>
          <p:grpSpPr bwMode="auto">
            <a:xfrm flipH="1">
              <a:off x="4128" y="1680"/>
              <a:ext cx="384" cy="143"/>
              <a:chOff x="2880" y="3360"/>
              <a:chExt cx="2400" cy="240"/>
            </a:xfrm>
          </p:grpSpPr>
          <p:sp>
            <p:nvSpPr>
              <p:cNvPr id="220" name="Line 21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1" name="Line 21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2" name="Line 21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3" name="Line 21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4" name="Line 21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" name="Line 21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6" name="Line 21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7" name="Line 21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8" name="Line 21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" name="Line 219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0" name="Line 22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" name="Group 221"/>
            <p:cNvGrpSpPr>
              <a:grpSpLocks/>
            </p:cNvGrpSpPr>
            <p:nvPr/>
          </p:nvGrpSpPr>
          <p:grpSpPr bwMode="auto">
            <a:xfrm flipH="1">
              <a:off x="3744" y="1680"/>
              <a:ext cx="384" cy="143"/>
              <a:chOff x="2880" y="3360"/>
              <a:chExt cx="2400" cy="240"/>
            </a:xfrm>
          </p:grpSpPr>
          <p:sp>
            <p:nvSpPr>
              <p:cNvPr id="209" name="Line 22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0" name="Line 22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1" name="Line 22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Line 22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3" name="Line 22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4" name="Line 22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" name="Line 22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" name="Line 22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" name="Line 23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8" name="Line 231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" name="Line 23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" name="Group 233"/>
            <p:cNvGrpSpPr>
              <a:grpSpLocks/>
            </p:cNvGrpSpPr>
            <p:nvPr/>
          </p:nvGrpSpPr>
          <p:grpSpPr bwMode="auto">
            <a:xfrm flipH="1">
              <a:off x="3365" y="1680"/>
              <a:ext cx="384" cy="139"/>
              <a:chOff x="2880" y="3360"/>
              <a:chExt cx="2400" cy="240"/>
            </a:xfrm>
          </p:grpSpPr>
          <p:sp>
            <p:nvSpPr>
              <p:cNvPr id="198" name="Line 23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9" name="Line 2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0" name="Line 23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1" name="Line 23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Line 23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3" name="Line 23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Line 24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" name="Line 24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Line 24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Line 243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Line 24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8" name="Group 245"/>
            <p:cNvGrpSpPr>
              <a:grpSpLocks/>
            </p:cNvGrpSpPr>
            <p:nvPr/>
          </p:nvGrpSpPr>
          <p:grpSpPr bwMode="auto">
            <a:xfrm flipH="1">
              <a:off x="2976" y="1680"/>
              <a:ext cx="384" cy="143"/>
              <a:chOff x="2880" y="3360"/>
              <a:chExt cx="2400" cy="240"/>
            </a:xfrm>
          </p:grpSpPr>
          <p:sp>
            <p:nvSpPr>
              <p:cNvPr id="187" name="Line 24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Line 2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Line 24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0" name="Line 24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1" name="Line 25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Line 25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3" name="Line 25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Line 25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" name="Line 25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6" name="Line 25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7" name="Line 25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9" name="Group 257"/>
            <p:cNvGrpSpPr>
              <a:grpSpLocks/>
            </p:cNvGrpSpPr>
            <p:nvPr/>
          </p:nvGrpSpPr>
          <p:grpSpPr bwMode="auto">
            <a:xfrm flipH="1">
              <a:off x="2592" y="1680"/>
              <a:ext cx="384" cy="143"/>
              <a:chOff x="2880" y="3360"/>
              <a:chExt cx="2400" cy="240"/>
            </a:xfrm>
          </p:grpSpPr>
          <p:sp>
            <p:nvSpPr>
              <p:cNvPr id="176" name="Line 25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Line 2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Line 26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Line 26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Line 26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Line 26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Line 26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3" name="Line 26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4" name="Line 26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Line 26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6" name="Line 26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0" name="Group 269"/>
            <p:cNvGrpSpPr>
              <a:grpSpLocks/>
            </p:cNvGrpSpPr>
            <p:nvPr/>
          </p:nvGrpSpPr>
          <p:grpSpPr bwMode="auto">
            <a:xfrm flipH="1">
              <a:off x="2208" y="1680"/>
              <a:ext cx="384" cy="143"/>
              <a:chOff x="2880" y="3360"/>
              <a:chExt cx="2400" cy="240"/>
            </a:xfrm>
          </p:grpSpPr>
          <p:sp>
            <p:nvSpPr>
              <p:cNvPr id="165" name="Line 27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6" name="Line 2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7" name="Line 27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8" name="Line 27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9" name="Line 27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0" name="Line 27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1" name="Line 27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2" name="Line 27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Line 27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Line 27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Line 28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1" name="Group 281"/>
            <p:cNvGrpSpPr>
              <a:grpSpLocks/>
            </p:cNvGrpSpPr>
            <p:nvPr/>
          </p:nvGrpSpPr>
          <p:grpSpPr bwMode="auto">
            <a:xfrm flipH="1">
              <a:off x="1824" y="1680"/>
              <a:ext cx="384" cy="143"/>
              <a:chOff x="2880" y="3360"/>
              <a:chExt cx="2400" cy="240"/>
            </a:xfrm>
          </p:grpSpPr>
          <p:sp>
            <p:nvSpPr>
              <p:cNvPr id="154" name="Line 28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5" name="Line 2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" name="Line 28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7" name="Line 28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8" name="Line 28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9" name="Line 28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0" name="Line 28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" name="Line 28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2" name="Line 29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" name="Line 29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" name="Line 29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2" name="Group 293"/>
            <p:cNvGrpSpPr>
              <a:grpSpLocks/>
            </p:cNvGrpSpPr>
            <p:nvPr/>
          </p:nvGrpSpPr>
          <p:grpSpPr bwMode="auto">
            <a:xfrm flipH="1">
              <a:off x="1440" y="1680"/>
              <a:ext cx="384" cy="143"/>
              <a:chOff x="2880" y="3360"/>
              <a:chExt cx="2400" cy="240"/>
            </a:xfrm>
          </p:grpSpPr>
          <p:sp>
            <p:nvSpPr>
              <p:cNvPr id="143" name="Line 29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4" name="Line 2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" name="Line 29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6" name="Line 29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" name="Line 29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" name="Line 29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9" name="Line 30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" name="Line 30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1" name="Line 30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2" name="Line 303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" name="Line 30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3" name="Group 305"/>
            <p:cNvGrpSpPr>
              <a:grpSpLocks/>
            </p:cNvGrpSpPr>
            <p:nvPr/>
          </p:nvGrpSpPr>
          <p:grpSpPr bwMode="auto">
            <a:xfrm flipH="1">
              <a:off x="1056" y="1680"/>
              <a:ext cx="384" cy="143"/>
              <a:chOff x="2880" y="3360"/>
              <a:chExt cx="2400" cy="240"/>
            </a:xfrm>
          </p:grpSpPr>
          <p:sp>
            <p:nvSpPr>
              <p:cNvPr id="132" name="Line 30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Line 3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Line 30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Line 30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Line 31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Line 31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Line 31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Line 31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Line 31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" name="Line 31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2" name="Line 31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4" name="Group 317"/>
            <p:cNvGrpSpPr>
              <a:grpSpLocks/>
            </p:cNvGrpSpPr>
            <p:nvPr/>
          </p:nvGrpSpPr>
          <p:grpSpPr bwMode="auto">
            <a:xfrm flipH="1">
              <a:off x="672" y="1680"/>
              <a:ext cx="384" cy="143"/>
              <a:chOff x="2880" y="3360"/>
              <a:chExt cx="2400" cy="240"/>
            </a:xfrm>
          </p:grpSpPr>
          <p:sp>
            <p:nvSpPr>
              <p:cNvPr id="121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5" name="Group 329"/>
            <p:cNvGrpSpPr>
              <a:grpSpLocks/>
            </p:cNvGrpSpPr>
            <p:nvPr/>
          </p:nvGrpSpPr>
          <p:grpSpPr bwMode="auto">
            <a:xfrm flipH="1">
              <a:off x="4896" y="1680"/>
              <a:ext cx="384" cy="143"/>
              <a:chOff x="2880" y="3360"/>
              <a:chExt cx="2400" cy="240"/>
            </a:xfrm>
          </p:grpSpPr>
          <p:sp>
            <p:nvSpPr>
              <p:cNvPr id="110" name="Line 33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Line 3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Line 33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Line 33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Line 33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Line 33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Line 33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Line 33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Line 33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Line 33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Line 34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6" name="Group 341"/>
            <p:cNvGrpSpPr>
              <a:grpSpLocks/>
            </p:cNvGrpSpPr>
            <p:nvPr/>
          </p:nvGrpSpPr>
          <p:grpSpPr bwMode="auto">
            <a:xfrm flipH="1">
              <a:off x="5280" y="1680"/>
              <a:ext cx="384" cy="143"/>
              <a:chOff x="2880" y="3360"/>
              <a:chExt cx="2400" cy="240"/>
            </a:xfrm>
          </p:grpSpPr>
          <p:sp>
            <p:nvSpPr>
              <p:cNvPr id="99" name="Line 34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Line 3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Line 34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Line 34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Line 34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Line 34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Line 34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Line 34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Line 35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Line 35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Line 35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7" name="Line 353"/>
            <p:cNvSpPr>
              <a:spLocks noChangeShapeType="1"/>
            </p:cNvSpPr>
            <p:nvPr/>
          </p:nvSpPr>
          <p:spPr bwMode="auto">
            <a:xfrm flipH="1">
              <a:off x="432" y="1680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2016" y="1392"/>
              <a:ext cx="3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eV</a:t>
              </a:r>
              <a:endParaRPr lang="de-DE" sz="2300" b="1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9" name="Text Box 355"/>
            <p:cNvSpPr txBox="1">
              <a:spLocks noChangeArrowheads="1"/>
            </p:cNvSpPr>
            <p:nvPr/>
          </p:nvSpPr>
          <p:spPr bwMode="auto">
            <a:xfrm>
              <a:off x="805" y="1392"/>
              <a:ext cx="5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keV</a:t>
              </a:r>
              <a:endParaRPr lang="de-DE" sz="2300" b="1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3036" y="1392"/>
              <a:ext cx="6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meV</a:t>
              </a:r>
              <a:endParaRPr lang="de-DE" sz="2300" b="1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4176" y="1392"/>
              <a:ext cx="6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300" b="1">
                  <a:solidFill>
                    <a:schemeClr val="tx1"/>
                  </a:solidFill>
                  <a:effectLst/>
                  <a:latin typeface="Symbol" pitchFamily="18" charset="2"/>
                </a:rPr>
                <a:t>m</a:t>
              </a:r>
              <a:r>
                <a:rPr lang="en-US" sz="2300" b="1">
                  <a:solidFill>
                    <a:schemeClr val="tx1"/>
                  </a:solidFill>
                  <a:effectLst/>
                </a:rPr>
                <a:t>eV</a:t>
              </a:r>
              <a:endParaRPr lang="de-DE" sz="2300" b="1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100" y="1506"/>
              <a:ext cx="512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m</a:t>
              </a:r>
              <a:r>
                <a:rPr lang="en-US" sz="2600" b="1" baseline="-25000">
                  <a:solidFill>
                    <a:schemeClr val="tx1"/>
                  </a:solidFill>
                  <a:effectLst/>
                </a:rPr>
                <a:t>a</a:t>
              </a:r>
              <a:endParaRPr lang="de-DE" sz="2600" b="1" baseline="-25000"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73" name="Group 359"/>
            <p:cNvGrpSpPr>
              <a:grpSpLocks/>
            </p:cNvGrpSpPr>
            <p:nvPr/>
          </p:nvGrpSpPr>
          <p:grpSpPr bwMode="auto">
            <a:xfrm flipH="1">
              <a:off x="5664" y="1680"/>
              <a:ext cx="384" cy="143"/>
              <a:chOff x="2880" y="3360"/>
              <a:chExt cx="2400" cy="240"/>
            </a:xfrm>
          </p:grpSpPr>
          <p:sp>
            <p:nvSpPr>
              <p:cNvPr id="88" name="Line 3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Line 36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Line 36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Line 36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Line 36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Line 36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Line 36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Line 36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Line 36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Line 36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Line 37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5376" y="1152"/>
              <a:ext cx="384" cy="143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5343" y="1392"/>
              <a:ext cx="6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neV</a:t>
              </a:r>
              <a:endParaRPr lang="de-DE" sz="2300" b="1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6" name="Text Box 384"/>
            <p:cNvSpPr txBox="1">
              <a:spLocks noChangeArrowheads="1"/>
            </p:cNvSpPr>
            <p:nvPr/>
          </p:nvSpPr>
          <p:spPr bwMode="auto">
            <a:xfrm>
              <a:off x="5075" y="864"/>
              <a:ext cx="625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300" b="1">
                  <a:solidFill>
                    <a:schemeClr val="tx1"/>
                  </a:solidFill>
                  <a:effectLst/>
                </a:rPr>
                <a:t>10</a:t>
              </a:r>
              <a:r>
                <a:rPr lang="en-US" sz="2600" b="1" baseline="30000">
                  <a:solidFill>
                    <a:schemeClr val="tx1"/>
                  </a:solidFill>
                  <a:effectLst/>
                </a:rPr>
                <a:t>15</a:t>
              </a:r>
              <a:r>
                <a:rPr lang="en-US" sz="2800" b="1" baseline="30000">
                  <a:solidFill>
                    <a:schemeClr val="tx1"/>
                  </a:solidFill>
                  <a:effectLst/>
                </a:rPr>
                <a:t>  </a:t>
              </a:r>
              <a:endParaRPr lang="de-DE" sz="2800" b="1" baseline="3000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385" name="Rectangle 384"/>
          <p:cNvSpPr>
            <a:spLocks noChangeArrowheads="1"/>
          </p:cNvSpPr>
          <p:nvPr/>
        </p:nvSpPr>
        <p:spPr bwMode="auto">
          <a:xfrm>
            <a:off x="1" y="5904409"/>
            <a:ext cx="4464446" cy="575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r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 (He ignition), WD cooling</a:t>
            </a:r>
          </a:p>
          <a:p>
            <a:pPr algn="r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(a-e coupling)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8" name="Rectangle 387"/>
          <p:cNvSpPr>
            <a:spLocks noChangeArrowheads="1"/>
          </p:cNvSpPr>
          <p:nvPr/>
        </p:nvSpPr>
        <p:spPr bwMode="auto">
          <a:xfrm>
            <a:off x="6192731" y="3744027"/>
            <a:ext cx="3024293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l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Too much cold dark matter</a:t>
            </a:r>
          </a:p>
          <a:p>
            <a:pPr algn="l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(re-alignment with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Q</a:t>
            </a:r>
            <a:r>
              <a:rPr lang="en-US" b="1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6" name="Rectangle 385"/>
          <p:cNvSpPr>
            <a:spLocks noChangeArrowheads="1"/>
          </p:cNvSpPr>
          <p:nvPr/>
        </p:nvSpPr>
        <p:spPr bwMode="auto">
          <a:xfrm>
            <a:off x="5349577" y="3744027"/>
            <a:ext cx="843155" cy="57599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l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String</a:t>
            </a:r>
          </a:p>
          <a:p>
            <a:pPr algn="l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</a:t>
            </a:r>
          </a:p>
        </p:txBody>
      </p:sp>
      <p:sp>
        <p:nvSpPr>
          <p:cNvPr id="387" name="Rectangle 386"/>
          <p:cNvSpPr>
            <a:spLocks noChangeArrowheads="1"/>
          </p:cNvSpPr>
          <p:nvPr/>
        </p:nvSpPr>
        <p:spPr bwMode="auto">
          <a:xfrm>
            <a:off x="7920972" y="4464209"/>
            <a:ext cx="1296052" cy="57599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l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Anthropic</a:t>
            </a:r>
          </a:p>
          <a:p>
            <a:pPr algn="l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89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Dirac </a:t>
            </a:r>
            <a:r>
              <a:rPr lang="en-US" smtClean="0"/>
              <a:t>Neutrino Constraints by SN 1987A</a:t>
            </a: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96319" y="2172503"/>
            <a:ext cx="2808000" cy="1080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6" descr="C:\Users\Georg Raffelt\Desktop\feynman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75" y="2323717"/>
            <a:ext cx="1612679" cy="73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007981" y="2172328"/>
            <a:ext cx="2088290" cy="1079996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Right-handed</a:t>
            </a:r>
          </a:p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currents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096319" y="3252653"/>
            <a:ext cx="2808000" cy="1080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133790"/>
              </p:ext>
            </p:extLst>
          </p:nvPr>
        </p:nvGraphicFramePr>
        <p:xfrm>
          <a:off x="3600375" y="3408806"/>
          <a:ext cx="1612679" cy="745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7" name="CorelPhotoPaint.Image.10" r:id="rId4" imgW="1137945" imgH="525947" progId="CorelPhotoPaint.Image.10">
                  <p:embed/>
                </p:oleObj>
              </mc:Choice>
              <mc:Fallback>
                <p:oleObj name="CorelPhotoPaint.Image.10" r:id="rId4" imgW="1137945" imgH="525947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375" y="3408806"/>
                        <a:ext cx="1612679" cy="745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1007981" y="3252807"/>
            <a:ext cx="2088290" cy="1079996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Dirac mass</a:t>
            </a: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3096319" y="4333121"/>
            <a:ext cx="2808000" cy="1080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5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318714"/>
              </p:ext>
            </p:extLst>
          </p:nvPr>
        </p:nvGraphicFramePr>
        <p:xfrm>
          <a:off x="3600375" y="4510120"/>
          <a:ext cx="1612679" cy="728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8" name="CorelPhotoPaint.Image.10" r:id="rId6" imgW="1137945" imgH="514082" progId="CorelPhotoPaint.Image.10">
                  <p:embed/>
                </p:oleObj>
              </mc:Choice>
              <mc:Fallback>
                <p:oleObj name="CorelPhotoPaint.Image.10" r:id="rId6" imgW="1137945" imgH="514082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375" y="4510120"/>
                        <a:ext cx="1612679" cy="728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1007981" y="4332957"/>
            <a:ext cx="2088290" cy="1079996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</a:p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moments</a:t>
            </a:r>
          </a:p>
        </p:txBody>
      </p:sp>
      <p:sp>
        <p:nvSpPr>
          <p:cNvPr id="34" name="Rectangle 35"/>
          <p:cNvSpPr>
            <a:spLocks noChangeArrowheads="1"/>
          </p:cNvSpPr>
          <p:nvPr/>
        </p:nvSpPr>
        <p:spPr bwMode="auto">
          <a:xfrm>
            <a:off x="3096319" y="5400407"/>
            <a:ext cx="2808000" cy="1080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5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692431"/>
              </p:ext>
            </p:extLst>
          </p:nvPr>
        </p:nvGraphicFramePr>
        <p:xfrm>
          <a:off x="3600375" y="5574406"/>
          <a:ext cx="1606679" cy="748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" name="CorelPhotoPaint.Image.10" r:id="rId8" imgW="1176113" imgH="528467" progId="CorelPhotoPaint.Image.10">
                  <p:embed/>
                </p:oleObj>
              </mc:Choice>
              <mc:Fallback>
                <p:oleObj name="CorelPhotoPaint.Image.10" r:id="rId8" imgW="1176113" imgH="528467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375" y="5574406"/>
                        <a:ext cx="1606679" cy="748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40"/>
          <p:cNvSpPr>
            <a:spLocks noChangeArrowheads="1"/>
          </p:cNvSpPr>
          <p:nvPr/>
        </p:nvSpPr>
        <p:spPr bwMode="auto">
          <a:xfrm>
            <a:off x="1007981" y="5400407"/>
            <a:ext cx="2088290" cy="1079996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 charge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12301" y="21250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Cambria" pitchFamily="18" charset="0"/>
              </a:rPr>
              <a:t>e</a:t>
            </a:r>
            <a:endParaRPr lang="en-US" sz="2400">
              <a:latin typeface="Cambria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12301" y="27743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Cambria" pitchFamily="18" charset="0"/>
              </a:rPr>
              <a:t>p</a:t>
            </a:r>
            <a:endParaRPr lang="en-US" sz="2400"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364131" y="2493616"/>
                <a:ext cx="591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31" y="2493616"/>
                <a:ext cx="591700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188423" y="277316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Cambria" pitchFamily="18" charset="0"/>
              </a:rPr>
              <a:t>n</a:t>
            </a:r>
            <a:endParaRPr lang="en-US" sz="2400"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112551" y="2125071"/>
                <a:ext cx="6963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eR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551" y="2125071"/>
                <a:ext cx="696344" cy="461665"/>
              </a:xfrm>
              <a:prstGeom prst="rect">
                <a:avLst/>
              </a:prstGeom>
              <a:blipFill rotWithShape="1">
                <a:blip r:embed="rId11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13"/>
              <p:cNvSpPr>
                <a:spLocks noChangeArrowheads="1"/>
              </p:cNvSpPr>
              <p:nvPr/>
            </p:nvSpPr>
            <p:spPr bwMode="auto">
              <a:xfrm>
                <a:off x="5904661" y="2177065"/>
                <a:ext cx="2304351" cy="1079996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17961" dir="2700000" algn="ctr" rotWithShape="0">
                        <a:srgbClr val="FF0000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R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≲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−5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F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6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4661" y="2177065"/>
                <a:ext cx="2304351" cy="107999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FF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13"/>
              <p:cNvSpPr>
                <a:spLocks noChangeArrowheads="1"/>
              </p:cNvSpPr>
              <p:nvPr/>
            </p:nvSpPr>
            <p:spPr bwMode="auto">
              <a:xfrm>
                <a:off x="5904661" y="3252478"/>
                <a:ext cx="2304351" cy="1079996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17961" dir="2700000" algn="ctr" rotWithShape="0">
                        <a:srgbClr val="FF0000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D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≲30 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keV</m:t>
                      </m:r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0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4661" y="3252478"/>
                <a:ext cx="2304351" cy="107999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FF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13"/>
              <p:cNvSpPr>
                <a:spLocks noChangeArrowheads="1"/>
              </p:cNvSpPr>
              <p:nvPr/>
            </p:nvSpPr>
            <p:spPr bwMode="auto">
              <a:xfrm>
                <a:off x="5904661" y="4332957"/>
                <a:ext cx="2304351" cy="1079996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17961" dir="2700000" algn="ctr" rotWithShape="0">
                        <a:srgbClr val="FF0000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≲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−12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1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4661" y="4332957"/>
                <a:ext cx="2304351" cy="107999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FF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13"/>
              <p:cNvSpPr>
                <a:spLocks noChangeArrowheads="1"/>
              </p:cNvSpPr>
              <p:nvPr/>
            </p:nvSpPr>
            <p:spPr bwMode="auto">
              <a:xfrm>
                <a:off x="5904661" y="5400253"/>
                <a:ext cx="2304351" cy="1079996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17961" dir="2700000" algn="ctr" rotWithShape="0">
                        <a:srgbClr val="FF0000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≲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−9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𝑒</m:t>
                      </m:r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2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4661" y="5400253"/>
                <a:ext cx="2304351" cy="107999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FF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392451" y="3612374"/>
                <a:ext cx="5249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𝑍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451" y="3612374"/>
                <a:ext cx="524951" cy="40011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112551" y="3222719"/>
                <a:ext cx="6963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eR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551" y="3222719"/>
                <a:ext cx="696344" cy="461665"/>
              </a:xfrm>
              <a:prstGeom prst="rect">
                <a:avLst/>
              </a:prstGeom>
              <a:blipFill rotWithShape="1">
                <a:blip r:embed="rId1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3252991" y="3845409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Cambria" pitchFamily="18" charset="0"/>
              </a:rPr>
              <a:t>N</a:t>
            </a:r>
            <a:endParaRPr lang="en-US" sz="2400">
              <a:latin typeface="Cambria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62651" y="384110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Cambria" pitchFamily="18" charset="0"/>
              </a:rPr>
              <a:t>N</a:t>
            </a:r>
            <a:endParaRPr lang="en-US" sz="2400"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176791" y="3222719"/>
                <a:ext cx="5452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400"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791" y="3222719"/>
                <a:ext cx="545277" cy="461665"/>
              </a:xfrm>
              <a:prstGeom prst="rect">
                <a:avLst/>
              </a:prstGeom>
              <a:blipFill rotWithShape="1">
                <a:blip r:embed="rId1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102397" y="4303198"/>
                <a:ext cx="6963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eR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397" y="4303198"/>
                <a:ext cx="696344" cy="461665"/>
              </a:xfrm>
              <a:prstGeom prst="rect">
                <a:avLst/>
              </a:prstGeom>
              <a:blipFill rotWithShape="1"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166637" y="4303198"/>
                <a:ext cx="5452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400"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637" y="4303198"/>
                <a:ext cx="545277" cy="461665"/>
              </a:xfrm>
              <a:prstGeom prst="rect">
                <a:avLst/>
              </a:prstGeom>
              <a:blipFill rotWithShape="1">
                <a:blip r:embed="rId2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3286901" y="490888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Cambria" pitchFamily="18" charset="0"/>
              </a:rPr>
              <a:t>p</a:t>
            </a:r>
            <a:endParaRPr lang="en-US" sz="2400">
              <a:latin typeface="Cambria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88423" y="490888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Cambria" pitchFamily="18" charset="0"/>
              </a:rPr>
              <a:t>p</a:t>
            </a:r>
            <a:endParaRPr lang="en-US" sz="2400"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4345841" y="4620843"/>
                <a:ext cx="4221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sz="2400"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841" y="4620843"/>
                <a:ext cx="422167" cy="461665"/>
              </a:xfrm>
              <a:prstGeom prst="rect">
                <a:avLst/>
              </a:prstGeom>
              <a:blipFill rotWithShape="1">
                <a:blip r:embed="rId21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240291" y="5658688"/>
                <a:ext cx="4221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sz="2400"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91" y="5658688"/>
                <a:ext cx="422167" cy="461665"/>
              </a:xfrm>
              <a:prstGeom prst="rect">
                <a:avLst/>
              </a:prstGeom>
              <a:blipFill rotWithShape="1">
                <a:blip r:embed="rId2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112551" y="6018738"/>
                <a:ext cx="5729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551" y="6018738"/>
                <a:ext cx="572913" cy="461665"/>
              </a:xfrm>
              <a:prstGeom prst="rect">
                <a:avLst/>
              </a:prstGeom>
              <a:blipFill rotWithShape="1">
                <a:blip r:embed="rId2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112551" y="5340943"/>
                <a:ext cx="5789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551" y="5340943"/>
                <a:ext cx="578940" cy="461665"/>
              </a:xfrm>
              <a:prstGeom prst="rect">
                <a:avLst/>
              </a:prstGeom>
              <a:blipFill rotWithShape="1">
                <a:blip r:embed="rId2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3"/>
          <p:cNvSpPr>
            <a:spLocks noChangeArrowheads="1"/>
          </p:cNvSpPr>
          <p:nvPr/>
        </p:nvSpPr>
        <p:spPr bwMode="auto">
          <a:xfrm>
            <a:off x="1007980" y="791617"/>
            <a:ext cx="7200983" cy="1223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400" b="1">
                <a:solidFill>
                  <a:srgbClr val="003399"/>
                </a:solidFill>
              </a:rPr>
              <a:t> If neutrinos are Dirac particles, right-handed </a:t>
            </a:r>
            <a:r>
              <a:rPr lang="en-US" sz="2400" b="1" smtClean="0">
                <a:solidFill>
                  <a:srgbClr val="003399"/>
                </a:solidFill>
              </a:rPr>
              <a:t>states</a:t>
            </a:r>
          </a:p>
          <a:p>
            <a:pPr algn="l"/>
            <a:r>
              <a:rPr lang="en-US" sz="2400" b="1">
                <a:solidFill>
                  <a:srgbClr val="003399"/>
                </a:solidFill>
              </a:rPr>
              <a:t> </a:t>
            </a:r>
            <a:r>
              <a:rPr lang="en-US" sz="2400" b="1" smtClean="0">
                <a:solidFill>
                  <a:srgbClr val="003399"/>
                </a:solidFill>
              </a:rPr>
              <a:t>  exist that are “sterile” (non-interacting)</a:t>
            </a:r>
          </a:p>
          <a:p>
            <a:pPr algn="l"/>
            <a:endParaRPr lang="en-US" sz="500" b="1" smtClean="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400" b="1" smtClean="0">
                <a:solidFill>
                  <a:srgbClr val="003399"/>
                </a:solidFill>
              </a:rPr>
              <a:t> Couplings </a:t>
            </a:r>
            <a:r>
              <a:rPr lang="en-US" sz="2400" b="1">
                <a:solidFill>
                  <a:srgbClr val="003399"/>
                </a:solidFill>
              </a:rPr>
              <a:t>are constrained by SN 1987A </a:t>
            </a:r>
            <a:r>
              <a:rPr lang="en-US" sz="2400" b="1" smtClean="0">
                <a:solidFill>
                  <a:srgbClr val="003399"/>
                </a:solidFill>
              </a:rPr>
              <a:t>energy-loss</a:t>
            </a:r>
            <a:endParaRPr lang="en-US" sz="2400" b="1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Sterile Neutrino Emission from a SN Core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44463" y="846555"/>
                <a:ext cx="8928100" cy="5633852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• Assume sterile neutrino mixed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, small mixing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• Due to matter effect, oscillation length &lt; mean free path (mfp),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(weak damping limit)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osc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≪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bSup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•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appears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on average with probability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     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Θ</m:t>
                        </m:r>
                      </m:e>
                    </m:func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Typical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interaction rate in SN core (inverse mfp)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• Production rate (inverse mfp) relative to that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(2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Θ</m:t>
                        </m:r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</m:func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∼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Θ</m:t>
                            </m:r>
                          </m:e>
                        </m:d>
                      </m:e>
                    </m:func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Avoiding fast energy loss of SN 1987A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&lt;1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b="0" smtClean="0">
                  <a:solidFill>
                    <a:srgbClr val="003399"/>
                  </a:solidFill>
                </a:endParaRP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Constrain mixing angle for masses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≳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30 keV (matter effect irrelevant)</a:t>
                </a:r>
                <a:endParaRPr lang="en-US" sz="2400" i="1">
                  <a:solidFill>
                    <a:schemeClr val="tx1"/>
                  </a:solidFill>
                  <a:latin typeface="Cambria Math"/>
                </a:endParaRPr>
              </a:p>
              <a:p>
                <a:r>
                  <a:rPr lang="en-US" sz="2400" smtClean="0">
                    <a:solidFill>
                      <a:schemeClr val="tx1"/>
                    </a:solidFill>
                  </a:rPr>
                  <a:t>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(2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/>
                          </a:rPr>
                          <m:t>Θ</m:t>
                        </m:r>
                        <m:r>
                          <a:rPr lang="en-US" sz="2400">
                            <a:solidFill>
                              <a:srgbClr val="C00000"/>
                            </a:solidFill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≲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</a:t>
                </a:r>
                <a:endParaRPr lang="en-US" sz="2400">
                  <a:solidFill>
                    <a:srgbClr val="003399"/>
                  </a:solidFill>
                </a:endParaRPr>
              </a:p>
              <a:p>
                <a:endParaRPr lang="en-US" sz="2400" b="0" smtClean="0">
                  <a:solidFill>
                    <a:srgbClr val="003399"/>
                  </a:solidFill>
                </a:endParaRPr>
              </a:p>
              <a:p>
                <a:endParaRPr lang="en-US" sz="2400" smtClean="0">
                  <a:solidFill>
                    <a:srgbClr val="003399"/>
                  </a:solidFill>
                </a:endParaRP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846555"/>
                <a:ext cx="8928100" cy="5633852"/>
              </a:xfrm>
              <a:prstGeom prst="rect">
                <a:avLst/>
              </a:prstGeom>
              <a:blipFill rotWithShape="1">
                <a:blip r:embed="rId2"/>
                <a:stretch>
                  <a:fillRect l="-1093" t="-866" r="-820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5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Sterile Neutrino Limits</a:t>
            </a:r>
            <a:endParaRPr lang="en-US"/>
          </a:p>
        </p:txBody>
      </p:sp>
      <p:pic>
        <p:nvPicPr>
          <p:cNvPr id="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0" y="719138"/>
            <a:ext cx="5821262" cy="2664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9" y="3455987"/>
            <a:ext cx="5821263" cy="30856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92689" y="720459"/>
            <a:ext cx="2880320" cy="5821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/>
          <a:lstStyle/>
          <a:p>
            <a:pPr algn="l"/>
            <a:r>
              <a:rPr lang="en-US" sz="2000"/>
              <a:t>See also:</a:t>
            </a:r>
          </a:p>
          <a:p>
            <a:pPr algn="l"/>
            <a:endParaRPr lang="en-US" sz="1000"/>
          </a:p>
          <a:p>
            <a:pPr algn="l"/>
            <a:r>
              <a:rPr lang="en-US" sz="2000"/>
              <a:t>Maalampi &amp; Peltoniemi:</a:t>
            </a:r>
          </a:p>
          <a:p>
            <a:pPr algn="l"/>
            <a:r>
              <a:rPr lang="en-US" sz="2000"/>
              <a:t>  Effects of the 17-keV</a:t>
            </a:r>
          </a:p>
          <a:p>
            <a:pPr algn="l"/>
            <a:r>
              <a:rPr lang="en-US" sz="2000"/>
              <a:t>  neutrino in supernovae </a:t>
            </a:r>
          </a:p>
          <a:p>
            <a:pPr algn="l"/>
            <a:r>
              <a:rPr lang="en-US" sz="2000"/>
              <a:t>  PLB </a:t>
            </a:r>
            <a:r>
              <a:rPr lang="en-US" sz="2000" smtClean="0"/>
              <a:t>269:357,1991</a:t>
            </a:r>
          </a:p>
          <a:p>
            <a:pPr algn="l"/>
            <a:endParaRPr lang="en-US" sz="1000"/>
          </a:p>
          <a:p>
            <a:pPr algn="l"/>
            <a:r>
              <a:rPr lang="en-US" sz="2000" smtClean="0"/>
              <a:t>Raffelt &amp; Zhou</a:t>
            </a:r>
          </a:p>
          <a:p>
            <a:r>
              <a:rPr lang="en-US" sz="2000"/>
              <a:t> </a:t>
            </a:r>
            <a:r>
              <a:rPr lang="en-US" sz="2000" smtClean="0"/>
              <a:t>  arXiv:1102.5124</a:t>
            </a:r>
            <a:endParaRPr lang="en-US" sz="2000"/>
          </a:p>
          <a:p>
            <a:pPr algn="l"/>
            <a:endParaRPr lang="en-US" sz="1000"/>
          </a:p>
          <a:p>
            <a:pPr algn="l"/>
            <a:r>
              <a:rPr lang="en-US" sz="2000"/>
              <a:t>Hidaka &amp; Fuller:</a:t>
            </a:r>
          </a:p>
          <a:p>
            <a:pPr algn="l"/>
            <a:r>
              <a:rPr lang="en-US" sz="2000"/>
              <a:t>  Dark matter sterile</a:t>
            </a:r>
          </a:p>
          <a:p>
            <a:pPr algn="l"/>
            <a:r>
              <a:rPr lang="en-US" sz="2000"/>
              <a:t>  neutrinos in stellar</a:t>
            </a:r>
          </a:p>
          <a:p>
            <a:pPr algn="l"/>
            <a:r>
              <a:rPr lang="en-US" sz="2000"/>
              <a:t>  collapse: alteration of</a:t>
            </a:r>
          </a:p>
          <a:p>
            <a:pPr algn="l"/>
            <a:r>
              <a:rPr lang="en-US" sz="2000"/>
              <a:t>  energy/lepton number</a:t>
            </a:r>
          </a:p>
          <a:p>
            <a:pPr algn="l"/>
            <a:r>
              <a:rPr lang="en-US" sz="2000"/>
              <a:t>  transport and a</a:t>
            </a:r>
          </a:p>
          <a:p>
            <a:pPr algn="l"/>
            <a:r>
              <a:rPr lang="en-US" sz="2000"/>
              <a:t>  mechanism for</a:t>
            </a:r>
          </a:p>
          <a:p>
            <a:pPr algn="l"/>
            <a:r>
              <a:rPr lang="en-US" sz="2000"/>
              <a:t>  supernova explosion</a:t>
            </a:r>
          </a:p>
          <a:p>
            <a:pPr algn="l"/>
            <a:r>
              <a:rPr lang="en-US" sz="2000"/>
              <a:t>  enhancement</a:t>
            </a:r>
          </a:p>
          <a:p>
            <a:pPr algn="l"/>
            <a:r>
              <a:rPr lang="en-US" sz="2000"/>
              <a:t>  PRD 74:125015,2006 </a:t>
            </a:r>
          </a:p>
        </p:txBody>
      </p:sp>
    </p:spTree>
    <p:extLst>
      <p:ext uri="{BB962C8B-B14F-4D97-AF65-F5344CB8AC3E}">
        <p14:creationId xmlns:p14="http://schemas.microsoft.com/office/powerpoint/2010/main" val="67650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Degenerate Fermi Seas in a Supernova Core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284361" y="719751"/>
            <a:ext cx="2796991" cy="10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>
                <a:solidFill>
                  <a:srgbClr val="003399"/>
                </a:solidFill>
                <a:latin typeface="+mj-lt"/>
              </a:rPr>
              <a:t>Trapped </a:t>
            </a:r>
            <a:r>
              <a:rPr lang="en-US" sz="2200" smtClean="0">
                <a:solidFill>
                  <a:srgbClr val="003399"/>
                </a:solidFill>
                <a:latin typeface="+mj-lt"/>
              </a:rPr>
              <a:t>lepton number</a:t>
            </a:r>
          </a:p>
          <a:p>
            <a:r>
              <a:rPr lang="en-US" sz="2200" smtClean="0">
                <a:solidFill>
                  <a:srgbClr val="003399"/>
                </a:solidFill>
                <a:latin typeface="+mj-lt"/>
              </a:rPr>
              <a:t>is stored in e</a:t>
            </a:r>
            <a:r>
              <a:rPr lang="en-US" sz="2800" baseline="30000" smtClean="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200" smtClean="0">
                <a:solidFill>
                  <a:srgbClr val="003399"/>
                </a:solidFill>
                <a:latin typeface="+mj-lt"/>
              </a:rPr>
              <a:t> and </a:t>
            </a:r>
            <a:r>
              <a:rPr lang="en-US" sz="22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800" baseline="-25000" smtClean="0">
                <a:solidFill>
                  <a:srgbClr val="003399"/>
                </a:solidFill>
                <a:latin typeface="+mj-lt"/>
              </a:rPr>
              <a:t>e</a:t>
            </a:r>
            <a:r>
              <a:rPr lang="en-US" sz="2200">
                <a:solidFill>
                  <a:srgbClr val="003399"/>
                </a:solidFill>
              </a:rPr>
              <a:t> </a:t>
            </a:r>
            <a:endParaRPr lang="en-US" sz="2200" smtClean="0">
              <a:solidFill>
                <a:srgbClr val="003399"/>
              </a:solidFill>
            </a:endParaRPr>
          </a:p>
          <a:p>
            <a:r>
              <a:rPr lang="en-US" sz="2200" smtClean="0">
                <a:solidFill>
                  <a:srgbClr val="003399"/>
                </a:solidFill>
              </a:rPr>
              <a:t> </a:t>
            </a:r>
            <a:endParaRPr lang="de-DE" sz="2200" baseline="-2500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6" name="Picture 9" descr="C:\PICS\ASTRO\supernova\fermis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791997"/>
            <a:ext cx="6048673" cy="446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368227" y="3134989"/>
            <a:ext cx="399044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>
                <a:effectLst/>
                <a:latin typeface="Arial Rounded MT Bold" pitchFamily="34" charset="0"/>
              </a:rPr>
              <a:t>n</a:t>
            </a:r>
            <a:endParaRPr lang="de-DE" sz="2600">
              <a:effectLst/>
              <a:latin typeface="Arial Rounded MT Bold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127312" y="3134989"/>
            <a:ext cx="405045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>
                <a:effectLst/>
                <a:latin typeface="Arial Rounded MT Bold" pitchFamily="34" charset="0"/>
              </a:rPr>
              <a:t>p</a:t>
            </a:r>
            <a:endParaRPr lang="de-DE" sz="2600">
              <a:effectLst/>
              <a:latin typeface="Arial Rounded MT Bold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989907" y="3134989"/>
            <a:ext cx="480053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>
                <a:effectLst/>
                <a:latin typeface="Arial Rounded MT Bold" pitchFamily="34" charset="0"/>
              </a:rPr>
              <a:t>e</a:t>
            </a:r>
            <a:r>
              <a:rPr lang="en-US" sz="3000" baseline="30000">
                <a:effectLst/>
                <a:latin typeface="Arial Rounded MT Bold" pitchFamily="34" charset="0"/>
              </a:rPr>
              <a:t>-</a:t>
            </a:r>
            <a:endParaRPr lang="de-DE" sz="3000" baseline="30000">
              <a:effectLst/>
              <a:latin typeface="Arial Rounded MT Bold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744491" y="3134989"/>
            <a:ext cx="522058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effectLst/>
                <a:latin typeface="Symbol" pitchFamily="18" charset="2"/>
              </a:rPr>
              <a:t>n</a:t>
            </a:r>
            <a:r>
              <a:rPr lang="en-US" sz="3000" baseline="-25000">
                <a:effectLst/>
                <a:latin typeface="Arial Rounded MT Bold" pitchFamily="34" charset="0"/>
              </a:rPr>
              <a:t>e</a:t>
            </a:r>
            <a:endParaRPr lang="de-DE" sz="3000" baseline="-25000">
              <a:effectLst/>
              <a:latin typeface="Arial Rounded MT Bold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608588" y="3134989"/>
            <a:ext cx="517558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effectLst/>
                <a:latin typeface="Symbol" pitchFamily="18" charset="2"/>
              </a:rPr>
              <a:t>n</a:t>
            </a:r>
            <a:r>
              <a:rPr lang="en-US" sz="3000" b="1" baseline="-25000">
                <a:effectLst/>
                <a:latin typeface="Symbol" pitchFamily="18" charset="2"/>
              </a:rPr>
              <a:t>m</a:t>
            </a:r>
            <a:endParaRPr lang="de-DE" sz="3000" b="1" baseline="-25000">
              <a:effectLst/>
              <a:latin typeface="Symbol" pitchFamily="18" charset="2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474184" y="3143989"/>
            <a:ext cx="481554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effectLst/>
                <a:latin typeface="Symbol" pitchFamily="18" charset="2"/>
              </a:rPr>
              <a:t>n</a:t>
            </a:r>
            <a:r>
              <a:rPr lang="en-US" sz="3000" b="1" baseline="-25000">
                <a:effectLst/>
                <a:latin typeface="Symbol" pitchFamily="18" charset="2"/>
              </a:rPr>
              <a:t>t</a:t>
            </a:r>
            <a:endParaRPr lang="de-DE" sz="3000" b="1" baseline="-25000">
              <a:effectLst/>
              <a:latin typeface="Symbol" pitchFamily="18" charset="2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216099" y="791997"/>
            <a:ext cx="6048673" cy="4463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endParaRPr lang="en-US"/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5760716" y="2807990"/>
            <a:ext cx="1584176" cy="1871993"/>
            <a:chOff x="3984" y="1872"/>
            <a:chExt cx="1056" cy="1248"/>
          </a:xfrm>
        </p:grpSpPr>
        <p:sp>
          <p:nvSpPr>
            <p:cNvPr id="15" name="AutoShape 18"/>
            <p:cNvSpPr>
              <a:spLocks noChangeArrowheads="1"/>
            </p:cNvSpPr>
            <p:nvPr/>
          </p:nvSpPr>
          <p:spPr bwMode="auto">
            <a:xfrm>
              <a:off x="3984" y="1872"/>
              <a:ext cx="1056" cy="566"/>
            </a:xfrm>
            <a:prstGeom prst="upArrow">
              <a:avLst>
                <a:gd name="adj1" fmla="val 74130"/>
                <a:gd name="adj2" fmla="val 4219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Particles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 flipV="1">
              <a:off x="3984" y="2544"/>
              <a:ext cx="1056" cy="576"/>
            </a:xfrm>
            <a:prstGeom prst="upArrow">
              <a:avLst>
                <a:gd name="adj1" fmla="val 74130"/>
                <a:gd name="adj2" fmla="val 4219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lIns="97530" tIns="48765" rIns="97530" bIns="48765" anchor="ctr"/>
            <a:lstStyle/>
            <a:p>
              <a:pPr algn="ctr" defTabSz="921018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Anti-</a:t>
              </a:r>
            </a:p>
            <a:p>
              <a:pPr algn="ctr" defTabSz="921018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particles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05792" y="5324399"/>
            <a:ext cx="9009470" cy="115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t" anchorCtr="0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rgbClr val="003399"/>
                </a:solidFill>
                <a:latin typeface="+mn-lt"/>
              </a:rPr>
              <a:t>In </a:t>
            </a:r>
            <a:r>
              <a:rPr lang="en-US">
                <a:solidFill>
                  <a:srgbClr val="003399"/>
                </a:solidFill>
                <a:latin typeface="+mn-lt"/>
              </a:rPr>
              <a:t>true thermal equilibrium with flavor mixing</a:t>
            </a:r>
            <a:r>
              <a:rPr lang="en-US" smtClean="0">
                <a:solidFill>
                  <a:srgbClr val="003399"/>
                </a:solidFill>
                <a:latin typeface="+mn-lt"/>
              </a:rPr>
              <a:t>, only </a:t>
            </a:r>
            <a:r>
              <a:rPr lang="en-US">
                <a:solidFill>
                  <a:srgbClr val="C00000"/>
                </a:solidFill>
                <a:latin typeface="+mn-lt"/>
              </a:rPr>
              <a:t>one</a:t>
            </a:r>
            <a:r>
              <a:rPr lang="en-US">
                <a:solidFill>
                  <a:srgbClr val="003399"/>
                </a:solidFill>
                <a:latin typeface="+mn-lt"/>
              </a:rPr>
              <a:t> </a:t>
            </a:r>
            <a:r>
              <a:rPr lang="en-US" smtClean="0">
                <a:solidFill>
                  <a:srgbClr val="003399"/>
                </a:solidFill>
                <a:latin typeface="+mn-lt"/>
              </a:rPr>
              <a:t>chemical</a:t>
            </a:r>
          </a:p>
          <a:p>
            <a:r>
              <a:rPr lang="en-US" smtClean="0">
                <a:solidFill>
                  <a:srgbClr val="003399"/>
                </a:solidFill>
                <a:latin typeface="+mn-lt"/>
              </a:rPr>
              <a:t>potential </a:t>
            </a:r>
            <a:r>
              <a:rPr lang="en-US">
                <a:solidFill>
                  <a:srgbClr val="003399"/>
                </a:solidFill>
                <a:latin typeface="+mn-lt"/>
              </a:rPr>
              <a:t>for charged </a:t>
            </a:r>
            <a:r>
              <a:rPr lang="en-US" smtClean="0">
                <a:solidFill>
                  <a:srgbClr val="003399"/>
                </a:solidFill>
                <a:latin typeface="+mn-lt"/>
              </a:rPr>
              <a:t>leptons and </a:t>
            </a:r>
            <a:r>
              <a:rPr lang="en-US">
                <a:solidFill>
                  <a:srgbClr val="C00000"/>
                </a:solidFill>
                <a:latin typeface="+mn-lt"/>
              </a:rPr>
              <a:t>one</a:t>
            </a:r>
            <a:r>
              <a:rPr lang="en-US">
                <a:solidFill>
                  <a:srgbClr val="003399"/>
                </a:solidFill>
                <a:latin typeface="+mn-lt"/>
              </a:rPr>
              <a:t> for </a:t>
            </a:r>
            <a:r>
              <a:rPr lang="en-US" smtClean="0">
                <a:solidFill>
                  <a:srgbClr val="003399"/>
                </a:solidFill>
                <a:latin typeface="+mn-lt"/>
              </a:rPr>
              <a:t>neutrinos.</a:t>
            </a:r>
          </a:p>
          <a:p>
            <a:r>
              <a:rPr lang="en-US" smtClean="0">
                <a:solidFill>
                  <a:srgbClr val="003399"/>
                </a:solidFill>
                <a:latin typeface="+mn-lt"/>
              </a:rPr>
              <a:t>No chemical potential for Majorana neutrinos (lepton number violation)</a:t>
            </a:r>
            <a:endParaRPr lang="de-DE">
              <a:solidFill>
                <a:srgbClr val="0033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587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8032" y="935709"/>
            <a:ext cx="4176464" cy="4968618"/>
            <a:chOff x="288032" y="935709"/>
            <a:chExt cx="4176464" cy="4968618"/>
          </a:xfrm>
        </p:grpSpPr>
        <p:sp>
          <p:nvSpPr>
            <p:cNvPr id="4" name="Oval 10" descr="C:\vortrag\material\usedpics\star1.tif"/>
            <p:cNvSpPr>
              <a:spLocks noChangeAspect="1" noChangeArrowheads="1"/>
            </p:cNvSpPr>
            <p:nvPr/>
          </p:nvSpPr>
          <p:spPr bwMode="auto">
            <a:xfrm>
              <a:off x="936104" y="2015993"/>
              <a:ext cx="2880320" cy="2879990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936104" y="5400329"/>
              <a:ext cx="2880320" cy="503998"/>
            </a:xfrm>
            <a:prstGeom prst="wedgeRectCallout">
              <a:avLst>
                <a:gd name="adj1" fmla="val -727"/>
                <a:gd name="adj2" fmla="val -430653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 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88032" y="935709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Main-sequence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0521" y="936396"/>
            <a:ext cx="4176464" cy="5255971"/>
            <a:chOff x="4680521" y="936396"/>
            <a:chExt cx="4176464" cy="5255971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680521" y="936396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Helium-burning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Oval 4" descr="C:\vortrag\material\usedpics\star2.tif"/>
            <p:cNvSpPr>
              <a:spLocks noChangeAspect="1" noChangeArrowheads="1"/>
            </p:cNvSpPr>
            <p:nvPr/>
          </p:nvSpPr>
          <p:spPr bwMode="auto">
            <a:xfrm>
              <a:off x="5040572" y="1727747"/>
              <a:ext cx="3456384" cy="3455988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4968562" y="5400380"/>
              <a:ext cx="1728000" cy="791987"/>
            </a:xfrm>
            <a:prstGeom prst="wedgeRectCallout">
              <a:avLst>
                <a:gd name="adj1" fmla="val 52525"/>
                <a:gd name="adj2" fmla="val -28951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6840761" y="5400380"/>
              <a:ext cx="1728192" cy="791987"/>
            </a:xfrm>
            <a:prstGeom prst="wedgeRectCallout">
              <a:avLst>
                <a:gd name="adj1" fmla="val -43280"/>
                <a:gd name="adj2" fmla="val -201159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65225" y="864448"/>
            <a:ext cx="4608513" cy="561595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43892" y="918728"/>
            <a:ext cx="4464000" cy="5256370"/>
            <a:chOff x="129767" y="935997"/>
            <a:chExt cx="4464000" cy="5256370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288033" y="935997"/>
              <a:ext cx="41779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Onion structure</a:t>
              </a:r>
            </a:p>
          </p:txBody>
        </p:sp>
        <p:sp>
          <p:nvSpPr>
            <p:cNvPr id="15" name="Oval 17" descr="C:\PICS\mysketches\bigstar.jpg"/>
            <p:cNvSpPr>
              <a:spLocks noChangeAspect="1" noChangeArrowheads="1"/>
            </p:cNvSpPr>
            <p:nvPr/>
          </p:nvSpPr>
          <p:spPr bwMode="auto">
            <a:xfrm>
              <a:off x="129767" y="1603628"/>
              <a:ext cx="4464000" cy="4461988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1080022" y="4572373"/>
              <a:ext cx="2592288" cy="1619994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Degenerate iron core: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r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 </a:t>
              </a: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9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g cm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-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3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T     </a:t>
              </a:r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K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sz="20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1.5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M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sun</a:t>
              </a:r>
              <a:endParaRPr lang="en-US" sz="20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endParaRP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  </a:t>
              </a:r>
              <a:r>
                <a:rPr lang="en-US" sz="16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3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000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km</a:t>
              </a:r>
              <a:endPara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680642" y="863997"/>
            <a:ext cx="4320480" cy="575997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618212" y="935637"/>
            <a:ext cx="7238773" cy="4608640"/>
            <a:chOff x="1618212" y="935637"/>
            <a:chExt cx="7238773" cy="4608640"/>
          </a:xfrm>
        </p:grpSpPr>
        <p:grpSp>
          <p:nvGrpSpPr>
            <p:cNvPr id="19" name="Group 18"/>
            <p:cNvGrpSpPr/>
            <p:nvPr/>
          </p:nvGrpSpPr>
          <p:grpSpPr>
            <a:xfrm>
              <a:off x="1618212" y="2152983"/>
              <a:ext cx="4678067" cy="3311525"/>
              <a:chOff x="1584092" y="2159807"/>
              <a:chExt cx="4678067" cy="3311525"/>
            </a:xfrm>
            <a:solidFill>
              <a:srgbClr val="808080">
                <a:alpha val="75000"/>
              </a:srgbClr>
            </a:solidFill>
          </p:grpSpPr>
          <p:sp>
            <p:nvSpPr>
              <p:cNvPr id="22" name="Chord 21"/>
              <p:cNvSpPr/>
              <p:nvPr/>
            </p:nvSpPr>
            <p:spPr>
              <a:xfrm>
                <a:off x="1584092" y="3055730"/>
                <a:ext cx="1512000" cy="1512000"/>
              </a:xfrm>
              <a:prstGeom prst="chord">
                <a:avLst>
                  <a:gd name="adj1" fmla="val 6207652"/>
                  <a:gd name="adj2" fmla="val 1545934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rapezoid 22"/>
              <p:cNvSpPr/>
              <p:nvPr/>
            </p:nvSpPr>
            <p:spPr>
              <a:xfrm rot="16200000">
                <a:off x="2555403" y="1764577"/>
                <a:ext cx="3311525" cy="4101986"/>
              </a:xfrm>
              <a:prstGeom prst="trapezoid">
                <a:avLst>
                  <a:gd name="adj" fmla="val 27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Oval 25" descr="C:\vortrag\material\usedpics\implosion.tif"/>
            <p:cNvSpPr>
              <a:spLocks noChangeAspect="1" noChangeArrowheads="1"/>
            </p:cNvSpPr>
            <p:nvPr/>
          </p:nvSpPr>
          <p:spPr bwMode="auto">
            <a:xfrm>
              <a:off x="5040572" y="2088277"/>
              <a:ext cx="3456397" cy="3456000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680521" y="935637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Collapse (implosion)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9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Degenerate Fermi Seas in a Supernova Core</a:t>
            </a:r>
          </a:p>
        </p:txBody>
      </p:sp>
      <p:pic>
        <p:nvPicPr>
          <p:cNvPr id="6" name="Picture 9" descr="C:\PICS\ASTRO\supernova\fermis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791997"/>
            <a:ext cx="6048673" cy="446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368227" y="3134989"/>
            <a:ext cx="399044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>
                <a:effectLst/>
                <a:latin typeface="Arial Rounded MT Bold" pitchFamily="34" charset="0"/>
              </a:rPr>
              <a:t>n</a:t>
            </a:r>
            <a:endParaRPr lang="de-DE" sz="2600">
              <a:effectLst/>
              <a:latin typeface="Arial Rounded MT Bold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127312" y="3134989"/>
            <a:ext cx="405045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>
                <a:effectLst/>
                <a:latin typeface="Arial Rounded MT Bold" pitchFamily="34" charset="0"/>
              </a:rPr>
              <a:t>p</a:t>
            </a:r>
            <a:endParaRPr lang="de-DE" sz="2600">
              <a:effectLst/>
              <a:latin typeface="Arial Rounded MT Bold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989907" y="3134989"/>
            <a:ext cx="480053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>
                <a:effectLst/>
                <a:latin typeface="Arial Rounded MT Bold" pitchFamily="34" charset="0"/>
              </a:rPr>
              <a:t>e</a:t>
            </a:r>
            <a:r>
              <a:rPr lang="en-US" sz="3000" baseline="30000">
                <a:effectLst/>
                <a:latin typeface="Arial Rounded MT Bold" pitchFamily="34" charset="0"/>
              </a:rPr>
              <a:t>-</a:t>
            </a:r>
            <a:endParaRPr lang="de-DE" sz="3000" baseline="30000">
              <a:effectLst/>
              <a:latin typeface="Arial Rounded MT Bold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744491" y="3134989"/>
            <a:ext cx="522058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effectLst/>
                <a:latin typeface="Symbol" pitchFamily="18" charset="2"/>
              </a:rPr>
              <a:t>n</a:t>
            </a:r>
            <a:r>
              <a:rPr lang="en-US" sz="3000" baseline="-25000">
                <a:effectLst/>
                <a:latin typeface="Arial Rounded MT Bold" pitchFamily="34" charset="0"/>
              </a:rPr>
              <a:t>e</a:t>
            </a:r>
            <a:endParaRPr lang="de-DE" sz="3000" baseline="-25000">
              <a:effectLst/>
              <a:latin typeface="Arial Rounded MT Bold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608588" y="3134989"/>
            <a:ext cx="517558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effectLst/>
                <a:latin typeface="Symbol" pitchFamily="18" charset="2"/>
              </a:rPr>
              <a:t>n</a:t>
            </a:r>
            <a:r>
              <a:rPr lang="en-US" sz="3000" b="1" baseline="-25000">
                <a:effectLst/>
                <a:latin typeface="Symbol" pitchFamily="18" charset="2"/>
              </a:rPr>
              <a:t>m</a:t>
            </a:r>
            <a:endParaRPr lang="de-DE" sz="3000" b="1" baseline="-25000">
              <a:effectLst/>
              <a:latin typeface="Symbol" pitchFamily="18" charset="2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474184" y="3143989"/>
            <a:ext cx="481554" cy="4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effectLst/>
                <a:latin typeface="Symbol" pitchFamily="18" charset="2"/>
              </a:rPr>
              <a:t>n</a:t>
            </a:r>
            <a:r>
              <a:rPr lang="en-US" sz="3000" b="1" baseline="-25000">
                <a:effectLst/>
                <a:latin typeface="Symbol" pitchFamily="18" charset="2"/>
              </a:rPr>
              <a:t>t</a:t>
            </a:r>
            <a:endParaRPr lang="de-DE" sz="3000" b="1" baseline="-25000">
              <a:effectLst/>
              <a:latin typeface="Symbol" pitchFamily="18" charset="2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216099" y="791997"/>
            <a:ext cx="6048673" cy="4463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744863" y="2674547"/>
            <a:ext cx="2211247" cy="0"/>
          </a:xfrm>
          <a:prstGeom prst="straightConnector1">
            <a:avLst/>
          </a:prstGeom>
          <a:ln w="571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65145" y="676172"/>
            <a:ext cx="2951892" cy="2376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Equilibration by flavor 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lepton number violation,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but flavor oscillations 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ineffective (matter effect)</a:t>
            </a:r>
          </a:p>
          <a:p>
            <a:endParaRPr lang="en-US" sz="1000">
              <a:solidFill>
                <a:srgbClr val="003399"/>
              </a:solidFill>
            </a:endParaRPr>
          </a:p>
          <a:p>
            <a:r>
              <a:rPr lang="en-US" sz="2000" smtClean="0">
                <a:solidFill>
                  <a:srgbClr val="003399"/>
                </a:solidFill>
              </a:rPr>
              <a:t>Non-standard interactions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could be effective, most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sensitive environment</a:t>
            </a:r>
            <a:endParaRPr lang="en-US" sz="2000">
              <a:solidFill>
                <a:srgbClr val="003399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12582" y="3095937"/>
            <a:ext cx="0" cy="1293541"/>
          </a:xfrm>
          <a:prstGeom prst="straightConnector1">
            <a:avLst/>
          </a:prstGeom>
          <a:ln w="571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63992" y="5320724"/>
            <a:ext cx="3004087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Equilibration by lepton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number violation, but 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Majorana masses too small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58534" y="5320724"/>
            <a:ext cx="262223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R-parity violating SUSY </a:t>
            </a:r>
          </a:p>
          <a:p>
            <a:r>
              <a:rPr lang="en-US" sz="2000">
                <a:solidFill>
                  <a:srgbClr val="003399"/>
                </a:solidFill>
              </a:rPr>
              <a:t>i</a:t>
            </a:r>
            <a:r>
              <a:rPr lang="en-US" sz="2000" smtClean="0">
                <a:solidFill>
                  <a:srgbClr val="003399"/>
                </a:solidFill>
              </a:rPr>
              <a:t>nteractions?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TeV-scale bi-leptons?</a:t>
            </a:r>
          </a:p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64742" y="4367732"/>
            <a:ext cx="2952284" cy="9625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Consequences in core</a:t>
            </a:r>
          </a:p>
          <a:p>
            <a:r>
              <a:rPr lang="en-US" sz="2000" smtClean="0">
                <a:solidFill>
                  <a:srgbClr val="C00000"/>
                </a:solidFill>
              </a:rPr>
              <a:t>collapse should be</a:t>
            </a:r>
          </a:p>
          <a:p>
            <a:r>
              <a:rPr lang="en-US" sz="2000" smtClean="0">
                <a:solidFill>
                  <a:srgbClr val="C00000"/>
                </a:solidFill>
              </a:rPr>
              <a:t>studied numerically</a:t>
            </a:r>
          </a:p>
        </p:txBody>
      </p:sp>
    </p:spTree>
    <p:extLst>
      <p:ext uri="{BB962C8B-B14F-4D97-AF65-F5344CB8AC3E}">
        <p14:creationId xmlns:p14="http://schemas.microsoft.com/office/powerpoint/2010/main" val="39968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Bi-Leptons and Core Collapse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8" y="467"/>
            <a:ext cx="9217024" cy="6912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0" y="0"/>
            <a:ext cx="7488912" cy="69196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0422" y="3311967"/>
            <a:ext cx="3968930" cy="3600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68" y="3362452"/>
            <a:ext cx="5184784" cy="19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Oscillations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</a:rPr>
              <a:t>Neutrinos from Next Nearby SN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Operational Detectors </a:t>
            </a:r>
            <a:r>
              <a:rPr lang="en-US"/>
              <a:t>for Supernova Neutrinos</a:t>
            </a:r>
          </a:p>
        </p:txBody>
      </p:sp>
      <p:pic>
        <p:nvPicPr>
          <p:cNvPr id="3" name="Picture 2051" descr="C:\MYFILES\myworl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5147"/>
          <a:stretch>
            <a:fillRect/>
          </a:stretch>
        </p:blipFill>
        <p:spPr bwMode="auto">
          <a:xfrm>
            <a:off x="647962" y="1440342"/>
            <a:ext cx="7921363" cy="4632719"/>
          </a:xfrm>
          <a:prstGeom prst="rect">
            <a:avLst/>
          </a:prstGeom>
          <a:noFill/>
          <a:effectLst>
            <a:outerShdw dist="1796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052"/>
          <p:cNvSpPr>
            <a:spLocks noChangeArrowheads="1"/>
          </p:cNvSpPr>
          <p:nvPr/>
        </p:nvSpPr>
        <p:spPr bwMode="auto">
          <a:xfrm>
            <a:off x="6769274" y="791730"/>
            <a:ext cx="2231848" cy="791997"/>
          </a:xfrm>
          <a:prstGeom prst="wedgeRectCallout">
            <a:avLst>
              <a:gd name="adj1" fmla="val -80822"/>
              <a:gd name="adj2" fmla="val 199336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ts val="2800"/>
              </a:lnSpc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Super-K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</a:t>
            </a:r>
            <a:r>
              <a:rPr lang="en-US" sz="2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KamLAND (400)</a:t>
            </a: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2053"/>
          <p:cNvSpPr>
            <a:spLocks noChangeArrowheads="1"/>
          </p:cNvSpPr>
          <p:nvPr/>
        </p:nvSpPr>
        <p:spPr bwMode="auto">
          <a:xfrm>
            <a:off x="215948" y="791727"/>
            <a:ext cx="1656184" cy="792000"/>
          </a:xfrm>
          <a:prstGeom prst="wedgeRectCallout">
            <a:avLst>
              <a:gd name="adj1" fmla="val 55815"/>
              <a:gd name="adj2" fmla="val 187359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MiniBooNE</a:t>
            </a:r>
          </a:p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(200)</a:t>
            </a: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054"/>
          <p:cNvSpPr>
            <a:spLocks noChangeArrowheads="1"/>
          </p:cNvSpPr>
          <p:nvPr/>
        </p:nvSpPr>
        <p:spPr bwMode="auto">
          <a:xfrm>
            <a:off x="6586376" y="5572555"/>
            <a:ext cx="2054696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b="1">
                <a:solidFill>
                  <a:srgbClr val="000099"/>
                </a:solidFill>
                <a:effectLst/>
              </a:rPr>
              <a:t>In brackets events</a:t>
            </a:r>
          </a:p>
          <a:p>
            <a:r>
              <a:rPr lang="en-US" sz="2000" b="1">
                <a:solidFill>
                  <a:srgbClr val="000099"/>
                </a:solidFill>
                <a:effectLst/>
              </a:rPr>
              <a:t>for a “fiducial SN”</a:t>
            </a:r>
          </a:p>
          <a:p>
            <a:r>
              <a:rPr lang="en-US" sz="2000" b="1">
                <a:solidFill>
                  <a:srgbClr val="000099"/>
                </a:solidFill>
                <a:effectLst/>
              </a:rPr>
              <a:t>at distance 10 kpc</a:t>
            </a:r>
          </a:p>
        </p:txBody>
      </p:sp>
      <p:sp>
        <p:nvSpPr>
          <p:cNvPr id="7" name="AutoShape 2055"/>
          <p:cNvSpPr>
            <a:spLocks noChangeArrowheads="1"/>
          </p:cNvSpPr>
          <p:nvPr/>
        </p:nvSpPr>
        <p:spPr bwMode="auto">
          <a:xfrm>
            <a:off x="3168372" y="791730"/>
            <a:ext cx="2160240" cy="791997"/>
          </a:xfrm>
          <a:prstGeom prst="wedgeRectCallout">
            <a:avLst>
              <a:gd name="adj1" fmla="val -22282"/>
              <a:gd name="adj2" fmla="val 187575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ts val="2800"/>
              </a:lnSpc>
            </a:pPr>
            <a:r>
              <a: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LVD (400)</a:t>
            </a:r>
          </a:p>
          <a:p>
            <a:pPr defTabSz="921018">
              <a:lnSpc>
                <a:spcPts val="2800"/>
              </a:lnSpc>
            </a:pPr>
            <a:r>
              <a: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Borexino (100)</a:t>
            </a:r>
          </a:p>
        </p:txBody>
      </p:sp>
      <p:sp>
        <p:nvSpPr>
          <p:cNvPr id="8" name="AutoShape 2056"/>
          <p:cNvSpPr>
            <a:spLocks noChangeArrowheads="1"/>
          </p:cNvSpPr>
          <p:nvPr/>
        </p:nvSpPr>
        <p:spPr bwMode="auto">
          <a:xfrm>
            <a:off x="3528420" y="6048347"/>
            <a:ext cx="2088232" cy="431998"/>
          </a:xfrm>
          <a:prstGeom prst="wedgeRectCallout">
            <a:avLst>
              <a:gd name="adj1" fmla="val 2487"/>
              <a:gd name="adj2" fmla="val -12994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 (10</a:t>
            </a:r>
            <a:r>
              <a:rPr lang="en-US" sz="2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9" name="AutoShape 2057"/>
          <p:cNvSpPr>
            <a:spLocks noChangeArrowheads="1"/>
          </p:cNvSpPr>
          <p:nvPr/>
        </p:nvSpPr>
        <p:spPr bwMode="auto">
          <a:xfrm>
            <a:off x="5400622" y="791730"/>
            <a:ext cx="1296144" cy="791997"/>
          </a:xfrm>
          <a:prstGeom prst="wedgeRectCallout">
            <a:avLst>
              <a:gd name="adj1" fmla="val -130886"/>
              <a:gd name="adj2" fmla="val 192432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Baksan</a:t>
            </a:r>
          </a:p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(100)</a:t>
            </a: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2057"/>
          <p:cNvSpPr>
            <a:spLocks noChangeArrowheads="1"/>
          </p:cNvSpPr>
          <p:nvPr/>
        </p:nvSpPr>
        <p:spPr bwMode="auto">
          <a:xfrm>
            <a:off x="1944142" y="791617"/>
            <a:ext cx="1152124" cy="791997"/>
          </a:xfrm>
          <a:prstGeom prst="wedgeRectCallout">
            <a:avLst>
              <a:gd name="adj1" fmla="val -27085"/>
              <a:gd name="adj2" fmla="val 17679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(tens)</a:t>
            </a: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2057"/>
          <p:cNvSpPr>
            <a:spLocks noChangeArrowheads="1"/>
          </p:cNvSpPr>
          <p:nvPr/>
        </p:nvSpPr>
        <p:spPr bwMode="auto">
          <a:xfrm>
            <a:off x="7440326" y="2015787"/>
            <a:ext cx="1512209" cy="791997"/>
          </a:xfrm>
          <a:prstGeom prst="wedgeRectCallout">
            <a:avLst>
              <a:gd name="adj1" fmla="val -166789"/>
              <a:gd name="adj2" fmla="val 98625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Daya Bay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>
              <a:lnSpc>
                <a:spcPts val="28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(100)</a:t>
            </a:r>
            <a:endParaRPr lang="de-DE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8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/>
              <a:t>uper</a:t>
            </a:r>
            <a:r>
              <a:rPr lang="en-US">
                <a:solidFill>
                  <a:srgbClr val="FFFF00"/>
                </a:solidFill>
              </a:rPr>
              <a:t>N</a:t>
            </a:r>
            <a:r>
              <a:rPr lang="en-US"/>
              <a:t>ova </a:t>
            </a:r>
            <a:r>
              <a:rPr lang="en-US">
                <a:solidFill>
                  <a:srgbClr val="FFFF00"/>
                </a:solidFill>
              </a:rPr>
              <a:t>E</a:t>
            </a:r>
            <a:r>
              <a:rPr lang="en-US"/>
              <a:t>arly </a:t>
            </a:r>
            <a:r>
              <a:rPr lang="en-US">
                <a:solidFill>
                  <a:srgbClr val="FFFF00"/>
                </a:solidFill>
              </a:rPr>
              <a:t>W</a:t>
            </a:r>
            <a:r>
              <a:rPr lang="en-US"/>
              <a:t>arning 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/>
              <a:t>ystem (SNEWS)</a:t>
            </a:r>
          </a:p>
        </p:txBody>
      </p:sp>
      <p:pic>
        <p:nvPicPr>
          <p:cNvPr id="5" name="Picture 19" descr="C:\Users\Georg Raffelt\Desktop\new_snews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78" y="656027"/>
            <a:ext cx="3909824" cy="28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680522" y="3600814"/>
            <a:ext cx="4392483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ctr" defTabSz="921018"/>
            <a:r>
              <a:rPr lang="en-US" sz="2400" b="1">
                <a:solidFill>
                  <a:schemeClr val="tx1"/>
                </a:solidFill>
              </a:rPr>
              <a:t>http://snews.bnl.gov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3" y="1092357"/>
            <a:ext cx="4321174" cy="3687402"/>
          </a:xfrm>
          <a:prstGeom prst="rect">
            <a:avLst/>
          </a:prstGeom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863991" y="719608"/>
            <a:ext cx="3683675" cy="43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sz="2400" smtClean="0"/>
              <a:t>Early light curve of SN 1987A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52782" y="4968392"/>
            <a:ext cx="1440160" cy="1007996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l" defTabSz="921018"/>
            <a:r>
              <a:rPr lang="en-US" sz="2000">
                <a:solidFill>
                  <a:schemeClr val="bg1"/>
                </a:solidFill>
              </a:rPr>
              <a:t>Coincidence</a:t>
            </a:r>
          </a:p>
          <a:p>
            <a:pPr algn="l" defTabSz="921018"/>
            <a:r>
              <a:rPr lang="en-US" sz="2000">
                <a:solidFill>
                  <a:schemeClr val="bg1"/>
                </a:solidFill>
              </a:rPr>
              <a:t>Server </a:t>
            </a:r>
            <a:endParaRPr lang="en-US" sz="2000" smtClean="0">
              <a:solidFill>
                <a:schemeClr val="bg1"/>
              </a:solidFill>
            </a:endParaRPr>
          </a:p>
          <a:p>
            <a:pPr algn="l" defTabSz="921018"/>
            <a:r>
              <a:rPr lang="en-US" sz="2000" smtClean="0">
                <a:solidFill>
                  <a:schemeClr val="bg1"/>
                </a:solidFill>
              </a:rPr>
              <a:t>@ </a:t>
            </a:r>
            <a:r>
              <a:rPr lang="en-US" sz="2000">
                <a:solidFill>
                  <a:schemeClr val="bg1"/>
                </a:solidFill>
              </a:rPr>
              <a:t>BNL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0522" y="4392425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Super-K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5832682" y="5184392"/>
            <a:ext cx="648072" cy="14399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832682" y="4608393"/>
            <a:ext cx="648072" cy="35999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5832682" y="5616390"/>
            <a:ext cx="648072" cy="14399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5832682" y="5976388"/>
            <a:ext cx="648072" cy="35999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8064992" y="4981923"/>
            <a:ext cx="1008013" cy="994496"/>
          </a:xfrm>
          <a:prstGeom prst="rightArrow">
            <a:avLst>
              <a:gd name="adj1" fmla="val 53500"/>
              <a:gd name="adj2" fmla="val 52566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680522" y="6120419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smtClean="0">
                <a:solidFill>
                  <a:schemeClr val="bg1"/>
                </a:solidFill>
              </a:rPr>
              <a:t>Borexino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680522" y="5544421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LVD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680522" y="4968423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IceCube</a:t>
            </a: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226494" y="5040313"/>
            <a:ext cx="4321174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400" smtClean="0">
                <a:solidFill>
                  <a:srgbClr val="003399"/>
                </a:solidFill>
              </a:rPr>
              <a:t>• Neutrinos arrive several hours</a:t>
            </a:r>
          </a:p>
          <a:p>
            <a:pPr defTabSz="921018"/>
            <a:r>
              <a:rPr lang="en-US" sz="2400" smtClean="0">
                <a:solidFill>
                  <a:srgbClr val="003399"/>
                </a:solidFill>
              </a:rPr>
              <a:t>   before photons</a:t>
            </a:r>
          </a:p>
          <a:p>
            <a:pPr defTabSz="921018"/>
            <a:r>
              <a:rPr lang="en-US" sz="2400">
                <a:solidFill>
                  <a:srgbClr val="003399"/>
                </a:solidFill>
              </a:rPr>
              <a:t>• </a:t>
            </a:r>
            <a:r>
              <a:rPr lang="en-US" sz="2400" smtClean="0">
                <a:solidFill>
                  <a:srgbClr val="003399"/>
                </a:solidFill>
              </a:rPr>
              <a:t>Can alert astronomers several</a:t>
            </a:r>
          </a:p>
          <a:p>
            <a:pPr defTabSz="921018"/>
            <a:r>
              <a:rPr lang="en-US" sz="2400" smtClean="0">
                <a:solidFill>
                  <a:srgbClr val="003399"/>
                </a:solidFill>
              </a:rPr>
              <a:t>   hours in advance</a:t>
            </a:r>
          </a:p>
        </p:txBody>
      </p:sp>
    </p:spTree>
    <p:extLst>
      <p:ext uri="{BB962C8B-B14F-4D97-AF65-F5344CB8AC3E}">
        <p14:creationId xmlns:p14="http://schemas.microsoft.com/office/powerpoint/2010/main" val="427042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Super-Kamiokande Neutrino </a:t>
            </a:r>
            <a:r>
              <a:rPr lang="en-US" smtClean="0"/>
              <a:t>Detector (Since 1996)</a:t>
            </a:r>
            <a:endParaRPr lang="en-US"/>
          </a:p>
        </p:txBody>
      </p:sp>
      <p:pic>
        <p:nvPicPr>
          <p:cNvPr id="3" name="Picture 1027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8" y="646499"/>
            <a:ext cx="8712969" cy="59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1100372" y="2376486"/>
            <a:ext cx="14252" cy="3521491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98037" y="3909312"/>
            <a:ext cx="833174" cy="425285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530" tIns="48765" rIns="97530" bIns="48765" anchor="ctr" anchorCtr="0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42 m</a:t>
            </a:r>
            <a:endParaRPr lang="de-DE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584324" y="6192336"/>
            <a:ext cx="2808157" cy="1800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431879" y="5982944"/>
            <a:ext cx="1112851" cy="425453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39.3 m</a:t>
            </a:r>
            <a:endParaRPr lang="de-DE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11" descr="C:\Users\Georg Raffelt\Desktop\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39" y="792164"/>
            <a:ext cx="3672583" cy="5732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2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9" y="575587"/>
            <a:ext cx="9217153" cy="612085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Cross Section in a Water Target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319917"/>
              </p:ext>
            </p:extLst>
          </p:nvPr>
        </p:nvGraphicFramePr>
        <p:xfrm>
          <a:off x="1224042" y="791617"/>
          <a:ext cx="7183956" cy="4896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Corel PHOTO-PAINT 10.0 Image" r:id="rId3" imgW="1600203" imgH="1143002" progId="CorelPhotoPaint.Image.10">
                  <p:embed/>
                </p:oleObj>
              </mc:Choice>
              <mc:Fallback>
                <p:oleObj name="Corel PHOTO-PAINT 10.0 Image" r:id="rId3" imgW="1600203" imgH="1143002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042" y="791617"/>
                        <a:ext cx="7183956" cy="4896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44142" y="5616575"/>
                <a:ext cx="620471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𝑝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𝑛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 </a:t>
                </a:r>
                <a:r>
                  <a:rPr lang="en-US" sz="1200" smtClean="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dominates for SN neutrinos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   dominates for solar neutrinos</a:t>
                </a:r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142" y="5616575"/>
                <a:ext cx="6204712" cy="830997"/>
              </a:xfrm>
              <a:prstGeom prst="rect">
                <a:avLst/>
              </a:prstGeom>
              <a:blipFill rotWithShape="1">
                <a:blip r:embed="rId5"/>
                <a:stretch>
                  <a:fillRect t="-5839" r="-295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16200000">
            <a:off x="-1354127" y="2721697"/>
            <a:ext cx="4321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Cross section per water molecule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7293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Simulated Supernova Burst in Super-Kamiokande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96144" y="5615980"/>
            <a:ext cx="6624737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Movie by C. Little, including work by S. Farrell &amp; B. Reed,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(Kate Scholberg’s group at Duke University)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http://snews.bnl.gov/snmovie.html</a:t>
            </a:r>
          </a:p>
        </p:txBody>
      </p:sp>
      <p:pic>
        <p:nvPicPr>
          <p:cNvPr id="3" name="SNmovieEXTR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022" y="719607"/>
            <a:ext cx="7055029" cy="49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7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Pointing with Neutrinos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4016" y="5400698"/>
            <a:ext cx="8928993" cy="115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/>
              <a:t> Beacom &amp; Vogel: Can a supernova be located by its </a:t>
            </a:r>
            <a:r>
              <a:rPr lang="en-US" sz="2000" smtClean="0"/>
              <a:t>neutrinos</a:t>
            </a:r>
            <a:r>
              <a:rPr lang="en-US" sz="2000"/>
              <a:t>?</a:t>
            </a:r>
            <a:r>
              <a:rPr lang="en-US" sz="2000" smtClean="0"/>
              <a:t>  </a:t>
            </a:r>
            <a:r>
              <a:rPr lang="en-US" sz="2000"/>
              <a:t>[astro-ph/9811350] </a:t>
            </a:r>
          </a:p>
          <a:p>
            <a:pPr algn="l">
              <a:buFontTx/>
              <a:buChar char="•"/>
            </a:pPr>
            <a:r>
              <a:rPr lang="en-US" sz="2000"/>
              <a:t> Tomàs, Semikoz, Raffelt, Kachelriess &amp; Dighe: Supernova pointing </a:t>
            </a:r>
            <a:r>
              <a:rPr lang="en-US" sz="2000" smtClean="0"/>
              <a:t>with low- and</a:t>
            </a:r>
          </a:p>
          <a:p>
            <a:pPr algn="l"/>
            <a:r>
              <a:rPr lang="en-US" sz="2000"/>
              <a:t> </a:t>
            </a:r>
            <a:r>
              <a:rPr lang="en-US" sz="2000" smtClean="0"/>
              <a:t>  high-energy </a:t>
            </a:r>
            <a:r>
              <a:rPr lang="en-US" sz="2000"/>
              <a:t>neutrino detectors  [hep-ph/0307050]</a:t>
            </a:r>
          </a:p>
        </p:txBody>
      </p:sp>
      <p:pic>
        <p:nvPicPr>
          <p:cNvPr id="4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" y="685697"/>
            <a:ext cx="5931006" cy="424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>
                <a:off x="1008012" y="3995950"/>
                <a:ext cx="1440200" cy="504070"/>
              </a:xfrm>
              <a:prstGeom prst="rect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𝜈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𝜈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𝑒</m:t>
                      </m:r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012" y="3995950"/>
                <a:ext cx="1440200" cy="5040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3212352" y="1223677"/>
                <a:ext cx="1673512" cy="5040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ctr"/>
                <a:r>
                  <a:rPr lang="en-US" sz="2400" b="1" smtClean="0">
                    <a:solidFill>
                      <a:schemeClr val="tx1"/>
                    </a:solidFill>
                    <a:effectLst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𝒆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𝒏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b="1" smtClean="0">
                    <a:solidFill>
                      <a:schemeClr val="tx1"/>
                    </a:solidFill>
                    <a:effectLst/>
                    <a:latin typeface="Comic Sans MS" pitchFamily="66" charset="0"/>
                  </a:rPr>
                  <a:t> </a:t>
                </a:r>
                <a:endParaRPr lang="en-US" sz="2400" b="1"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6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2352" y="1223677"/>
                <a:ext cx="1673512" cy="504000"/>
              </a:xfrm>
              <a:prstGeom prst="rect">
                <a:avLst/>
              </a:prstGeom>
              <a:blipFill rotWithShape="1">
                <a:blip r:embed="rId4"/>
                <a:stretch>
                  <a:fillRect b="-5952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4016" y="791997"/>
            <a:ext cx="4824537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8137002" y="3240057"/>
            <a:ext cx="936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8137002" y="3672056"/>
            <a:ext cx="936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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30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976702" y="2087897"/>
            <a:ext cx="2160000" cy="71998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Neutron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tagging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efficiency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7056893" y="2807834"/>
            <a:ext cx="1080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976893" y="2807834"/>
            <a:ext cx="1080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None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5976702" y="3240057"/>
            <a:ext cx="1080000" cy="432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7.8°</a:t>
            </a:r>
            <a:endParaRPr lang="en-US" sz="200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7056852" y="3240057"/>
            <a:ext cx="1080000" cy="432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3.2°</a:t>
            </a:r>
            <a:endParaRPr lang="en-US" sz="2000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5976852" y="3672177"/>
            <a:ext cx="1080000" cy="432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1.4°</a:t>
            </a:r>
            <a:endParaRPr lang="en-US" sz="2000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7056852" y="3672056"/>
            <a:ext cx="1080000" cy="432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0.6°</a:t>
            </a:r>
            <a:endParaRPr lang="en-US" sz="2000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5976702" y="4104177"/>
            <a:ext cx="2160000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95% CL </a:t>
            </a:r>
            <a:r>
              <a:rPr lang="en-US" sz="2000" smtClean="0">
                <a:solidFill>
                  <a:schemeClr val="bg1"/>
                </a:solidFill>
              </a:rPr>
              <a:t>half-cone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</a:rPr>
              <a:t>opening </a:t>
            </a:r>
            <a:r>
              <a:rPr lang="en-US" sz="2000">
                <a:solidFill>
                  <a:schemeClr val="bg1"/>
                </a:solidFill>
              </a:rPr>
              <a:t>angle</a:t>
            </a:r>
          </a:p>
        </p:txBody>
      </p:sp>
    </p:spTree>
    <p:extLst>
      <p:ext uri="{BB962C8B-B14F-4D97-AF65-F5344CB8AC3E}">
        <p14:creationId xmlns:p14="http://schemas.microsoft.com/office/powerpoint/2010/main" val="137236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IceCube Neutrino Telescope at the South Pole</a:t>
            </a:r>
          </a:p>
        </p:txBody>
      </p:sp>
      <p:pic>
        <p:nvPicPr>
          <p:cNvPr id="4" name="Picture 1026" descr="C:\Users\Georg Raffelt\Desktop\s0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2" y="1772767"/>
            <a:ext cx="4511236" cy="18992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029"/>
              <p:cNvSpPr>
                <a:spLocks noChangeArrowheads="1"/>
              </p:cNvSpPr>
              <p:nvPr/>
            </p:nvSpPr>
            <p:spPr bwMode="auto">
              <a:xfrm>
                <a:off x="4968553" y="620998"/>
                <a:ext cx="4104456" cy="1367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b="1"/>
                  <a:t>Instrumentation of 1 km</a:t>
                </a:r>
                <a:r>
                  <a:rPr lang="en-US" sz="2400" b="1" baseline="30000"/>
                  <a:t>3</a:t>
                </a:r>
                <a:r>
                  <a:rPr lang="en-US" sz="2000" b="1"/>
                  <a:t> antarctic</a:t>
                </a:r>
              </a:p>
              <a:p>
                <a:pPr algn="l"/>
                <a:r>
                  <a:rPr lang="en-US" sz="2000" b="1"/>
                  <a:t>ice with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</a:rPr>
                      <m:t>~</m:t>
                    </m:r>
                  </m:oMath>
                </a14:m>
                <a:r>
                  <a:rPr lang="en-US" sz="2000" b="1"/>
                  <a:t> 5000 </a:t>
                </a:r>
                <a:r>
                  <a:rPr lang="en-US" sz="2000" b="1" smtClean="0"/>
                  <a:t>photo multipliers</a:t>
                </a:r>
                <a:endParaRPr lang="en-US" sz="2000" b="1"/>
              </a:p>
              <a:p>
                <a:pPr algn="l"/>
                <a:r>
                  <a:rPr lang="en-US" sz="2000" b="1" smtClean="0"/>
                  <a:t>completed December 2010</a:t>
                </a:r>
                <a:endParaRPr lang="en-US" sz="2000" b="1"/>
              </a:p>
            </p:txBody>
          </p:sp>
        </mc:Choice>
        <mc:Fallback xmlns="">
          <p:sp>
            <p:nvSpPr>
              <p:cNvPr id="5" name="Rectangle 10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8553" y="620998"/>
                <a:ext cx="4104456" cy="1367995"/>
              </a:xfrm>
              <a:prstGeom prst="rect">
                <a:avLst/>
              </a:prstGeom>
              <a:blipFill rotWithShape="1">
                <a:blip r:embed="rId5"/>
                <a:stretch>
                  <a:fillRect l="-1634" t="-4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030" descr="C:\Users\Georg Raffelt\Desktop\s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62" y="3816427"/>
            <a:ext cx="4104456" cy="27359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cecub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890" y="702417"/>
            <a:ext cx="4680000" cy="585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0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sp>
        <p:nvSpPr>
          <p:cNvPr id="3" name="Oval 25" descr="C:\vortrag\material\usedpics\implosion.tif"/>
          <p:cNvSpPr>
            <a:spLocks noChangeAspect="1" noChangeArrowheads="1"/>
          </p:cNvSpPr>
          <p:nvPr/>
        </p:nvSpPr>
        <p:spPr bwMode="auto">
          <a:xfrm>
            <a:off x="5040655" y="2088277"/>
            <a:ext cx="3456397" cy="34560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4680521" y="935637"/>
            <a:ext cx="4176464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 (implosion)</a:t>
            </a:r>
          </a:p>
        </p:txBody>
      </p:sp>
      <p:pic>
        <p:nvPicPr>
          <p:cNvPr id="5" name="Picture 21" descr="C:\Users\Georg Raffelt\Desktop\sh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72" y="1368395"/>
            <a:ext cx="4896545" cy="48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682021" y="935997"/>
            <a:ext cx="4174848" cy="50399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Explosion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913" y="935996"/>
            <a:ext cx="6408889" cy="5544411"/>
            <a:chOff x="287913" y="935996"/>
            <a:chExt cx="6408889" cy="5544411"/>
          </a:xfrm>
        </p:grpSpPr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287913" y="935996"/>
              <a:ext cx="4176464" cy="504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Newborn Neutron Star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AutoShape 30"/>
                <p:cNvSpPr>
                  <a:spLocks noChangeArrowheads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solidFill>
                  <a:srgbClr val="4D4D4D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algn="ctr" defTabSz="921018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50 km</a:t>
                  </a:r>
                </a:p>
              </p:txBody>
            </p:sp>
          </mc:Choice>
          <mc:Fallback xmlns="">
            <p:sp>
              <p:nvSpPr>
                <p:cNvPr id="64" name="AutoShap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blipFill rotWithShape="1">
                  <a:blip r:embed="rId4"/>
                  <a:stretch>
                    <a:fillRect/>
                  </a:stretch>
                </a:blip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 rot="16200000">
              <a:off x="3204153" y="1764440"/>
              <a:ext cx="2880841" cy="4104456"/>
            </a:xfrm>
            <a:custGeom>
              <a:avLst/>
              <a:gdLst>
                <a:gd name="G0" fmla="+- 7548 0 0"/>
                <a:gd name="G1" fmla="+- 21600 0 7548"/>
                <a:gd name="G2" fmla="*/ 7548 1 2"/>
                <a:gd name="G3" fmla="+- 21600 0 G2"/>
                <a:gd name="G4" fmla="+/ 7548 21600 2"/>
                <a:gd name="G5" fmla="+/ G1 0 2"/>
                <a:gd name="G6" fmla="*/ 21600 21600 7548"/>
                <a:gd name="G7" fmla="*/ G6 1 2"/>
                <a:gd name="G8" fmla="+- 21600 0 G7"/>
                <a:gd name="G9" fmla="*/ 21600 1 2"/>
                <a:gd name="G10" fmla="+- 7548 0 G9"/>
                <a:gd name="G11" fmla="?: G10 G8 0"/>
                <a:gd name="G12" fmla="?: G10 G7 21600"/>
                <a:gd name="T0" fmla="*/ 17826 w 21600"/>
                <a:gd name="T1" fmla="*/ 10800 h 21600"/>
                <a:gd name="T2" fmla="*/ 10800 w 21600"/>
                <a:gd name="T3" fmla="*/ 21600 h 21600"/>
                <a:gd name="T4" fmla="*/ 3774 w 21600"/>
                <a:gd name="T5" fmla="*/ 10800 h 21600"/>
                <a:gd name="T6" fmla="*/ 10800 w 21600"/>
                <a:gd name="T7" fmla="*/ 0 h 21600"/>
                <a:gd name="T8" fmla="*/ 5574 w 21600"/>
                <a:gd name="T9" fmla="*/ 5574 h 21600"/>
                <a:gd name="T10" fmla="*/ 16026 w 21600"/>
                <a:gd name="T11" fmla="*/ 1602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548" y="21600"/>
                  </a:lnTo>
                  <a:lnTo>
                    <a:pt x="1405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27"/>
            <p:cNvSpPr>
              <a:spLocks noChangeAspect="1" noChangeArrowheads="1"/>
            </p:cNvSpPr>
            <p:nvPr/>
          </p:nvSpPr>
          <p:spPr bwMode="auto">
            <a:xfrm>
              <a:off x="935150" y="2375837"/>
              <a:ext cx="2881202" cy="2882352"/>
            </a:xfrm>
            <a:prstGeom prst="ellipse">
              <a:avLst/>
            </a:prstGeom>
            <a:solidFill>
              <a:srgbClr val="4D4D4D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1"/>
                <p:cNvSpPr>
                  <a:spLocks noChangeArrowheads="1"/>
                </p:cNvSpPr>
                <p:nvPr/>
              </p:nvSpPr>
              <p:spPr bwMode="auto">
                <a:xfrm>
                  <a:off x="936625" y="5328070"/>
                  <a:ext cx="2879696" cy="1152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en-US" sz="20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Proto-Neutron Star</a:t>
                  </a:r>
                </a:p>
                <a:p>
                  <a:pPr algn="l">
                    <a:lnSpc>
                      <a:spcPct val="120000"/>
                    </a:lnSpc>
                    <a:buFont typeface="Symbol" pitchFamily="18" charset="2"/>
                    <a:buNone/>
                  </a:pP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r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r</a:t>
                  </a:r>
                  <a:r>
                    <a:rPr lang="en-US" sz="2400" baseline="-25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nuc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  <a:sym typeface="Symbol" pitchFamily="18" charset="2"/>
                    </a:rPr>
                    <a:t>=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3</a:t>
                  </a:r>
                  <a:r>
                    <a:rPr lang="en-US" sz="16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</a:t>
                  </a:r>
                  <a:r>
                    <a:rPr lang="en-US" sz="7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10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14</a:t>
                  </a:r>
                  <a:r>
                    <a:rPr lang="en-US" sz="10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1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g cm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  <a:sym typeface="Symbol" pitchFamily="18" charset="2"/>
                    </a:rPr>
                    <a:t>-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3</a:t>
                  </a:r>
                  <a:r>
                    <a:rPr lang="en-US" sz="20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endParaRPr lang="en-US" sz="2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l">
                    <a:lnSpc>
                      <a:spcPct val="120000"/>
                    </a:lnSpc>
                    <a:buFont typeface="Symbol" pitchFamily="18" charset="2"/>
                    <a:buNone/>
                  </a:pP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10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MeV</a:t>
                  </a:r>
                </a:p>
              </p:txBody>
            </p:sp>
          </mc:Choice>
          <mc:Fallback xmlns="">
            <p:sp>
              <p:nvSpPr>
                <p:cNvPr id="1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625" y="5328070"/>
                  <a:ext cx="2879696" cy="115233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542" t="-1587" r="-1695" b="-1164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6336776" y="3384100"/>
            <a:ext cx="864072" cy="863997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IceCube as a Supernova Neutrino Detector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11" y="791434"/>
            <a:ext cx="4389251" cy="3312643"/>
          </a:xfrm>
          <a:prstGeom prst="rect">
            <a:avLst/>
          </a:prstGeom>
        </p:spPr>
      </p:pic>
      <p:pic>
        <p:nvPicPr>
          <p:cNvPr id="4" name="Picture 2" descr="C:\Users\Georg Raffelt\Desktop\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2" y="791435"/>
            <a:ext cx="1872260" cy="30760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43891" y="5832376"/>
            <a:ext cx="8928000" cy="79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000" smtClean="0"/>
              <a:t>Pryor</a:t>
            </a:r>
            <a:r>
              <a:rPr lang="en-US" sz="2000"/>
              <a:t>, Roos &amp; </a:t>
            </a:r>
            <a:r>
              <a:rPr lang="en-US" sz="2000" smtClean="0"/>
              <a:t>Webster, ApJ 329:355, 1988. Halzen</a:t>
            </a:r>
            <a:r>
              <a:rPr lang="en-US" sz="2000"/>
              <a:t>, Jacobsen &amp; </a:t>
            </a:r>
            <a:r>
              <a:rPr lang="en-US" sz="2000" smtClean="0"/>
              <a:t>Zas, astro-ph/9512080.</a:t>
            </a:r>
          </a:p>
          <a:p>
            <a:pPr defTabSz="921018">
              <a:defRPr/>
            </a:pPr>
            <a:r>
              <a:rPr lang="en-US" sz="2000" smtClean="0"/>
              <a:t>Demir</a:t>
            </a:r>
            <a:r>
              <a:rPr lang="de-DE" sz="2000"/>
              <a:t>ö</a:t>
            </a:r>
            <a:r>
              <a:rPr lang="en-US" sz="2000" smtClean="0"/>
              <a:t>rs, Ribordy &amp; Salathe, arXiv:1106.1937.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143891" y="4248097"/>
                <a:ext cx="8927999" cy="1584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t" anchorCtr="0"/>
              <a:lstStyle/>
              <a:p>
                <a:pPr defTabSz="921018"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• Each </a:t>
                </a:r>
                <a:r>
                  <a:rPr lang="en-US" sz="2000">
                    <a:solidFill>
                      <a:srgbClr val="003399"/>
                    </a:solidFill>
                  </a:rPr>
                  <a:t>optical module (OM) picks up Cherenkov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light from its neighborhood</a:t>
                </a:r>
              </a:p>
              <a:p>
                <a:pPr defTabSz="921018">
                  <a:defRPr/>
                </a:pPr>
                <a:endParaRPr lang="en-US" sz="500" smtClean="0">
                  <a:solidFill>
                    <a:srgbClr val="003399"/>
                  </a:solidFill>
                </a:endParaRPr>
              </a:p>
              <a:p>
                <a:pPr defTabSz="921018">
                  <a:defRPr/>
                </a:pPr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</a:rPr>
                  <a:t> 300 Cherenkov photons per OM from SN at 10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kpc, bkgd </a:t>
                </a:r>
                <a:r>
                  <a:rPr lang="en-US" sz="2000">
                    <a:solidFill>
                      <a:srgbClr val="003399"/>
                    </a:solidFill>
                  </a:rPr>
                  <a:t>rate in one OM &lt; 300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Hz</a:t>
                </a:r>
              </a:p>
              <a:p>
                <a:pPr defTabSz="921018">
                  <a:defRPr/>
                </a:pPr>
                <a:endParaRPr lang="en-US" sz="500" smtClean="0">
                  <a:solidFill>
                    <a:srgbClr val="003399"/>
                  </a:solidFill>
                </a:endParaRPr>
              </a:p>
              <a:p>
                <a:pPr defTabSz="921018">
                  <a:defRPr/>
                </a:pPr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:r>
                  <a:rPr lang="en-US" sz="2000" smtClean="0">
                    <a:solidFill>
                      <a:srgbClr val="C00000"/>
                    </a:solidFill>
                  </a:rPr>
                  <a:t>SN appears as “correlated noise”  in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rgbClr val="C00000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rgbClr val="C00000"/>
                    </a:solidFill>
                  </a:rPr>
                  <a:t> 5000 </a:t>
                </a:r>
                <a:r>
                  <a:rPr lang="en-US" sz="2000" smtClean="0">
                    <a:solidFill>
                      <a:srgbClr val="C00000"/>
                    </a:solidFill>
                  </a:rPr>
                  <a:t>OMs</a:t>
                </a:r>
              </a:p>
              <a:p>
                <a:pPr defTabSz="921018">
                  <a:defRPr/>
                </a:pPr>
                <a:endParaRPr lang="en-US" sz="500">
                  <a:solidFill>
                    <a:srgbClr val="003399"/>
                  </a:solidFill>
                </a:endParaRPr>
              </a:p>
              <a:p>
                <a:pPr defTabSz="921018"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• Significant energy information from time-correlated hits</a:t>
                </a:r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1" y="4248097"/>
                <a:ext cx="8927999" cy="1584220"/>
              </a:xfrm>
              <a:prstGeom prst="rect">
                <a:avLst/>
              </a:prstGeom>
              <a:blipFill rotWithShape="1">
                <a:blip r:embed="rId4"/>
                <a:stretch>
                  <a:fillRect l="-751" t="-1923" r="-1161" b="-423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840949" y="791617"/>
            <a:ext cx="2376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SN signal at 10 kpc</a:t>
            </a:r>
          </a:p>
          <a:p>
            <a:r>
              <a:rPr lang="en-US" sz="2000" smtClean="0"/>
              <a:t>10.8 M</a:t>
            </a:r>
            <a:r>
              <a:rPr lang="en-US" sz="2400" baseline="-25000" smtClean="0"/>
              <a:t>sun</a:t>
            </a:r>
            <a:r>
              <a:rPr lang="en-US" sz="2000" smtClean="0"/>
              <a:t> simulation</a:t>
            </a:r>
          </a:p>
          <a:p>
            <a:r>
              <a:rPr lang="en-US" sz="2000" smtClean="0"/>
              <a:t>of Basel group</a:t>
            </a:r>
          </a:p>
          <a:p>
            <a:r>
              <a:rPr lang="en-US" sz="2000" smtClean="0"/>
              <a:t>[</a:t>
            </a:r>
            <a:r>
              <a:rPr lang="en-US" sz="2000"/>
              <a:t>arXiv:0908.1871</a:t>
            </a:r>
            <a:r>
              <a:rPr lang="en-US" sz="2000" smtClean="0"/>
              <a:t>]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4535929" y="1223677"/>
            <a:ext cx="109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3399"/>
                </a:solidFill>
              </a:rPr>
              <a:t>Accretion</a:t>
            </a:r>
            <a:endParaRPr lang="en-US" b="1">
              <a:solidFill>
                <a:srgbClr val="00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0622" y="244068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3399"/>
                </a:solidFill>
              </a:rPr>
              <a:t>Cooling</a:t>
            </a:r>
            <a:endParaRPr lang="en-US" b="1">
              <a:solidFill>
                <a:srgbClr val="003399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92388" y="2817179"/>
            <a:ext cx="288040" cy="422778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176452" y="1552803"/>
            <a:ext cx="863548" cy="40025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3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Variability seen in </a:t>
            </a:r>
            <a:r>
              <a:rPr lang="en-US" smtClean="0"/>
              <a:t>Neutrinos (3D Model)</a:t>
            </a:r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44016" y="5616576"/>
            <a:ext cx="8928993" cy="93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400" smtClean="0"/>
              <a:t>Tamborra, Hanke, M</a:t>
            </a:r>
            <a:r>
              <a:rPr lang="de-DE" sz="2400" smtClean="0"/>
              <a:t>ü</a:t>
            </a:r>
            <a:r>
              <a:rPr lang="en-US" sz="2400" smtClean="0"/>
              <a:t>ller, Janka &amp; Raffelt, arXiv:1307.7936</a:t>
            </a:r>
          </a:p>
          <a:p>
            <a:pPr algn="ctr"/>
            <a:r>
              <a:rPr lang="en-US" sz="2400" smtClean="0"/>
              <a:t>See also Lund</a:t>
            </a:r>
            <a:r>
              <a:rPr lang="en-US" sz="2400"/>
              <a:t>, Marek, Lunardini, </a:t>
            </a:r>
            <a:r>
              <a:rPr lang="en-US" sz="2400" smtClean="0"/>
              <a:t>Janka &amp; Raffelt</a:t>
            </a:r>
            <a:r>
              <a:rPr lang="en-US" sz="2400"/>
              <a:t>, </a:t>
            </a:r>
            <a:r>
              <a:rPr lang="en-US" sz="2400" smtClean="0"/>
              <a:t>arXiv:1006.1889</a:t>
            </a:r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6" y="719607"/>
            <a:ext cx="8064996" cy="46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Next Generation Large-Scale Detector Concepts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4016" y="647998"/>
            <a:ext cx="3888432" cy="59759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2231992"/>
            <a:ext cx="3528392" cy="261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7" y="4649983"/>
            <a:ext cx="3526892" cy="175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8032" y="5111982"/>
            <a:ext cx="1398155" cy="39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b="1" dirty="0" err="1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rPr>
              <a:t>Memphys</a:t>
            </a:r>
            <a:endParaRPr lang="en-US" sz="2400" b="1" dirty="0">
              <a:solidFill>
                <a:srgbClr val="000000"/>
              </a:solidFill>
              <a:latin typeface="+mn-lt"/>
              <a:ea typeface="msmincho" charset="0"/>
              <a:cs typeface="msmincho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88033" y="4000487"/>
            <a:ext cx="1179131" cy="3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rPr>
              <a:t>Hyper-K</a:t>
            </a: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0" y="719998"/>
            <a:ext cx="2194745" cy="196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360040" y="1295996"/>
            <a:ext cx="1260140" cy="86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rPr>
              <a:t>DUSEL</a:t>
            </a:r>
          </a:p>
          <a:p>
            <a:pPr algn="l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rPr>
              <a:t>LBNE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16024" y="5999978"/>
            <a:ext cx="3816424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Megaton-scale</a:t>
            </a:r>
          </a:p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water Cherenkov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104456" y="647998"/>
            <a:ext cx="4968553" cy="25199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104456" y="3239988"/>
            <a:ext cx="4968553" cy="3383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40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63" y="857997"/>
            <a:ext cx="2238249" cy="219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29790" b="19644"/>
          <a:stretch>
            <a:fillRect/>
          </a:stretch>
        </p:blipFill>
        <p:spPr bwMode="auto">
          <a:xfrm>
            <a:off x="6888766" y="1840494"/>
            <a:ext cx="1897712" cy="125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21" descr="8b55410f7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969" r="1233" b="969"/>
          <a:stretch>
            <a:fillRect/>
          </a:stretch>
        </p:blipFill>
        <p:spPr bwMode="auto">
          <a:xfrm>
            <a:off x="4137460" y="3272988"/>
            <a:ext cx="2598289" cy="33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840761" y="647998"/>
            <a:ext cx="2304256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5-100 </a:t>
            </a:r>
            <a:r>
              <a:rPr lang="en-US" sz="2400" b="1" dirty="0" err="1">
                <a:solidFill>
                  <a:srgbClr val="003399"/>
                </a:solidFill>
              </a:rPr>
              <a:t>kton</a:t>
            </a:r>
            <a:endParaRPr lang="en-US" sz="2400" b="1" dirty="0">
              <a:solidFill>
                <a:srgbClr val="003399"/>
              </a:solidFill>
            </a:endParaRPr>
          </a:p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liquid Argon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6912769" y="3311988"/>
            <a:ext cx="2088232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100 </a:t>
            </a:r>
            <a:r>
              <a:rPr lang="en-US" sz="2400" b="1" dirty="0" err="1">
                <a:solidFill>
                  <a:srgbClr val="003399"/>
                </a:solidFill>
              </a:rPr>
              <a:t>kton</a:t>
            </a:r>
            <a:r>
              <a:rPr lang="en-US" sz="2400" b="1" dirty="0">
                <a:solidFill>
                  <a:srgbClr val="003399"/>
                </a:solidFill>
              </a:rPr>
              <a:t> scale</a:t>
            </a:r>
          </a:p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 scintillator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912769" y="5307732"/>
            <a:ext cx="2088232" cy="117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400" b="1"/>
              <a:t>LENA</a:t>
            </a:r>
          </a:p>
          <a:p>
            <a:pPr algn="l">
              <a:defRPr/>
            </a:pPr>
            <a:r>
              <a:rPr lang="en-US" sz="2400" b="1" smtClean="0"/>
              <a:t>HanoHano</a:t>
            </a:r>
          </a:p>
          <a:p>
            <a:pPr algn="l">
              <a:defRPr/>
            </a:pPr>
            <a:r>
              <a:rPr lang="en-US" sz="2400" b="1" smtClean="0"/>
              <a:t>Juno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8175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-493"/>
            <a:ext cx="9217025" cy="6912769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8" y="-493"/>
            <a:ext cx="9217024" cy="582932"/>
          </a:xfrm>
          <a:noFill/>
        </p:spPr>
        <p:txBody>
          <a:bodyPr/>
          <a:lstStyle/>
          <a:p>
            <a:r>
              <a:rPr lang="en-US" smtClean="0"/>
              <a:t>LENA: From Dream to Reality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388" y="2375837"/>
            <a:ext cx="1326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50 kt</a:t>
            </a:r>
          </a:p>
          <a:p>
            <a:r>
              <a:rPr lang="en-US" sz="2000" b="1">
                <a:solidFill>
                  <a:schemeClr val="bg1"/>
                </a:solidFill>
              </a:rPr>
              <a:t>S</a:t>
            </a:r>
            <a:r>
              <a:rPr lang="en-US" sz="2000" b="1" smtClean="0">
                <a:solidFill>
                  <a:schemeClr val="bg1"/>
                </a:solidFill>
              </a:rPr>
              <a:t>cintillator</a:t>
            </a:r>
            <a:endParaRPr lang="en-US" sz="2000" b="1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68313" y="1700488"/>
            <a:ext cx="6048840" cy="5211979"/>
            <a:chOff x="3168313" y="1700488"/>
            <a:chExt cx="6048840" cy="52119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313" y="2984781"/>
              <a:ext cx="6048840" cy="392768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68313" y="1700488"/>
              <a:ext cx="6048584" cy="16312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rtlCol="0">
              <a:noAutofit/>
            </a:bodyPr>
            <a:lstStyle/>
            <a:p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JUNO</a:t>
              </a:r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(formerly </a:t>
              </a:r>
              <a:r>
                <a:rPr lang="en-US" sz="2000" dirty="0" err="1" smtClean="0">
                  <a:solidFill>
                    <a:schemeClr val="accent1">
                      <a:lumMod val="75000"/>
                    </a:schemeClr>
                  </a:solidFill>
                </a:rPr>
                <a:t>Daya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 Bay II)</a:t>
              </a:r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Collaboration formed</a:t>
              </a:r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(2014)</a:t>
              </a:r>
            </a:p>
            <a:p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20 </a:t>
              </a:r>
              <a:r>
                <a:rPr lang="en-US" sz="2000" dirty="0" err="1" smtClean="0">
                  <a:solidFill>
                    <a:schemeClr val="accent1">
                      <a:lumMod val="75000"/>
                    </a:schemeClr>
                  </a:solidFill>
                </a:rPr>
                <a:t>kt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 scintillator detector</a:t>
              </a:r>
            </a:p>
            <a:p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Hierarchy determination with reactor neutrinos</a:t>
              </a:r>
            </a:p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Excellent 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for low-energy neutrino astronomy</a:t>
              </a:r>
              <a:endParaRPr lang="en-US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2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Oscillations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</a:rPr>
              <a:t>Supernova Rate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9217024" cy="575586"/>
          </a:xfrm>
          <a:noFill/>
        </p:spPr>
        <p:txBody>
          <a:bodyPr/>
          <a:lstStyle/>
          <a:p>
            <a:r>
              <a:rPr lang="en-US" smtClean="0"/>
              <a:t>Local Group of Galaxies</a:t>
            </a:r>
            <a:endParaRPr lang="en-US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62052" y="461998"/>
            <a:ext cx="4245472" cy="4115985"/>
          </a:xfrm>
          <a:prstGeom prst="ellipse">
            <a:avLst/>
          </a:prstGeom>
          <a:noFill/>
          <a:ln w="5472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3602" tIns="41801" rIns="83602" bIns="41801" anchor="ctr"/>
          <a:lstStyle/>
          <a:p>
            <a:pPr defTabSz="411008" hangingPunct="0">
              <a:lnSpc>
                <a:spcPct val="104000"/>
              </a:lnSpc>
              <a:buClr>
                <a:srgbClr val="000000"/>
              </a:buClr>
              <a:buSzPct val="100000"/>
            </a:pPr>
            <a:endParaRPr lang="en-US" sz="2600" b="1">
              <a:solidFill>
                <a:schemeClr val="bg1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03942" y="4679983"/>
            <a:ext cx="4095464" cy="63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Current best neutrino detectors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sensitive out to few 100 kpc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56602" y="1655737"/>
            <a:ext cx="3528392" cy="63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With megatonne class (30 x SK)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60 events from Andromeda</a:t>
            </a:r>
          </a:p>
        </p:txBody>
      </p:sp>
    </p:spTree>
    <p:extLst>
      <p:ext uri="{BB962C8B-B14F-4D97-AF65-F5344CB8AC3E}">
        <p14:creationId xmlns:p14="http://schemas.microsoft.com/office/powerpoint/2010/main" val="20852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Core-Collapse SN Rate in the Milky Way</a:t>
            </a:r>
          </a:p>
        </p:txBody>
      </p:sp>
      <p:sp>
        <p:nvSpPr>
          <p:cNvPr id="3" name="Rectangle 54"/>
          <p:cNvSpPr>
            <a:spLocks noChangeArrowheads="1"/>
          </p:cNvSpPr>
          <p:nvPr/>
        </p:nvSpPr>
        <p:spPr bwMode="auto">
          <a:xfrm>
            <a:off x="144016" y="5688297"/>
            <a:ext cx="8855966" cy="86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/>
              <a:t>References: </a:t>
            </a:r>
            <a:r>
              <a:rPr lang="en-US" smtClean="0"/>
              <a:t>  van </a:t>
            </a:r>
            <a:r>
              <a:rPr lang="en-US"/>
              <a:t>den Bergh &amp; McClure, ApJ 425 (1994) 205. Cappellaro &amp; Turatto, </a:t>
            </a:r>
            <a:endParaRPr lang="en-US" smtClean="0"/>
          </a:p>
          <a:p>
            <a:r>
              <a:rPr lang="en-US" smtClean="0"/>
              <a:t>astro-ph/0012455</a:t>
            </a:r>
            <a:r>
              <a:rPr lang="en-US"/>
              <a:t>. </a:t>
            </a:r>
            <a:r>
              <a:rPr lang="en-US" smtClean="0"/>
              <a:t>Diehl </a:t>
            </a:r>
            <a:r>
              <a:rPr lang="en-US"/>
              <a:t>et al., Nature 439 (2006) 45. Strom, Astron. Astrophys. 288 (1994) L1. </a:t>
            </a:r>
            <a:endParaRPr lang="en-US" smtClean="0"/>
          </a:p>
          <a:p>
            <a:r>
              <a:rPr lang="en-US" smtClean="0"/>
              <a:t>Tammann </a:t>
            </a:r>
            <a:r>
              <a:rPr lang="en-US"/>
              <a:t>et al., ApJ 92 (1994) 487. Alekseev et al., JETP 77 (1993) 339 and my update.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016" y="1872270"/>
            <a:ext cx="8928993" cy="719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Gamma rays from</a:t>
            </a:r>
          </a:p>
          <a:p>
            <a:pPr defTabSz="921018"/>
            <a:r>
              <a:rPr lang="en-US" sz="2400" b="1" baseline="30000"/>
              <a:t>26</a:t>
            </a:r>
            <a:r>
              <a:rPr lang="en-US" sz="2000" b="1"/>
              <a:t>Al (Milky Way)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016" y="2736266"/>
            <a:ext cx="8928993" cy="935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Historical galactic</a:t>
            </a:r>
          </a:p>
          <a:p>
            <a:pPr defTabSz="921018"/>
            <a:r>
              <a:rPr lang="en-US" sz="2000" b="1"/>
              <a:t>SNe (all types)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4016" y="792273"/>
            <a:ext cx="8928993" cy="935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SN statistics in</a:t>
            </a:r>
          </a:p>
          <a:p>
            <a:pPr defTabSz="921018"/>
            <a:r>
              <a:rPr lang="en-US" sz="2000" b="1"/>
              <a:t>external galaxies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016" y="3816263"/>
            <a:ext cx="8928993" cy="719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No galactic</a:t>
            </a:r>
          </a:p>
          <a:p>
            <a:pPr defTabSz="921018"/>
            <a:r>
              <a:rPr lang="en-US" sz="2000" b="1"/>
              <a:t>neutrino burst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448273" y="792274"/>
            <a:ext cx="3600401" cy="3887986"/>
            <a:chOff x="1632" y="576"/>
            <a:chExt cx="2400" cy="3216"/>
          </a:xfrm>
        </p:grpSpPr>
        <p:sp>
          <p:nvSpPr>
            <p:cNvPr id="22" name="Line 9"/>
            <p:cNvSpPr>
              <a:spLocks noChangeShapeType="1"/>
            </p:cNvSpPr>
            <p:nvPr/>
          </p:nvSpPr>
          <p:spPr bwMode="auto">
            <a:xfrm>
              <a:off x="1632" y="576"/>
              <a:ext cx="0" cy="321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H="1">
              <a:off x="187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2832" y="576"/>
              <a:ext cx="0" cy="321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>
              <a:off x="4032" y="576"/>
              <a:ext cx="0" cy="321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 flipH="1">
              <a:off x="211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H="1">
              <a:off x="235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H="1">
              <a:off x="259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 flipH="1">
              <a:off x="307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Line 17"/>
            <p:cNvSpPr>
              <a:spLocks noChangeShapeType="1"/>
            </p:cNvSpPr>
            <p:nvPr/>
          </p:nvSpPr>
          <p:spPr bwMode="auto">
            <a:xfrm flipH="1">
              <a:off x="331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18"/>
            <p:cNvSpPr>
              <a:spLocks noChangeShapeType="1"/>
            </p:cNvSpPr>
            <p:nvPr/>
          </p:nvSpPr>
          <p:spPr bwMode="auto">
            <a:xfrm flipH="1">
              <a:off x="355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Line 19"/>
            <p:cNvSpPr>
              <a:spLocks noChangeShapeType="1"/>
            </p:cNvSpPr>
            <p:nvPr/>
          </p:nvSpPr>
          <p:spPr bwMode="auto">
            <a:xfrm flipH="1">
              <a:off x="379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232249" y="4680260"/>
            <a:ext cx="4032449" cy="71999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b"/>
          <a:lstStyle/>
          <a:p>
            <a:pPr algn="ctr" defTabSz="921018"/>
            <a:r>
              <a:rPr lang="en-US" sz="2000">
                <a:solidFill>
                  <a:schemeClr val="bg1"/>
                </a:solidFill>
              </a:rPr>
              <a:t>Core-collapse SNe per century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293756" y="4693760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0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2653796" y="4693760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3013836" y="4693760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3370876" y="4693760"/>
            <a:ext cx="315035" cy="3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3733916" y="4693760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093956" y="4693760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4453996" y="4693760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4811036" y="4680260"/>
            <a:ext cx="315035" cy="3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5171076" y="4680260"/>
            <a:ext cx="315035" cy="3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8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544618" y="4693760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9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832650" y="4693760"/>
            <a:ext cx="43504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10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024336" y="936273"/>
            <a:ext cx="648072" cy="287999"/>
            <a:chOff x="4248" y="528"/>
            <a:chExt cx="432" cy="192"/>
          </a:xfrm>
        </p:grpSpPr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 flipH="1">
              <a:off x="4248" y="528"/>
              <a:ext cx="43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4"/>
            <p:cNvSpPr>
              <a:spLocks noChangeAspect="1" noChangeArrowheads="1"/>
            </p:cNvSpPr>
            <p:nvPr/>
          </p:nvSpPr>
          <p:spPr bwMode="auto">
            <a:xfrm>
              <a:off x="4368" y="528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264820" y="792274"/>
            <a:ext cx="2808312" cy="5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van den Bergh &amp; </a:t>
            </a:r>
            <a:r>
              <a:rPr lang="en-US" smtClean="0"/>
              <a:t>McClure</a:t>
            </a:r>
          </a:p>
          <a:p>
            <a:pPr defTabSz="921018"/>
            <a:r>
              <a:rPr lang="en-US" smtClean="0"/>
              <a:t>(1994</a:t>
            </a:r>
            <a:r>
              <a:rPr lang="en-US"/>
              <a:t>)</a:t>
            </a: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736304" y="1296272"/>
            <a:ext cx="720080" cy="287999"/>
            <a:chOff x="1824" y="768"/>
            <a:chExt cx="480" cy="192"/>
          </a:xfrm>
        </p:grpSpPr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 flipH="1">
              <a:off x="1824" y="768"/>
              <a:ext cx="480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spect="1" noChangeArrowheads="1"/>
            </p:cNvSpPr>
            <p:nvPr/>
          </p:nvSpPr>
          <p:spPr bwMode="auto">
            <a:xfrm>
              <a:off x="1968" y="768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264820" y="1367738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Cappellaro</a:t>
            </a:r>
            <a:r>
              <a:rPr lang="en-US" sz="1100"/>
              <a:t> </a:t>
            </a:r>
            <a:r>
              <a:rPr lang="en-US"/>
              <a:t>&amp;</a:t>
            </a:r>
            <a:r>
              <a:rPr lang="en-US" sz="1050"/>
              <a:t> </a:t>
            </a:r>
            <a:r>
              <a:rPr lang="en-US"/>
              <a:t>Turatto (2000)</a:t>
            </a: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2736304" y="2088269"/>
            <a:ext cx="792088" cy="287999"/>
            <a:chOff x="4440" y="1296"/>
            <a:chExt cx="528" cy="192"/>
          </a:xfrm>
        </p:grpSpPr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 flipH="1">
              <a:off x="4440" y="1296"/>
              <a:ext cx="52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spect="1" noChangeArrowheads="1"/>
            </p:cNvSpPr>
            <p:nvPr/>
          </p:nvSpPr>
          <p:spPr bwMode="auto">
            <a:xfrm>
              <a:off x="4608" y="1296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6264820" y="2088269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Diehl et al. (2006)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6264820" y="3240265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Tammann et al. (1994)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6264820" y="2880266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Strom (1994)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3888432" y="2880266"/>
            <a:ext cx="1219636" cy="287999"/>
            <a:chOff x="2592" y="1872"/>
            <a:chExt cx="813" cy="192"/>
          </a:xfrm>
        </p:grpSpPr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 flipH="1">
              <a:off x="2592" y="1872"/>
              <a:ext cx="813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spect="1" noChangeArrowheads="1"/>
            </p:cNvSpPr>
            <p:nvPr/>
          </p:nvSpPr>
          <p:spPr bwMode="auto">
            <a:xfrm>
              <a:off x="2904" y="1872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3240361" y="3240265"/>
            <a:ext cx="1210635" cy="287999"/>
            <a:chOff x="2160" y="2112"/>
            <a:chExt cx="807" cy="192"/>
          </a:xfrm>
        </p:grpSpPr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 flipH="1">
              <a:off x="2160" y="2112"/>
              <a:ext cx="807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spect="1" noChangeArrowheads="1"/>
            </p:cNvSpPr>
            <p:nvPr/>
          </p:nvSpPr>
          <p:spPr bwMode="auto">
            <a:xfrm>
              <a:off x="2478" y="2112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Rectangle 52"/>
          <p:cNvSpPr>
            <a:spLocks noChangeArrowheads="1"/>
          </p:cNvSpPr>
          <p:nvPr/>
        </p:nvSpPr>
        <p:spPr bwMode="auto">
          <a:xfrm flipH="1">
            <a:off x="2448273" y="4032262"/>
            <a:ext cx="2775309" cy="287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 (30 years)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264820" y="4032262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Alekseev et al. (1993)</a:t>
            </a:r>
          </a:p>
        </p:txBody>
      </p:sp>
    </p:spTree>
    <p:extLst>
      <p:ext uri="{BB962C8B-B14F-4D97-AF65-F5344CB8AC3E}">
        <p14:creationId xmlns:p14="http://schemas.microsoft.com/office/powerpoint/2010/main" val="6665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/>
              <a:t>High and Low Supernova Rates in Nearby Galaxies</a:t>
            </a:r>
          </a:p>
        </p:txBody>
      </p:sp>
      <p:pic>
        <p:nvPicPr>
          <p:cNvPr id="3" name="Picture 2" descr="C:\Users\Georg Raffelt\Desktop\andromeda_big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7" y="1007923"/>
            <a:ext cx="4320495" cy="432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gal2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2" y="1007923"/>
            <a:ext cx="4320495" cy="432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6007" y="1007647"/>
            <a:ext cx="4320495" cy="36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400">
                <a:solidFill>
                  <a:schemeClr val="bg1"/>
                </a:solidFill>
              </a:rPr>
              <a:t>M31 (Andromeda</a:t>
            </a:r>
            <a:r>
              <a:rPr lang="en-US" sz="2400" smtClean="0">
                <a:solidFill>
                  <a:schemeClr val="bg1"/>
                </a:solidFill>
              </a:rPr>
              <a:t>)      D </a:t>
            </a:r>
            <a:r>
              <a:rPr lang="en-US" sz="2400">
                <a:solidFill>
                  <a:schemeClr val="bg1"/>
                </a:solidFill>
              </a:rPr>
              <a:t>= 780 kpc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680522" y="1007647"/>
            <a:ext cx="4320495" cy="36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400">
                <a:solidFill>
                  <a:schemeClr val="bg1"/>
                </a:solidFill>
              </a:rPr>
              <a:t>NGC </a:t>
            </a:r>
            <a:r>
              <a:rPr lang="en-US" sz="2400" smtClean="0">
                <a:solidFill>
                  <a:schemeClr val="bg1"/>
                </a:solidFill>
              </a:rPr>
              <a:t>6946            D </a:t>
            </a:r>
            <a:r>
              <a:rPr lang="en-US" sz="2400">
                <a:solidFill>
                  <a:schemeClr val="bg1"/>
                </a:solidFill>
              </a:rPr>
              <a:t>= (5.5 ± 1) Mpc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6007" y="5400255"/>
            <a:ext cx="4320495" cy="86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t" anchorCtr="0"/>
          <a:lstStyle/>
          <a:p>
            <a:pPr defTabSz="921018">
              <a:defRPr/>
            </a:pPr>
            <a:r>
              <a:rPr lang="en-US" sz="2000">
                <a:solidFill>
                  <a:schemeClr val="bg1"/>
                </a:solidFill>
              </a:rPr>
              <a:t>Last Observed Supernova: 1885A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680522" y="5400255"/>
            <a:ext cx="4320495" cy="86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t" anchorCtr="0"/>
          <a:lstStyle/>
          <a:p>
            <a:pPr defTabSz="921018">
              <a:defRPr/>
            </a:pPr>
            <a:r>
              <a:rPr lang="en-US" sz="2000">
                <a:solidFill>
                  <a:schemeClr val="bg1"/>
                </a:solidFill>
              </a:rPr>
              <a:t>Observed Supernovae:</a:t>
            </a:r>
          </a:p>
          <a:p>
            <a:pPr defTabSz="921018">
              <a:defRPr/>
            </a:pPr>
            <a:r>
              <a:rPr lang="en-US" sz="2000">
                <a:solidFill>
                  <a:schemeClr val="bg1"/>
                </a:solidFill>
              </a:rPr>
              <a:t>1917A, 1939C, 1948B, 1968D, 1969P,</a:t>
            </a:r>
          </a:p>
          <a:p>
            <a:pPr defTabSz="921018">
              <a:defRPr/>
            </a:pPr>
            <a:r>
              <a:rPr lang="en-US" sz="2000">
                <a:solidFill>
                  <a:schemeClr val="bg1"/>
                </a:solidFill>
              </a:rPr>
              <a:t>1980K, 2002hh, 2004et, 2008S</a:t>
            </a:r>
          </a:p>
        </p:txBody>
      </p:sp>
    </p:spTree>
    <p:extLst>
      <p:ext uri="{BB962C8B-B14F-4D97-AF65-F5344CB8AC3E}">
        <p14:creationId xmlns:p14="http://schemas.microsoft.com/office/powerpoint/2010/main" val="398756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Expected Galactic SN Distance Distribution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9" y="863627"/>
            <a:ext cx="7394613" cy="54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Red Supergiant Betelgeuse (Alpha Orionis)</a:t>
            </a:r>
          </a:p>
        </p:txBody>
      </p:sp>
      <p:pic>
        <p:nvPicPr>
          <p:cNvPr id="3" name="Picture 5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647998"/>
            <a:ext cx="6840761" cy="42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128793" y="588287"/>
            <a:ext cx="1944216" cy="201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 resolved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 of a star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than Sun</a:t>
            </a:r>
          </a:p>
          <a:p>
            <a:pPr algn="l"/>
            <a:endParaRPr lang="en-US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Distance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(Hipparcos)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130 pc (425 lyr)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4242" y="5040207"/>
            <a:ext cx="6552783" cy="15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FFFF00"/>
                </a:solidFill>
              </a:rPr>
              <a:t>If Betelgeuse goes Supernova: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FFFF00"/>
                </a:solidFill>
              </a:rPr>
              <a:t> 6</a:t>
            </a:r>
            <a:r>
              <a:rPr lang="en-US" sz="1200">
                <a:solidFill>
                  <a:srgbClr val="FFFF00"/>
                </a:solidFill>
              </a:rPr>
              <a:t> </a:t>
            </a:r>
            <a:r>
              <a:rPr lang="en-US" sz="2000" b="1">
                <a:solidFill>
                  <a:srgbClr val="FFFF00"/>
                </a:solidFill>
                <a:sym typeface="Symbol" pitchFamily="18" charset="2"/>
              </a:rPr>
              <a:t></a:t>
            </a:r>
            <a:r>
              <a:rPr lang="en-US" sz="2000">
                <a:solidFill>
                  <a:srgbClr val="FFFF00"/>
                </a:solidFill>
              </a:rPr>
              <a:t>10</a:t>
            </a:r>
            <a:r>
              <a:rPr lang="en-US" sz="2400" baseline="30000">
                <a:solidFill>
                  <a:srgbClr val="FFFF00"/>
                </a:solidFill>
              </a:rPr>
              <a:t>7</a:t>
            </a:r>
            <a:r>
              <a:rPr lang="en-US" sz="2000">
                <a:solidFill>
                  <a:srgbClr val="FFFF00"/>
                </a:solidFill>
              </a:rPr>
              <a:t> neutrino events in Super-Kamiokande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FFFF00"/>
                </a:solidFill>
              </a:rPr>
              <a:t> 2.4</a:t>
            </a:r>
            <a:r>
              <a:rPr lang="en-US" sz="1200">
                <a:solidFill>
                  <a:srgbClr val="FFFF00"/>
                </a:solidFill>
              </a:rPr>
              <a:t> </a:t>
            </a:r>
            <a:r>
              <a:rPr lang="en-US" sz="2000" b="1">
                <a:solidFill>
                  <a:srgbClr val="FFFF00"/>
                </a:solidFill>
                <a:sym typeface="Symbol" pitchFamily="18" charset="2"/>
              </a:rPr>
              <a:t></a:t>
            </a:r>
            <a:r>
              <a:rPr lang="en-US" sz="2000">
                <a:solidFill>
                  <a:srgbClr val="FFFF00"/>
                </a:solidFill>
              </a:rPr>
              <a:t>10</a:t>
            </a:r>
            <a:r>
              <a:rPr lang="en-US" sz="2400" baseline="30000">
                <a:solidFill>
                  <a:srgbClr val="FFFF00"/>
                </a:solidFill>
              </a:rPr>
              <a:t>3</a:t>
            </a:r>
            <a:r>
              <a:rPr lang="en-US" sz="2000">
                <a:solidFill>
                  <a:srgbClr val="FFFF00"/>
                </a:solidFill>
              </a:rPr>
              <a:t> </a:t>
            </a:r>
            <a:r>
              <a:rPr lang="en-US" sz="2000" smtClean="0">
                <a:solidFill>
                  <a:srgbClr val="FFFF00"/>
                </a:solidFill>
              </a:rPr>
              <a:t>neutrons /day </a:t>
            </a:r>
            <a:r>
              <a:rPr lang="en-US" sz="2000">
                <a:solidFill>
                  <a:srgbClr val="FFFF00"/>
                </a:solidFill>
              </a:rPr>
              <a:t>from </a:t>
            </a:r>
            <a:r>
              <a:rPr lang="en-US" sz="2000" smtClean="0">
                <a:solidFill>
                  <a:srgbClr val="FFFF00"/>
                </a:solidFill>
              </a:rPr>
              <a:t>Si burning </a:t>
            </a:r>
            <a:r>
              <a:rPr lang="en-US" sz="2000">
                <a:solidFill>
                  <a:srgbClr val="FFFF00"/>
                </a:solidFill>
              </a:rPr>
              <a:t>phase</a:t>
            </a:r>
          </a:p>
          <a:p>
            <a:pPr algn="l"/>
            <a:r>
              <a:rPr lang="en-US" sz="2000">
                <a:solidFill>
                  <a:srgbClr val="FFFF00"/>
                </a:solidFill>
              </a:rPr>
              <a:t>   (few days warning!), need neutron tagging</a:t>
            </a:r>
          </a:p>
          <a:p>
            <a:pPr algn="l"/>
            <a:r>
              <a:rPr lang="en-US" sz="2000">
                <a:solidFill>
                  <a:srgbClr val="FFFF00"/>
                </a:solidFill>
              </a:rPr>
              <a:t>   [Odrzywolek, Misiaszek &amp; Kutschera, astro-ph/0311012] </a:t>
            </a:r>
          </a:p>
        </p:txBody>
      </p:sp>
    </p:spTree>
    <p:extLst>
      <p:ext uri="{BB962C8B-B14F-4D97-AF65-F5344CB8AC3E}">
        <p14:creationId xmlns:p14="http://schemas.microsoft.com/office/powerpoint/2010/main" val="11212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87913" y="935996"/>
            <a:ext cx="4176464" cy="50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Newborn Neutron Star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30"/>
              <p:cNvSpPr>
                <a:spLocks noChangeArrowheads="1"/>
              </p:cNvSpPr>
              <p:nvPr/>
            </p:nvSpPr>
            <p:spPr bwMode="auto">
              <a:xfrm>
                <a:off x="936003" y="1516309"/>
                <a:ext cx="2880347" cy="643688"/>
              </a:xfrm>
              <a:prstGeom prst="leftRightArrow">
                <a:avLst>
                  <a:gd name="adj1" fmla="val 52444"/>
                  <a:gd name="adj2" fmla="val 49641"/>
                </a:avLst>
              </a:prstGeom>
              <a:solidFill>
                <a:srgbClr val="4D4D4D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50 km</a:t>
                </a:r>
              </a:p>
            </p:txBody>
          </p:sp>
        </mc:Choice>
        <mc:Fallback xmlns="">
          <p:sp>
            <p:nvSpPr>
              <p:cNvPr id="4" name="AutoShap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03" y="1516309"/>
                <a:ext cx="2880347" cy="643688"/>
              </a:xfrm>
              <a:prstGeom prst="leftRightArrow">
                <a:avLst>
                  <a:gd name="adj1" fmla="val 52444"/>
                  <a:gd name="adj2" fmla="val 49641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27"/>
          <p:cNvSpPr>
            <a:spLocks noChangeAspect="1" noChangeArrowheads="1"/>
          </p:cNvSpPr>
          <p:nvPr/>
        </p:nvSpPr>
        <p:spPr bwMode="auto">
          <a:xfrm>
            <a:off x="935150" y="2375837"/>
            <a:ext cx="2881202" cy="2882352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"/>
              <p:cNvSpPr>
                <a:spLocks noChangeArrowheads="1"/>
              </p:cNvSpPr>
              <p:nvPr/>
            </p:nvSpPr>
            <p:spPr bwMode="auto">
              <a:xfrm>
                <a:off x="936625" y="5328070"/>
                <a:ext cx="2879696" cy="11523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20000"/>
                  </a:lnSpc>
                </a:pPr>
                <a:r>
                  <a:rPr lang="en-US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Proto-Neutron Star</a:t>
                </a:r>
              </a:p>
              <a:p>
                <a:pPr algn="l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sz="2400" baseline="-25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nuc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=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3</a:t>
                </a:r>
                <a:r>
                  <a:rPr lang="en-US" sz="16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</a:t>
                </a:r>
                <a:r>
                  <a:rPr lang="en-US" sz="7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10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14</a:t>
                </a:r>
                <a:r>
                  <a:rPr lang="en-US" sz="1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1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g cm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-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3</a:t>
                </a:r>
                <a:r>
                  <a:rPr lang="en-US" sz="2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endParaRPr lang="en-US" sz="20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l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10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MeV</a:t>
                </a:r>
              </a:p>
            </p:txBody>
          </p:sp>
        </mc:Choice>
        <mc:Fallback xmlns="">
          <p:sp>
            <p:nvSpPr>
              <p:cNvPr id="6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625" y="5328070"/>
                <a:ext cx="2879696" cy="1152337"/>
              </a:xfrm>
              <a:prstGeom prst="rect">
                <a:avLst/>
              </a:prstGeom>
              <a:blipFill rotWithShape="1">
                <a:blip r:embed="rId3"/>
                <a:stretch>
                  <a:fillRect l="-2542" t="-1587" r="-1695" b="-1164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504056" y="1942494"/>
            <a:ext cx="3744416" cy="3743986"/>
            <a:chOff x="336" y="1295"/>
            <a:chExt cx="2496" cy="2496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877" y="2160"/>
              <a:ext cx="1413" cy="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FF0000"/>
                  </a:solidFill>
                  <a:effectLst/>
                  <a:latin typeface="Trebuchet MS" pitchFamily="34" charset="0"/>
                </a:rPr>
                <a:t>Neutrino</a:t>
              </a:r>
            </a:p>
            <a:p>
              <a:pPr algn="ctr"/>
              <a:r>
                <a:rPr lang="de-DE" b="1" smtClean="0">
                  <a:solidFill>
                    <a:srgbClr val="FF0000"/>
                  </a:solidFill>
                  <a:effectLst/>
                  <a:latin typeface="Trebuchet MS" pitchFamily="34" charset="0"/>
                </a:rPr>
                <a:t>cooling by</a:t>
              </a:r>
            </a:p>
            <a:p>
              <a:pPr algn="ctr"/>
              <a:r>
                <a:rPr lang="de-DE" b="1" smtClean="0">
                  <a:solidFill>
                    <a:srgbClr val="FF0000"/>
                  </a:solidFill>
                  <a:latin typeface="Trebuchet MS" pitchFamily="34" charset="0"/>
                </a:rPr>
                <a:t>diffusion</a:t>
              </a:r>
              <a:endParaRPr lang="de-DE" b="1">
                <a:solidFill>
                  <a:srgbClr val="FF0000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2400" y="2544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336" y="2544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rot="-5400000">
              <a:off x="1367" y="1511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rot="16200000" flipH="1">
              <a:off x="1367" y="3575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800000">
              <a:off x="2261" y="3059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rot="1800000" flipH="1">
              <a:off x="474" y="202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rot="-3600000">
              <a:off x="1883" y="165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rot="18000000" flipH="1">
              <a:off x="851" y="343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rot="19800000">
              <a:off x="2261" y="202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rot="19800000" flipH="1">
              <a:off x="474" y="306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rot="14400000">
              <a:off x="851" y="165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 rot="14400000" flipH="1">
              <a:off x="1884" y="343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6"/>
              <p:cNvSpPr txBox="1">
                <a:spLocks noChangeArrowheads="1"/>
              </p:cNvSpPr>
              <p:nvPr/>
            </p:nvSpPr>
            <p:spPr bwMode="auto">
              <a:xfrm>
                <a:off x="4608512" y="2015787"/>
                <a:ext cx="4464620" cy="4535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Gravitational binding energy</a:t>
                </a:r>
              </a:p>
              <a:p>
                <a:endParaRPr lang="en-US" sz="800" smtClean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   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E</a:t>
                </a:r>
                <a:r>
                  <a:rPr lang="en-US" sz="2200" baseline="-25000">
                    <a:solidFill>
                      <a:schemeClr val="bg1"/>
                    </a:solidFill>
                    <a:effectLst/>
                    <a:latin typeface="+mj-lt"/>
                  </a:rPr>
                  <a:t>b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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53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erg    17% M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SUN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c</a:t>
                </a:r>
                <a:r>
                  <a:rPr lang="en-US" baseline="30000" smtClean="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2</a:t>
                </a:r>
                <a:endParaRPr lang="en-US" smtClean="0">
                  <a:solidFill>
                    <a:schemeClr val="bg1"/>
                  </a:solidFill>
                  <a:latin typeface="+mj-lt"/>
                </a:endParaRPr>
              </a:p>
              <a:p>
                <a:endParaRPr lang="en-US" sz="800" smtClean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This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shows up as  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99%     Neutrinos		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   1%     Kinetic energy of explosion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0.01%   Photons, outshine host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galaxy</a:t>
                </a:r>
              </a:p>
              <a:p>
                <a:endParaRPr lang="en-US" sz="12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Neutrino luminosity</a:t>
                </a:r>
              </a:p>
              <a:p>
                <a:endParaRPr lang="en-US" sz="8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   L</a:t>
                </a:r>
                <a:r>
                  <a:rPr lang="en-US" sz="2200" baseline="-25000">
                    <a:solidFill>
                      <a:schemeClr val="bg1"/>
                    </a:solidFill>
                    <a:latin typeface="Symbol" pitchFamily="18" charset="2"/>
                  </a:rPr>
                  <a:t>n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53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erg / 3 sec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19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L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</a:rPr>
                  <a:t>SUN</a:t>
                </a:r>
              </a:p>
              <a:p>
                <a:endParaRPr lang="en-US" sz="8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While it lasts, outshines the entire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visible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universe</a:t>
                </a:r>
                <a:endParaRPr lang="de-DE" sz="220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8512" y="2015787"/>
                <a:ext cx="4464620" cy="4535825"/>
              </a:xfrm>
              <a:prstGeom prst="rect">
                <a:avLst/>
              </a:prstGeom>
              <a:blipFill rotWithShape="1">
                <a:blip r:embed="rId4"/>
                <a:stretch>
                  <a:fillRect l="-1639" t="-806" r="-3279" b="-14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521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Oscillations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</a:rPr>
              <a:t>Diffuse SN Neutrino Background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Diffuse Supernova Neutrino Background (DSNB)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62" y="863961"/>
            <a:ext cx="4822383" cy="4460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462" y="863627"/>
                <a:ext cx="4248020" cy="576080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t" anchorCtr="0"/>
              <a:lstStyle/>
              <a:p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• A few core collapses per second 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   in the visible universe</a:t>
                </a:r>
              </a:p>
              <a:p>
                <a:endParaRPr lang="en-US" sz="1200" smtClean="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Emitted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 energy density 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  <a:latin typeface="Symbol" pitchFamily="18" charset="2"/>
                  </a:rPr>
                  <a:t>   ~</a:t>
                </a:r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 extra-galactic background light</a:t>
                </a:r>
              </a:p>
              <a:p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  </a:t>
                </a:r>
                <a:r>
                  <a:rPr lang="en-US" sz="2200">
                    <a:solidFill>
                      <a:srgbClr val="003399"/>
                    </a:solidFill>
                    <a:latin typeface="Symbol" pitchFamily="18" charset="2"/>
                  </a:rPr>
                  <a:t>~ </a:t>
                </a:r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10% of CMB density</a:t>
                </a:r>
              </a:p>
              <a:p>
                <a:endParaRPr lang="en-US" sz="1200" smtClean="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Detectable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 flux at Earth </a:t>
                </a:r>
              </a:p>
              <a:p>
                <a:r>
                  <a:rPr lang="en-US" sz="2200" b="0">
                    <a:solidFill>
                      <a:srgbClr val="003399"/>
                    </a:solidFill>
                    <a:latin typeface="+mj-lt"/>
                  </a:rPr>
                  <a:t> </a:t>
                </a:r>
                <a:r>
                  <a:rPr lang="en-US" sz="2200" b="0" smtClean="0">
                    <a:solidFill>
                      <a:srgbClr val="003399"/>
                    </a:solidFill>
                    <a:latin typeface="+mj-lt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∼10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−2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200" smtClean="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   mostly from redshift </a:t>
                </a:r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𝑧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∼1</m:t>
                    </m:r>
                  </m:oMath>
                </a14:m>
                <a:endParaRPr lang="en-US" sz="2200" smtClean="0">
                  <a:solidFill>
                    <a:srgbClr val="003399"/>
                  </a:solidFill>
                  <a:latin typeface="+mj-lt"/>
                </a:endParaRPr>
              </a:p>
              <a:p>
                <a:endParaRPr lang="en-US" sz="120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Confirm star-formation rate</a:t>
                </a:r>
              </a:p>
              <a:p>
                <a:endParaRPr lang="en-US" sz="1200" smtClean="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Nu emission from average core</a:t>
                </a:r>
              </a:p>
              <a:p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  <a:latin typeface="+mj-lt"/>
                  </a:rPr>
                  <a:t>  collapse &amp; black-hole formation</a:t>
                </a:r>
              </a:p>
              <a:p>
                <a:endParaRPr lang="en-US" sz="1200" smtClean="0">
                  <a:solidFill>
                    <a:srgbClr val="003399"/>
                  </a:solidFill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Pushing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frontiers </a:t>
                </a:r>
                <a:r>
                  <a:rPr lang="en-US" sz="2200">
                    <a:solidFill>
                      <a:srgbClr val="003399"/>
                    </a:solidFill>
                  </a:rPr>
                  <a:t>of neutrino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   astronomy </a:t>
                </a:r>
                <a:r>
                  <a:rPr lang="en-US" sz="2200">
                    <a:solidFill>
                      <a:srgbClr val="003399"/>
                    </a:solidFill>
                  </a:rPr>
                  <a:t>to cosmic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distances!</a:t>
                </a:r>
                <a:endParaRPr lang="en-US" sz="2200">
                  <a:solidFill>
                    <a:srgbClr val="003399"/>
                  </a:solidFill>
                </a:endParaRPr>
              </a:p>
              <a:p>
                <a:endParaRPr lang="en-US" sz="2200" smtClean="0">
                  <a:solidFill>
                    <a:srgbClr val="003399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2" y="863627"/>
                <a:ext cx="4248020" cy="5760800"/>
              </a:xfrm>
              <a:prstGeom prst="rect">
                <a:avLst/>
              </a:prstGeom>
              <a:blipFill rotWithShape="1">
                <a:blip r:embed="rId3"/>
                <a:stretch>
                  <a:fillRect l="-1865" t="-635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603582" y="1113567"/>
            <a:ext cx="2160300" cy="5040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rgbClr val="4D4D4D"/>
                </a:solidFill>
              </a:rPr>
              <a:t>Beacom &amp; Vagins, </a:t>
            </a:r>
            <a:r>
              <a:rPr lang="en-US" sz="2000" smtClean="0">
                <a:solidFill>
                  <a:srgbClr val="4D4D4D"/>
                </a:solidFill>
              </a:rPr>
              <a:t> </a:t>
            </a:r>
            <a:endParaRPr lang="en-US" sz="2000">
              <a:solidFill>
                <a:srgbClr val="4D4D4D"/>
              </a:solidFill>
            </a:endParaRPr>
          </a:p>
          <a:p>
            <a:r>
              <a:rPr lang="en-US" sz="2000" smtClean="0">
                <a:solidFill>
                  <a:srgbClr val="4D4D4D"/>
                </a:solidFill>
              </a:rPr>
              <a:t>PRL 93:171101,2004 </a:t>
            </a:r>
            <a:endParaRPr lang="en-US" sz="2000">
              <a:solidFill>
                <a:srgbClr val="4D4D4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4896552" y="5370537"/>
                <a:ext cx="3960550" cy="10081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r>
                  <a:rPr lang="en-US" sz="2200" smtClean="0">
                    <a:solidFill>
                      <a:srgbClr val="C00000"/>
                    </a:solidFill>
                  </a:rPr>
                  <a:t>Window of opportunity between</a:t>
                </a:r>
              </a:p>
              <a:p>
                <a:r>
                  <a:rPr lang="en-US" sz="2200" smtClean="0">
                    <a:solidFill>
                      <a:srgbClr val="C00000"/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200" smtClean="0">
                    <a:solidFill>
                      <a:srgbClr val="C00000"/>
                    </a:solidFill>
                  </a:rPr>
                  <a:t>and atmospheric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 smtClean="0">
                    <a:solidFill>
                      <a:srgbClr val="C00000"/>
                    </a:solidFill>
                  </a:rPr>
                  <a:t> bkg </a:t>
                </a:r>
                <a:endParaRPr lang="en-US" sz="2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6552" y="5370537"/>
                <a:ext cx="3960550" cy="1008140"/>
              </a:xfrm>
              <a:prstGeom prst="rect">
                <a:avLst/>
              </a:prstGeom>
              <a:blipFill rotWithShape="1">
                <a:blip r:embed="rId4"/>
                <a:stretch>
                  <a:fillRect l="-2000" r="-430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5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Grand Unified Neutrino Spectrum</a:t>
            </a:r>
            <a:endParaRPr lang="en-US"/>
          </a:p>
        </p:txBody>
      </p:sp>
      <p:pic>
        <p:nvPicPr>
          <p:cNvPr id="4" name="Picture 5" descr="flux_neutrino_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5" y="692740"/>
            <a:ext cx="7735151" cy="569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0002" y="5337772"/>
            <a:ext cx="18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Christian Spiering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Realistic DSNB Estimate</a:t>
            </a:r>
          </a:p>
        </p:txBody>
      </p:sp>
      <p:pic>
        <p:nvPicPr>
          <p:cNvPr id="3" name="Picture 3" descr="C:\Users\Georg Raffelt\Desktop\h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720366"/>
            <a:ext cx="8640961" cy="532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8032" y="6047978"/>
            <a:ext cx="8640961" cy="57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400"/>
              <a:t>Horiuchi, Beacom &amp; Dwek, arXiv:0812.3157v3</a:t>
            </a:r>
          </a:p>
        </p:txBody>
      </p:sp>
    </p:spTree>
    <p:extLst>
      <p:ext uri="{BB962C8B-B14F-4D97-AF65-F5344CB8AC3E}">
        <p14:creationId xmlns:p14="http://schemas.microsoft.com/office/powerpoint/2010/main" val="30914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Neutron Tagging in Super-K with Gadolinium</a:t>
            </a:r>
            <a:endParaRPr lang="en-US"/>
          </a:p>
        </p:txBody>
      </p:sp>
      <p:pic>
        <p:nvPicPr>
          <p:cNvPr id="3" name="図 66" descr="gad_w_ideal (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62" y="2050137"/>
            <a:ext cx="71151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73"/>
          <p:cNvSpPr txBox="1">
            <a:spLocks noChangeArrowheads="1"/>
          </p:cNvSpPr>
          <p:nvPr/>
        </p:nvSpPr>
        <p:spPr bwMode="auto">
          <a:xfrm>
            <a:off x="5786982" y="5832317"/>
            <a:ext cx="14859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kumimoji="1" lang="ja-JP" altLang="en-US" sz="2200">
                <a:latin typeface="+mj-lt"/>
                <a:ea typeface="ＭＳ Ｐゴシック" pitchFamily="50" charset="-128"/>
              </a:rPr>
              <a:t>200 </a:t>
            </a:r>
            <a:r>
              <a:rPr kumimoji="1" lang="en-US" altLang="ja-JP" sz="2200">
                <a:latin typeface="+mj-lt"/>
                <a:ea typeface="ＭＳ Ｐゴシック" pitchFamily="50" charset="-128"/>
              </a:rPr>
              <a:t>ton </a:t>
            </a:r>
            <a:endParaRPr kumimoji="1" lang="en-US" altLang="ja-JP" sz="2200" smtClean="0">
              <a:latin typeface="+mj-lt"/>
              <a:ea typeface="ＭＳ Ｐゴシック" pitchFamily="50" charset="-128"/>
            </a:endParaRPr>
          </a:p>
          <a:p>
            <a:pPr algn="ctr"/>
            <a:r>
              <a:rPr kumimoji="1" lang="en-US" altLang="ja-JP" sz="2200" smtClean="0">
                <a:latin typeface="+mj-lt"/>
                <a:ea typeface="ＭＳ Ｐゴシック" pitchFamily="50" charset="-128"/>
              </a:rPr>
              <a:t>water tank</a:t>
            </a:r>
            <a:endParaRPr kumimoji="1" lang="en-US" altLang="ja-JP" sz="2200">
              <a:latin typeface="+mj-lt"/>
              <a:ea typeface="ＭＳ Ｐゴシック" pitchFamily="50" charset="-128"/>
            </a:endParaRPr>
          </a:p>
        </p:txBody>
      </p:sp>
      <p:sp>
        <p:nvSpPr>
          <p:cNvPr id="5" name="テキスト ボックス 82"/>
          <p:cNvSpPr txBox="1">
            <a:spLocks noChangeArrowheads="1"/>
          </p:cNvSpPr>
          <p:nvPr/>
        </p:nvSpPr>
        <p:spPr bwMode="auto">
          <a:xfrm>
            <a:off x="2301562" y="5832317"/>
            <a:ext cx="2667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kumimoji="1" lang="en-US" altLang="ja-JP" sz="2200">
                <a:latin typeface="+mj-lt"/>
                <a:ea typeface="ＭＳ Ｐゴシック" pitchFamily="50" charset="-128"/>
              </a:rPr>
              <a:t>Selective </a:t>
            </a:r>
            <a:r>
              <a:rPr kumimoji="1" lang="en-US" altLang="ja-JP" sz="2200" smtClean="0">
                <a:latin typeface="+mj-lt"/>
                <a:ea typeface="ＭＳ Ｐゴシック" pitchFamily="50" charset="-128"/>
              </a:rPr>
              <a:t>water &amp; Gd</a:t>
            </a:r>
          </a:p>
          <a:p>
            <a:pPr algn="ctr"/>
            <a:r>
              <a:rPr kumimoji="1" lang="en-US" altLang="ja-JP" sz="2200">
                <a:latin typeface="+mj-lt"/>
                <a:ea typeface="ＭＳ Ｐゴシック" pitchFamily="50" charset="-128"/>
              </a:rPr>
              <a:t>f</a:t>
            </a:r>
            <a:r>
              <a:rPr kumimoji="1" lang="en-US" altLang="ja-JP" sz="2200" smtClean="0">
                <a:latin typeface="+mj-lt"/>
                <a:ea typeface="ＭＳ Ｐゴシック" pitchFamily="50" charset="-128"/>
              </a:rPr>
              <a:t>iltration system</a:t>
            </a:r>
            <a:endParaRPr kumimoji="1" lang="en-US" altLang="ja-JP" sz="2200">
              <a:latin typeface="+mj-lt"/>
              <a:ea typeface="ＭＳ Ｐゴシック" pitchFamily="50" charset="-128"/>
            </a:endParaRPr>
          </a:p>
        </p:txBody>
      </p:sp>
      <p:sp>
        <p:nvSpPr>
          <p:cNvPr id="6" name="テキスト ボックス 86"/>
          <p:cNvSpPr txBox="1">
            <a:spLocks noChangeArrowheads="1"/>
          </p:cNvSpPr>
          <p:nvPr/>
        </p:nvSpPr>
        <p:spPr bwMode="auto">
          <a:xfrm>
            <a:off x="7356596" y="5832417"/>
            <a:ext cx="1860556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ja-JP" sz="2200">
                <a:latin typeface="+mj-lt"/>
                <a:ea typeface="ＭＳ Ｐゴシック" pitchFamily="50" charset="-128"/>
              </a:rPr>
              <a:t>Transparency</a:t>
            </a:r>
          </a:p>
          <a:p>
            <a:r>
              <a:rPr kumimoji="1" lang="en-US" altLang="ja-JP" sz="2200" smtClean="0">
                <a:latin typeface="+mj-lt"/>
                <a:ea typeface="ＭＳ Ｐゴシック" pitchFamily="50" charset="-128"/>
              </a:rPr>
              <a:t>measurement</a:t>
            </a:r>
            <a:endParaRPr kumimoji="1" lang="en-US" altLang="ja-JP" sz="2200">
              <a:latin typeface="+mj-lt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463" y="719138"/>
                <a:ext cx="8674554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Background suppression:  Neutron tagging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𝑝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𝑛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</a:t>
                </a: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• Scintillator detectors: Low threshold for</a:t>
                </a:r>
                <a:r>
                  <a:rPr lang="en-US" sz="2400" b="1">
                    <a:solidFill>
                      <a:srgbClr val="003399"/>
                    </a:solidFill>
                    <a:latin typeface="Symbol" pitchFamily="18" charset="2"/>
                  </a:rPr>
                  <a:t> </a:t>
                </a:r>
                <a:r>
                  <a:rPr lang="en-US" sz="2400" b="1" smtClean="0">
                    <a:solidFill>
                      <a:srgbClr val="003399"/>
                    </a:solidFill>
                    <a:latin typeface="Symbol" pitchFamily="18" charset="2"/>
                  </a:rPr>
                  <a:t>g</a:t>
                </a:r>
                <a:r>
                  <a:rPr lang="en-US" sz="2400">
                    <a:solidFill>
                      <a:srgbClr val="003399"/>
                    </a:solidFill>
                  </a:rPr>
                  <a:t>(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2.2 MeV)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Water Cherenkov: Dissolve Gd as neutron trap (8 MeV </a:t>
                </a:r>
                <a:r>
                  <a:rPr lang="en-US" sz="2400" b="1" smtClean="0">
                    <a:solidFill>
                      <a:srgbClr val="003399"/>
                    </a:solidFill>
                    <a:latin typeface="Symbol" pitchFamily="18" charset="2"/>
                  </a:rPr>
                  <a:t>g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cascade)</a:t>
                </a: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• Need 100 tons Gd for Super-K (50 kt water)</a:t>
                </a:r>
              </a:p>
              <a:p>
                <a:endParaRPr lang="en-US" sz="1200">
                  <a:solidFill>
                    <a:srgbClr val="003399"/>
                  </a:solidFill>
                </a:endParaRP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EGADS test facility at Kamioka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Construction 2009–11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Experimental  program 2011–2013</a:t>
                </a:r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719138"/>
                <a:ext cx="8674554" cy="2862322"/>
              </a:xfrm>
              <a:prstGeom prst="rect">
                <a:avLst/>
              </a:prstGeom>
              <a:blipFill rotWithShape="1">
                <a:blip r:embed="rId3"/>
                <a:stretch>
                  <a:fillRect l="-1124" t="-1702" b="-3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82"/>
          <p:cNvSpPr txBox="1">
            <a:spLocks noChangeArrowheads="1"/>
          </p:cNvSpPr>
          <p:nvPr/>
        </p:nvSpPr>
        <p:spPr bwMode="auto">
          <a:xfrm>
            <a:off x="141262" y="5832317"/>
            <a:ext cx="19469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ja-JP" sz="2200" smtClean="0">
                <a:latin typeface="+mj-lt"/>
                <a:ea typeface="ＭＳ Ｐゴシック" pitchFamily="50" charset="-128"/>
              </a:rPr>
              <a:t>Mark Vagins</a:t>
            </a:r>
          </a:p>
          <a:p>
            <a:r>
              <a:rPr kumimoji="1" lang="en-US" altLang="ja-JP" sz="2200" smtClean="0">
                <a:latin typeface="+mj-lt"/>
                <a:ea typeface="ＭＳ Ｐゴシック" pitchFamily="50" charset="-128"/>
              </a:rPr>
              <a:t>Neutrino 2010</a:t>
            </a:r>
            <a:endParaRPr kumimoji="1" lang="en-US" altLang="ja-JP" sz="2200">
              <a:latin typeface="+mj-lt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24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Supernova vs. Star Formation Rate in the Universe</a:t>
            </a: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882687"/>
            <a:ext cx="9217025" cy="74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400" smtClean="0"/>
              <a:t>Horiuchi, Beacom, Kochanek, Prieto, Stanek &amp; Thompson</a:t>
            </a:r>
          </a:p>
          <a:p>
            <a:pPr algn="ctr"/>
            <a:r>
              <a:rPr lang="en-US" sz="2400" smtClean="0"/>
              <a:t>arXiv:1102.1977</a:t>
            </a:r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815068"/>
            <a:ext cx="5263612" cy="489885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16652" y="732486"/>
            <a:ext cx="3455911" cy="185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sz="2400" smtClean="0">
                <a:solidFill>
                  <a:srgbClr val="003399"/>
                </a:solidFill>
              </a:rPr>
              <a:t>Measured SN rate about</a:t>
            </a:r>
          </a:p>
          <a:p>
            <a:r>
              <a:rPr lang="en-US" sz="2400" smtClean="0">
                <a:solidFill>
                  <a:srgbClr val="003399"/>
                </a:solidFill>
              </a:rPr>
              <a:t>half the prediction from</a:t>
            </a:r>
          </a:p>
          <a:p>
            <a:r>
              <a:rPr lang="en-US" sz="2400" smtClean="0">
                <a:solidFill>
                  <a:srgbClr val="003399"/>
                </a:solidFill>
              </a:rPr>
              <a:t>star formation rate</a:t>
            </a:r>
          </a:p>
          <a:p>
            <a:endParaRPr lang="en-US" sz="1200">
              <a:solidFill>
                <a:srgbClr val="003399"/>
              </a:solidFill>
            </a:endParaRPr>
          </a:p>
          <a:p>
            <a:r>
              <a:rPr lang="en-US" sz="2400" smtClean="0">
                <a:solidFill>
                  <a:srgbClr val="003399"/>
                </a:solidFill>
              </a:rPr>
              <a:t>Many “dark SNe” ?</a:t>
            </a:r>
            <a:endParaRPr lang="en-US" sz="24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Oscillations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Neutrino Flavor </a:t>
            </a:r>
            <a:r>
              <a:rPr lang="en-US" sz="4800" b="1" smtClean="0">
                <a:solidFill>
                  <a:schemeClr val="bg1"/>
                </a:solidFill>
              </a:rPr>
              <a:t>Conversion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Neutrino Oscillations in Matter</a:t>
            </a:r>
            <a:endParaRPr lang="en-US"/>
          </a:p>
        </p:txBody>
      </p:sp>
      <p:pic>
        <p:nvPicPr>
          <p:cNvPr id="3" name="Picture 3" descr="C:\Users\Georg Raffelt\Desktop\Pages from p236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277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 rot="-1745822">
            <a:off x="433676" y="874787"/>
            <a:ext cx="197993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400" b="1" smtClean="0">
                <a:solidFill>
                  <a:srgbClr val="CC0000"/>
                </a:solidFill>
                <a:effectLst/>
              </a:rPr>
              <a:t>3700 </a:t>
            </a:r>
            <a:r>
              <a:rPr lang="en-US" sz="2400" b="1">
                <a:solidFill>
                  <a:srgbClr val="CC0000"/>
                </a:solidFill>
                <a:effectLst/>
              </a:rPr>
              <a:t>citations</a:t>
            </a:r>
          </a:p>
        </p:txBody>
      </p:sp>
      <p:pic>
        <p:nvPicPr>
          <p:cNvPr id="5" name="Picture 4" descr="C:\Users\Georg Raffelt\Desktop\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2" y="2951917"/>
            <a:ext cx="2520280" cy="2087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6070" y="5039909"/>
            <a:ext cx="2520280" cy="50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Lincoln Wolfenstein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84503" y="2807897"/>
            <a:ext cx="5832649" cy="70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04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noAutofit/>
          </a:bodyPr>
          <a:lstStyle/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Neutrinos in a medium suffer </a:t>
            </a:r>
            <a:r>
              <a:rPr lang="en-US" sz="2200" smtClean="0">
                <a:solidFill>
                  <a:srgbClr val="003399"/>
                </a:solidFill>
                <a:effectLst/>
              </a:rPr>
              <a:t>flavor-dependent</a:t>
            </a:r>
          </a:p>
          <a:p>
            <a:pPr algn="l"/>
            <a:r>
              <a:rPr lang="en-US" sz="2200" smtClean="0">
                <a:solidFill>
                  <a:srgbClr val="003399"/>
                </a:solidFill>
                <a:effectLst/>
              </a:rPr>
              <a:t>refraction 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3717419" y="4281991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509507" y="4281991"/>
            <a:ext cx="504056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717419" y="4281991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509508" y="4281991"/>
            <a:ext cx="7920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5301596" y="4281991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5301596" y="4281991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Arc 15"/>
          <p:cNvSpPr>
            <a:spLocks/>
          </p:cNvSpPr>
          <p:nvPr/>
        </p:nvSpPr>
        <p:spPr bwMode="auto">
          <a:xfrm>
            <a:off x="4509508" y="3921992"/>
            <a:ext cx="792088" cy="380999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 w 43200"/>
              <a:gd name="T1" fmla="*/ 22096 h 22096"/>
              <a:gd name="T2" fmla="*/ 43200 w 43200"/>
              <a:gd name="T3" fmla="*/ 21600 h 22096"/>
              <a:gd name="T4" fmla="*/ 21600 w 43200"/>
              <a:gd name="T5" fmla="*/ 21600 h 22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096" fill="none" extrusionOk="0">
                <a:moveTo>
                  <a:pt x="5" y="22096"/>
                </a:moveTo>
                <a:cubicBezTo>
                  <a:pt x="1" y="21930"/>
                  <a:pt x="0" y="2176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096" stroke="0" extrusionOk="0">
                <a:moveTo>
                  <a:pt x="5" y="22096"/>
                </a:moveTo>
                <a:cubicBezTo>
                  <a:pt x="1" y="21930"/>
                  <a:pt x="0" y="2176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00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6948779" y="4296991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6948779" y="4296991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7740867" y="4296991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740867" y="4296991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7740867" y="3936992"/>
            <a:ext cx="0" cy="359999"/>
          </a:xfrm>
          <a:prstGeom prst="line">
            <a:avLst/>
          </a:prstGeom>
          <a:noFill/>
          <a:ln w="28575">
            <a:solidFill>
              <a:srgbClr val="00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21"/>
          <p:cNvSpPr>
            <a:spLocks noChangeAspect="1" noChangeArrowheads="1"/>
          </p:cNvSpPr>
          <p:nvPr/>
        </p:nvSpPr>
        <p:spPr bwMode="auto">
          <a:xfrm>
            <a:off x="7452835" y="3360994"/>
            <a:ext cx="576064" cy="575998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8028899" y="3657993"/>
            <a:ext cx="0" cy="7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7452835" y="3558993"/>
            <a:ext cx="0" cy="7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7614853" y="3485494"/>
            <a:ext cx="266262" cy="3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>
                <a:solidFill>
                  <a:srgbClr val="CC0000"/>
                </a:solidFill>
              </a:rPr>
              <a:t>f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7733367" y="3944493"/>
            <a:ext cx="307940" cy="3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/>
              <a:t>Z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447389" y="4065992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065181" y="4065992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668248" y="4080992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8513454" y="4080992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4734110" y="3569494"/>
            <a:ext cx="378472" cy="3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 smtClean="0"/>
              <a:t>W</a:t>
            </a:r>
            <a:endParaRPr lang="en-US" sz="1700" b="1"/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761536" y="4325491"/>
            <a:ext cx="266262" cy="3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>
                <a:solidFill>
                  <a:srgbClr val="CC0000"/>
                </a:solidFill>
              </a:rPr>
              <a:t>f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3384342" y="5472329"/>
            <a:ext cx="5832649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04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Typical density of Earth: </a:t>
            </a:r>
            <a:r>
              <a:rPr lang="en-US" sz="2200" smtClean="0">
                <a:solidFill>
                  <a:srgbClr val="003399"/>
                </a:solidFill>
                <a:effectLst/>
              </a:rPr>
              <a:t> 5 </a:t>
            </a:r>
            <a:r>
              <a:rPr lang="en-US" sz="2200">
                <a:solidFill>
                  <a:srgbClr val="003399"/>
                </a:solidFill>
                <a:effectLst/>
              </a:rPr>
              <a:t>g/cm</a:t>
            </a:r>
            <a:r>
              <a:rPr lang="en-US" sz="2400" baseline="30000">
                <a:solidFill>
                  <a:srgbClr val="003399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897375" y="4680157"/>
                <a:ext cx="4934428" cy="778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weak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F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×</m:t>
                    </m:r>
                    <m:d>
                      <m:dPr>
                        <m:begChr m:val="{"/>
                        <m:endChr m:val="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200">
                                      <a:latin typeface="Cambria Math"/>
                                    </a:rPr>
                                    <m:t>e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200" b="0" i="0" smtClean="0">
                                          <a:latin typeface="Cambria Math"/>
                                        </a:rPr>
                                        <m:t>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200">
                                          <a:latin typeface="Cambria Math"/>
                                        </a:rPr>
                                        <m:t>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</m:m>
                        <m:r>
                          <a:rPr lang="en-US" sz="2200" b="0" i="1" smtClean="0">
                            <a:latin typeface="Cambria Math"/>
                          </a:rPr>
                          <m:t>   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  <m:brk m:alnAt="7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Cambria Math"/>
                                </a:rPr>
                                <m:t>or</m:t>
                              </m:r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200" b="0" i="0" smtClean="0">
                                      <a:latin typeface="Cambria Math"/>
                                    </a:rPr>
                                    <m:t>e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  <m:brk m:alnAt="7"/>
                                </m:rPr>
                                <a:rPr lang="en-US" sz="2200">
                                  <a:latin typeface="Cambria Math"/>
                                </a:rPr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US" sz="2200">
                                  <a:latin typeface="Cambria Math"/>
                                </a:rPr>
                                <m:t>or</m:t>
                              </m:r>
                              <m:r>
                                <m:rPr>
                                  <m:brk m:alnAt="7"/>
                                </m:rPr>
                                <a:rPr lang="en-US" sz="22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b="0" i="1" smtClean="0">
                                      <a:latin typeface="Cambria Math"/>
                                    </a:rPr>
                                    <m:t>μ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smtClean="0"/>
                  <a:t> </a:t>
                </a:r>
                <a:endParaRPr lang="en-US" sz="220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375" y="4680157"/>
                <a:ext cx="4934428" cy="77873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816402" y="5946539"/>
                <a:ext cx="4399025" cy="461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latin typeface="Cambria Math"/>
                            </a:rPr>
                            <m:t>weak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≈2×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</a:rPr>
                            <m:t>−13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eV</m:t>
                      </m:r>
                      <m:r>
                        <a:rPr lang="en-US" sz="2200" b="0" i="1" smtClean="0">
                          <a:latin typeface="Cambria Math"/>
                        </a:rPr>
                        <m:t>=0.2 </m:t>
                      </m:r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peV</m:t>
                      </m:r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402" y="5946539"/>
                <a:ext cx="4399025" cy="461858"/>
              </a:xfrm>
              <a:prstGeom prst="rect">
                <a:avLst/>
              </a:prstGeom>
              <a:blipFill rotWithShape="1"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9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Suppression of Oscillations in Supernova Core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3" y="719815"/>
                <a:ext cx="4968119" cy="5666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Effective mixing angle in matter</a:t>
                </a:r>
              </a:p>
              <a:p>
                <a:endParaRPr lang="en-US" sz="100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m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2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𝐸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/>
                                    </a:rPr>
                                    <m:t>F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200" smtClean="0"/>
              </a:p>
              <a:p>
                <a:endParaRPr lang="en-US" sz="1000" smtClean="0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Supernova core</a:t>
                </a:r>
              </a:p>
              <a:p>
                <a:endParaRPr lang="en-US" sz="10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/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𝜌</m:t>
                    </m:r>
                    <m:r>
                      <a:rPr lang="en-US" sz="2200" b="0" i="1" smtClean="0">
                        <a:latin typeface="Cambria Math"/>
                      </a:rPr>
                      <m:t>=3×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14</m:t>
                        </m:r>
                      </m:sup>
                    </m:sSup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2200" b="0" i="0" smtClean="0">
                        <a:latin typeface="Cambria Math"/>
                      </a:rPr>
                      <m:t>g</m:t>
                    </m:r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2200" b="0" smtClean="0"/>
              </a:p>
              <a:p>
                <a:r>
                  <a:rPr lang="en-US" sz="2200" b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=0.35</m:t>
                    </m:r>
                  </m:oMath>
                </a14:m>
                <a:endParaRPr lang="en-US" sz="2200" smtClean="0"/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6×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37</m:t>
                        </m:r>
                      </m:sup>
                    </m:sSup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2200" smtClean="0"/>
              </a:p>
              <a:p>
                <a:r>
                  <a:rPr lang="en-US" sz="2200" b="0" smtClean="0"/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𝐸</m:t>
                    </m:r>
                    <m:r>
                      <a:rPr lang="en-US" sz="2200" b="0" i="1" smtClean="0">
                        <a:latin typeface="Cambria Math"/>
                      </a:rPr>
                      <m:t>∼100 </m:t>
                    </m:r>
                    <m:r>
                      <m:rPr>
                        <m:nor/>
                      </m:rPr>
                      <a:rPr lang="en-US" sz="2200" b="0" i="0" smtClean="0">
                        <a:latin typeface="Cambria Math"/>
                      </a:rPr>
                      <m:t>MeV</m:t>
                    </m:r>
                  </m:oMath>
                </a14:m>
                <a:endParaRPr lang="en-US" sz="2200" smtClean="0"/>
              </a:p>
              <a:p>
                <a:endParaRPr lang="en-US" sz="1000" smtClean="0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Solar mixing</a:t>
                </a:r>
              </a:p>
              <a:p>
                <a:endParaRPr lang="en-US" sz="1000" smtClean="0">
                  <a:solidFill>
                    <a:srgbClr val="003399"/>
                  </a:solidFill>
                </a:endParaRPr>
              </a:p>
              <a:p>
                <a:r>
                  <a:rPr lang="en-US" sz="2200"/>
                  <a:t> </a:t>
                </a:r>
                <a:r>
                  <a:rPr lang="en-US" sz="2200" smtClean="0"/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/>
                      </a:rPr>
                      <m:t>∼75 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meV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200" smtClean="0"/>
              </a:p>
              <a:p>
                <a:r>
                  <a:rPr lang="en-US" sz="2200" b="0" smtClean="0"/>
                  <a:t>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𝜃</m:t>
                        </m:r>
                        <m:r>
                          <a:rPr lang="en-US" sz="2200" b="0" i="1" smtClean="0">
                            <a:latin typeface="Cambria Math"/>
                          </a:rPr>
                          <m:t>∼0.94</m:t>
                        </m:r>
                      </m:e>
                    </m:func>
                  </m:oMath>
                </a14:m>
                <a:endParaRPr lang="en-US" sz="2200" smtClean="0"/>
              </a:p>
              <a:p>
                <a:endParaRPr lang="en-US" sz="1000" smtClean="0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Matter suppression effect</a:t>
                </a:r>
              </a:p>
              <a:p>
                <a:endParaRPr lang="en-US" sz="1000">
                  <a:solidFill>
                    <a:srgbClr val="003399"/>
                  </a:solidFill>
                </a:endParaRPr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𝐸</m:t>
                        </m:r>
                        <m:rad>
                          <m:radPr>
                            <m:degHide m:val="on"/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sSub>
                          <m:sSub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C00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∼2×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13</m:t>
                            </m:r>
                          </m:sup>
                        </m:sSup>
                      </m:den>
                    </m:f>
                  </m:oMath>
                </a14:m>
                <a:endParaRPr lang="en-US" sz="220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719815"/>
                <a:ext cx="4968119" cy="5666167"/>
              </a:xfrm>
              <a:prstGeom prst="rect">
                <a:avLst/>
              </a:prstGeom>
              <a:blipFill rotWithShape="1">
                <a:blip r:embed="rId2"/>
                <a:stretch>
                  <a:fillRect l="-1595" t="-645" b="-1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>
            <a:spLocks noChangeAspect="1"/>
          </p:cNvSpPr>
          <p:nvPr/>
        </p:nvSpPr>
        <p:spPr>
          <a:xfrm>
            <a:off x="4248462" y="1511717"/>
            <a:ext cx="4752660" cy="475266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Inside a SN core,</a:t>
            </a:r>
          </a:p>
          <a:p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flavors are “de-mixed”</a:t>
            </a:r>
          </a:p>
          <a:p>
            <a:endParaRPr lang="en-US" sz="8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Very small oscillation</a:t>
            </a:r>
          </a:p>
          <a:p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amplitude</a:t>
            </a:r>
          </a:p>
          <a:p>
            <a:endParaRPr lang="en-US" sz="8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Trapped e-lepton </a:t>
            </a:r>
          </a:p>
          <a:p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number can only</a:t>
            </a:r>
          </a:p>
          <a:p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escape by diffusion</a:t>
            </a:r>
          </a:p>
        </p:txBody>
      </p:sp>
    </p:spTree>
    <p:extLst>
      <p:ext uri="{BB962C8B-B14F-4D97-AF65-F5344CB8AC3E}">
        <p14:creationId xmlns:p14="http://schemas.microsoft.com/office/powerpoint/2010/main" val="32090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Oscillations in Core-Collapse Supernovae</a:t>
            </a:r>
            <a:endParaRPr lang="en-US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1368631" y="719606"/>
            <a:ext cx="5905031" cy="590503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016149" y="1367697"/>
            <a:ext cx="4608640" cy="460864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3384339" y="4053797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Neutrino</a:t>
            </a:r>
          </a:p>
          <a:p>
            <a:pPr algn="ctr"/>
            <a:r>
              <a:rPr lang="en-US" sz="2400" smtClean="0">
                <a:solidFill>
                  <a:schemeClr val="tx1"/>
                </a:solidFill>
              </a:rPr>
              <a:t>sphere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79914" y="5112217"/>
            <a:ext cx="2293287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MSW region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608510" y="3012052"/>
            <a:ext cx="3456482" cy="129618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Neutrino flux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788923" y="3167947"/>
            <a:ext cx="1008140" cy="10081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/>
          <p:cNvSpPr/>
          <p:nvPr/>
        </p:nvSpPr>
        <p:spPr>
          <a:xfrm>
            <a:off x="2177227" y="2087797"/>
            <a:ext cx="4231532" cy="123656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eigenstates are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 eigenstates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01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Neutrino Diffusion in a Supernova Core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9922" y="791781"/>
            <a:ext cx="2088000" cy="11519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l"/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Main neutrino</a:t>
            </a:r>
          </a:p>
          <a:p>
            <a:pPr algn="l"/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reactions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48212" y="791781"/>
            <a:ext cx="6408000" cy="11519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200" smtClean="0">
                <a:latin typeface="+mj-lt"/>
              </a:rPr>
              <a:t> Electron flavor</a:t>
            </a:r>
          </a:p>
          <a:p>
            <a:endParaRPr lang="en-US" sz="2200">
              <a:latin typeface="+mj-lt"/>
            </a:endParaRPr>
          </a:p>
          <a:p>
            <a:r>
              <a:rPr lang="en-US" sz="2200" smtClean="0">
                <a:latin typeface="+mj-lt"/>
              </a:rPr>
              <a:t> All flavors</a:t>
            </a:r>
            <a:endParaRPr lang="en-US" sz="22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08832" y="791617"/>
                <a:ext cx="2304000" cy="11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r>
                        <a:rPr lang="en-US" sz="2200" b="0" i="1" smtClean="0">
                          <a:latin typeface="Cambria Math"/>
                        </a:rPr>
                        <m:t>𝑛</m:t>
                      </m:r>
                      <m:r>
                        <a:rPr lang="en-US" sz="2200" b="0" i="1" smtClean="0">
                          <a:latin typeface="Cambria Math"/>
                        </a:rPr>
                        <m:t>→</m:t>
                      </m:r>
                      <m:r>
                        <a:rPr lang="en-US" sz="2200" b="0" i="1" smtClean="0">
                          <a:latin typeface="Cambria Math"/>
                        </a:rPr>
                        <m:t>𝑝</m:t>
                      </m:r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200" b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r>
                        <a:rPr lang="en-US" sz="2200" b="0" i="1" smtClean="0">
                          <a:latin typeface="Cambria Math"/>
                        </a:rPr>
                        <m:t>𝑝</m:t>
                      </m:r>
                      <m:r>
                        <a:rPr lang="en-US" sz="2200" b="0" i="1" smtClean="0">
                          <a:latin typeface="Cambria Math"/>
                        </a:rPr>
                        <m:t>→</m:t>
                      </m:r>
                      <m:r>
                        <a:rPr lang="en-US" sz="2200" b="0" i="1" smtClean="0">
                          <a:latin typeface="Cambria Math"/>
                        </a:rPr>
                        <m:t>𝑛</m:t>
                      </m:r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200" b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𝜈</m:t>
                      </m:r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r>
                        <a:rPr lang="en-US" sz="2200" b="0" i="1" smtClean="0">
                          <a:latin typeface="Cambria Math"/>
                        </a:rPr>
                        <m:t>𝑁</m:t>
                      </m:r>
                      <m:r>
                        <a:rPr lang="en-US" sz="2200" b="0" i="1" smtClean="0">
                          <a:latin typeface="Cambria Math"/>
                        </a:rPr>
                        <m:t>→</m:t>
                      </m:r>
                      <m:r>
                        <a:rPr lang="en-US" sz="2200" b="0" i="1" smtClean="0">
                          <a:latin typeface="Cambria Math"/>
                        </a:rPr>
                        <m:t>𝑁</m:t>
                      </m:r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r>
                        <a:rPr lang="en-US" sz="2200" b="0" i="1" smtClean="0">
                          <a:latin typeface="Cambria Math"/>
                        </a:rPr>
                        <m:t>𝜈</m:t>
                      </m:r>
                    </m:oMath>
                  </m:oMathPara>
                </a14:m>
                <a:endParaRPr lang="en-US" sz="220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832" y="791617"/>
                <a:ext cx="2304000" cy="11520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9750" y="1943927"/>
            <a:ext cx="2088462" cy="10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Neutral-current</a:t>
            </a:r>
          </a:p>
          <a:p>
            <a:pPr algn="l"/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scattering</a:t>
            </a:r>
          </a:p>
          <a:p>
            <a:pPr algn="l"/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2448212" y="1943777"/>
                <a:ext cx="6408718" cy="108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+3</m:t>
                          </m:r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π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F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≈2×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−40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m:t>cm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MeV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212" y="1943777"/>
                <a:ext cx="6408718" cy="1080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59922" y="3023927"/>
            <a:ext cx="2088000" cy="86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Nucleon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448910" y="3023926"/>
                <a:ext cx="6408000" cy="864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nuc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≈1.8×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38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m:t>cm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2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910" y="3023926"/>
                <a:ext cx="6408000" cy="8640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9922" y="3888047"/>
            <a:ext cx="2088000" cy="86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Scattering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448737" y="3888170"/>
                <a:ext cx="6408000" cy="8639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/>
                        </a:rPr>
                        <m:t>Γ</m:t>
                      </m:r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r>
                        <a:rPr lang="en-US" sz="2200" b="0" i="1" smtClean="0">
                          <a:latin typeface="Cambria Math"/>
                        </a:rPr>
                        <m:t>𝜎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≈1.1×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</a:rPr>
                            <m:t>9</m:t>
                          </m:r>
                        </m:sup>
                      </m:sSup>
                      <m:r>
                        <a:rPr lang="en-US" sz="22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latin typeface="Cambria Math"/>
                            </a:rPr>
                            <m:t>s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/>
                                    </a:rPr>
                                    <m:t>MeV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smtClean="0"/>
              </a:p>
              <a:p>
                <a:endParaRPr lang="en-US" sz="20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737" y="3888170"/>
                <a:ext cx="6408000" cy="86399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59922" y="4752167"/>
            <a:ext cx="2088000" cy="8639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Mean free path</a:t>
            </a: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360097" y="5616287"/>
            <a:ext cx="2088000" cy="8639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Diffusion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24"/>
              <p:cNvSpPr>
                <a:spLocks noChangeArrowheads="1"/>
              </p:cNvSpPr>
              <p:nvPr/>
            </p:nvSpPr>
            <p:spPr bwMode="auto">
              <a:xfrm>
                <a:off x="2448737" y="5616410"/>
                <a:ext cx="6408000" cy="863997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diff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𝜆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≈1.2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sec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km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0" smtClean="0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MeV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0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737" y="5616410"/>
                <a:ext cx="6408000" cy="86399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2448212" y="4752290"/>
                <a:ext cx="6408000" cy="8639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𝜆</m:t>
                      </m:r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𝜎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latin typeface="Cambria Math"/>
                        </a:rPr>
                        <m:t>≈28 </m:t>
                      </m:r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cm</m:t>
                      </m:r>
                      <m:r>
                        <a:rPr lang="en-US" sz="22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/>
                                    </a:rPr>
                                    <m:t>MeV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212" y="4752290"/>
                <a:ext cx="6408000" cy="863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93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Mikheev-Smirnov-Wolfenstein </a:t>
            </a:r>
            <a:r>
              <a:rPr lang="en-US"/>
              <a:t>(MSW) effect</a:t>
            </a:r>
          </a:p>
        </p:txBody>
      </p:sp>
      <p:sp>
        <p:nvSpPr>
          <p:cNvPr id="16" name="Rectangle 1040"/>
          <p:cNvSpPr>
            <a:spLocks noChangeArrowheads="1"/>
          </p:cNvSpPr>
          <p:nvPr/>
        </p:nvSpPr>
        <p:spPr bwMode="auto">
          <a:xfrm>
            <a:off x="4752532" y="2016178"/>
            <a:ext cx="4248590" cy="71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z="2000" smtClean="0">
                <a:solidFill>
                  <a:srgbClr val="003399"/>
                </a:solidFill>
                <a:effectLst/>
              </a:rPr>
              <a:t>Eigenvalues of Hamiltonian for</a:t>
            </a:r>
          </a:p>
          <a:p>
            <a:pPr algn="ctr"/>
            <a:r>
              <a:rPr lang="en-US" sz="2000" smtClean="0">
                <a:solidFill>
                  <a:srgbClr val="003399"/>
                </a:solidFill>
                <a:effectLst/>
              </a:rPr>
              <a:t>2-flavor </a:t>
            </a:r>
            <a:r>
              <a:rPr lang="en-US" sz="2000" smtClean="0">
                <a:solidFill>
                  <a:srgbClr val="003399"/>
                </a:solidFill>
              </a:rPr>
              <a:t>mixing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98" y="2920999"/>
            <a:ext cx="4687834" cy="3487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0" y="791617"/>
            <a:ext cx="4367902" cy="35306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Rectangle 1040"/>
          <p:cNvSpPr>
            <a:spLocks noChangeArrowheads="1"/>
          </p:cNvSpPr>
          <p:nvPr/>
        </p:nvSpPr>
        <p:spPr bwMode="auto">
          <a:xfrm>
            <a:off x="287912" y="3888438"/>
            <a:ext cx="4248590" cy="43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Stanislav Mikheev &amp; Alexei Smirnov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3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Three-Flavor Eigenvalue Diagram</a:t>
            </a:r>
            <a:endParaRPr lang="en-US"/>
          </a:p>
        </p:txBody>
      </p:sp>
      <p:graphicFrame>
        <p:nvGraphicFramePr>
          <p:cNvPr id="3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960969"/>
              </p:ext>
            </p:extLst>
          </p:nvPr>
        </p:nvGraphicFramePr>
        <p:xfrm>
          <a:off x="144016" y="1223995"/>
          <a:ext cx="4392488" cy="395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0" name="PHOTO-PAINT" r:id="rId3" imgW="1447558" imgH="1295293" progId="CorelPhotoPaint.Image.12">
                  <p:embed/>
                </p:oleObj>
              </mc:Choice>
              <mc:Fallback>
                <p:oleObj name="PHOTO-PAINT" r:id="rId3" imgW="1447558" imgH="1295293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016" y="1223995"/>
                        <a:ext cx="4392488" cy="3959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D0C8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29197"/>
              </p:ext>
            </p:extLst>
          </p:nvPr>
        </p:nvGraphicFramePr>
        <p:xfrm>
          <a:off x="4680521" y="1223995"/>
          <a:ext cx="4392488" cy="395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1" name="CorelPhotoPaint.Image.10" r:id="rId5" imgW="1447558" imgH="1295293" progId="CorelPhotoPaint.Image.10">
                  <p:embed/>
                </p:oleObj>
              </mc:Choice>
              <mc:Fallback>
                <p:oleObj name="CorelPhotoPaint.Image.10" r:id="rId5" imgW="1447558" imgH="1295293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521" y="1223995"/>
                        <a:ext cx="4392488" cy="3959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D0C8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144016" y="647998"/>
            <a:ext cx="439248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  <a:effectLst/>
              </a:rPr>
              <a:t>Normal mass </a:t>
            </a:r>
            <a:r>
              <a:rPr lang="en-US" sz="2000" b="1" smtClean="0">
                <a:solidFill>
                  <a:srgbClr val="003399"/>
                </a:solidFill>
              </a:rPr>
              <a:t>ordering (NH)</a:t>
            </a:r>
            <a:endParaRPr lang="en-US" sz="2000" b="1">
              <a:solidFill>
                <a:srgbClr val="003399"/>
              </a:solidFill>
              <a:effectLst/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4680521" y="647998"/>
            <a:ext cx="439248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  <a:effectLst/>
              </a:rPr>
              <a:t>Inverted mass </a:t>
            </a:r>
            <a:r>
              <a:rPr lang="en-US" sz="2000" b="1" smtClean="0">
                <a:solidFill>
                  <a:srgbClr val="003399"/>
                </a:solidFill>
              </a:rPr>
              <a:t>ordering (IH)</a:t>
            </a:r>
            <a:endParaRPr lang="en-US" sz="2000" b="1">
              <a:solidFill>
                <a:srgbClr val="003399"/>
              </a:solidFill>
              <a:effectLst/>
            </a:endParaRPr>
          </a:p>
        </p:txBody>
      </p:sp>
      <p:sp>
        <p:nvSpPr>
          <p:cNvPr id="7" name="Rectangle 1031"/>
          <p:cNvSpPr>
            <a:spLocks noChangeArrowheads="1"/>
          </p:cNvSpPr>
          <p:nvPr/>
        </p:nvSpPr>
        <p:spPr bwMode="auto">
          <a:xfrm>
            <a:off x="144016" y="5903979"/>
            <a:ext cx="8928993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Dighe &amp; Smirnov, Identifying the neutrino mass spectrum from a supernova</a:t>
            </a:r>
          </a:p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neutrino burst, astro-ph/9907423</a:t>
            </a:r>
          </a:p>
        </p:txBody>
      </p:sp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693077" y="4967982"/>
            <a:ext cx="151216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Vacuum</a:t>
            </a:r>
          </a:p>
        </p:txBody>
      </p:sp>
      <p:sp>
        <p:nvSpPr>
          <p:cNvPr id="9" name="Rectangle 1033"/>
          <p:cNvSpPr>
            <a:spLocks noChangeArrowheads="1"/>
          </p:cNvSpPr>
          <p:nvPr/>
        </p:nvSpPr>
        <p:spPr bwMode="auto">
          <a:xfrm>
            <a:off x="6678743" y="4967982"/>
            <a:ext cx="151216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Vacuum</a:t>
            </a:r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flipH="1">
            <a:off x="3699411" y="3212988"/>
            <a:ext cx="432048" cy="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21041008" flipH="1">
            <a:off x="1800200" y="3298489"/>
            <a:ext cx="432048" cy="150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8938067" flipH="1">
            <a:off x="517558" y="3779987"/>
            <a:ext cx="432048" cy="150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3" name="Line 1037"/>
          <p:cNvSpPr>
            <a:spLocks noChangeShapeType="1"/>
          </p:cNvSpPr>
          <p:nvPr/>
        </p:nvSpPr>
        <p:spPr bwMode="auto">
          <a:xfrm rot="19892677" flipH="1">
            <a:off x="3726414" y="1844994"/>
            <a:ext cx="432048" cy="150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4" name="Line 1038"/>
          <p:cNvSpPr>
            <a:spLocks noChangeShapeType="1"/>
          </p:cNvSpPr>
          <p:nvPr/>
        </p:nvSpPr>
        <p:spPr bwMode="auto">
          <a:xfrm flipH="1">
            <a:off x="1840705" y="2105992"/>
            <a:ext cx="432048" cy="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5" name="Line 1039"/>
          <p:cNvSpPr>
            <a:spLocks noChangeShapeType="1"/>
          </p:cNvSpPr>
          <p:nvPr/>
        </p:nvSpPr>
        <p:spPr bwMode="auto">
          <a:xfrm>
            <a:off x="607568" y="2105992"/>
            <a:ext cx="432048" cy="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312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Flavor Oscillations and Mass Hierarchy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8"/>
              <p:cNvSpPr>
                <a:spLocks noChangeArrowheads="1"/>
              </p:cNvSpPr>
              <p:nvPr/>
            </p:nvSpPr>
            <p:spPr bwMode="auto">
              <a:xfrm>
                <a:off x="1080022" y="3383750"/>
                <a:ext cx="2448330" cy="53993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bg1"/>
                    </a:solidFill>
                  </a:rPr>
                  <a:t> survival prob. </a:t>
                </a:r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022" y="3383750"/>
                <a:ext cx="2448330" cy="539933"/>
              </a:xfrm>
              <a:prstGeom prst="rect">
                <a:avLst/>
              </a:prstGeom>
              <a:blipFill rotWithShape="1">
                <a:blip r:embed="rId2"/>
                <a:stretch>
                  <a:fillRect r="-1980" b="-1648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527919" y="2843760"/>
            <a:ext cx="2160733" cy="5399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smtClean="0">
                <a:solidFill>
                  <a:schemeClr val="bg1"/>
                </a:solidFill>
              </a:rPr>
              <a:t>  Normal  (NH)</a:t>
            </a: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5688952" y="2843817"/>
            <a:ext cx="2160000" cy="5399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  </a:t>
            </a:r>
            <a:r>
              <a:rPr lang="en-US" sz="2400" smtClean="0">
                <a:solidFill>
                  <a:schemeClr val="bg1"/>
                </a:solidFill>
              </a:rPr>
              <a:t>Inverted  (IH)</a:t>
            </a: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3527919" y="2303827"/>
            <a:ext cx="4321033" cy="5399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smtClean="0">
                <a:solidFill>
                  <a:schemeClr val="bg1"/>
                </a:solidFill>
              </a:rPr>
              <a:t>Mass ordering </a:t>
            </a: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3527919" y="3383750"/>
            <a:ext cx="2160743" cy="53993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smtClean="0"/>
              <a:t> 0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23"/>
              <p:cNvSpPr>
                <a:spLocks noChangeArrowheads="1"/>
              </p:cNvSpPr>
              <p:nvPr/>
            </p:nvSpPr>
            <p:spPr bwMode="auto">
              <a:xfrm>
                <a:off x="5688652" y="3383750"/>
                <a:ext cx="2160000" cy="539933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12</m:t>
                              </m:r>
                            </m:sub>
                          </m:sSub>
                        </m:e>
                      </m:func>
                      <m:r>
                        <a:rPr lang="en-US" sz="2400" b="0" i="1" smtClean="0">
                          <a:latin typeface="Cambria Math"/>
                        </a:rPr>
                        <m:t>≈0.3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6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8652" y="3383750"/>
                <a:ext cx="2160000" cy="5399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28"/>
              <p:cNvSpPr>
                <a:spLocks noChangeArrowheads="1"/>
              </p:cNvSpPr>
              <p:nvPr/>
            </p:nvSpPr>
            <p:spPr bwMode="auto">
              <a:xfrm>
                <a:off x="1080022" y="3923758"/>
                <a:ext cx="2448330" cy="53993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 </a:t>
                </a:r>
                <a:r>
                  <a:rPr lang="en-US" sz="24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bg1"/>
                    </a:solidFill>
                  </a:rPr>
                  <a:t> survival prob. </a:t>
                </a:r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022" y="3923758"/>
                <a:ext cx="2448330" cy="539933"/>
              </a:xfrm>
              <a:prstGeom prst="rect">
                <a:avLst/>
              </a:prstGeom>
              <a:blipFill rotWithShape="1">
                <a:blip r:embed="rId4"/>
                <a:stretch>
                  <a:fillRect t="-1111" r="-2475" b="-16667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22"/>
          <p:cNvSpPr>
            <a:spLocks noChangeArrowheads="1"/>
          </p:cNvSpPr>
          <p:nvPr/>
        </p:nvSpPr>
        <p:spPr bwMode="auto">
          <a:xfrm>
            <a:off x="5688652" y="3923758"/>
            <a:ext cx="2160000" cy="53993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smtClean="0"/>
              <a:t> 0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3"/>
              <p:cNvSpPr>
                <a:spLocks noChangeArrowheads="1"/>
              </p:cNvSpPr>
              <p:nvPr/>
            </p:nvSpPr>
            <p:spPr bwMode="auto">
              <a:xfrm>
                <a:off x="3527919" y="3923758"/>
                <a:ext cx="2160743" cy="539933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12</m:t>
                              </m:r>
                            </m:sub>
                          </m:sSub>
                        </m:e>
                      </m:func>
                      <m:r>
                        <a:rPr lang="en-US" sz="2400" b="0" i="1" smtClean="0">
                          <a:latin typeface="Cambria Math"/>
                        </a:rPr>
                        <m:t>≈0.7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41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7919" y="3923758"/>
                <a:ext cx="2160743" cy="5399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28"/>
              <p:cNvSpPr>
                <a:spLocks noChangeArrowheads="1"/>
              </p:cNvSpPr>
              <p:nvPr/>
            </p:nvSpPr>
            <p:spPr bwMode="auto">
              <a:xfrm>
                <a:off x="1080022" y="4463766"/>
                <a:ext cx="2448330" cy="53993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r>
                  <a:rPr lang="en-US" sz="2400" smtClean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smtClean="0">
                    <a:solidFill>
                      <a:schemeClr val="bg1"/>
                    </a:solidFill>
                  </a:rPr>
                  <a:t>Earth effects </a:t>
                </a:r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022" y="4463766"/>
                <a:ext cx="2448330" cy="539933"/>
              </a:xfrm>
              <a:prstGeom prst="rect">
                <a:avLst/>
              </a:prstGeom>
              <a:blipFill rotWithShape="1">
                <a:blip r:embed="rId6"/>
                <a:stretch>
                  <a:fillRect b="-1648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22"/>
          <p:cNvSpPr>
            <a:spLocks noChangeArrowheads="1"/>
          </p:cNvSpPr>
          <p:nvPr/>
        </p:nvSpPr>
        <p:spPr bwMode="auto">
          <a:xfrm>
            <a:off x="5688652" y="4463766"/>
            <a:ext cx="2160000" cy="53993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smtClean="0">
                <a:solidFill>
                  <a:srgbClr val="C00000"/>
                </a:solidFill>
              </a:rPr>
              <a:t> </a:t>
            </a:r>
            <a:r>
              <a:rPr lang="en-US" sz="2400" smtClean="0"/>
              <a:t>No</a:t>
            </a:r>
            <a:endParaRPr lang="en-US" sz="2400"/>
          </a:p>
        </p:txBody>
      </p:sp>
      <p:sp>
        <p:nvSpPr>
          <p:cNvPr id="46" name="Rectangle 23"/>
          <p:cNvSpPr>
            <a:spLocks noChangeArrowheads="1"/>
          </p:cNvSpPr>
          <p:nvPr/>
        </p:nvSpPr>
        <p:spPr bwMode="auto">
          <a:xfrm>
            <a:off x="3528352" y="4463766"/>
            <a:ext cx="2160743" cy="53993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smtClean="0"/>
              <a:t>Yes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936002" y="719607"/>
                <a:ext cx="8136820" cy="1512210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noAutofit/>
              </a:bodyPr>
              <a:lstStyle/>
              <a:p>
                <a:r>
                  <a:rPr lang="en-US" sz="2400" smtClean="0"/>
                  <a:t>• Mixing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US" sz="2400" smtClean="0"/>
                  <a:t> has been measured to be “large”</a:t>
                </a:r>
              </a:p>
              <a:p>
                <a:endParaRPr lang="en-US" sz="500" smtClean="0"/>
              </a:p>
              <a:p>
                <a:r>
                  <a:rPr lang="en-US" sz="2400"/>
                  <a:t>• </a:t>
                </a:r>
                <a:r>
                  <a:rPr lang="en-US" sz="2400" smtClean="0"/>
                  <a:t>MSW conversion in SN envelope adiabatic</a:t>
                </a:r>
              </a:p>
              <a:p>
                <a:endParaRPr lang="en-US" sz="500" smtClean="0"/>
              </a:p>
              <a:p>
                <a:r>
                  <a:rPr lang="en-US" sz="2400"/>
                  <a:t>• Assume </a:t>
                </a:r>
                <a:r>
                  <a:rPr lang="en-US" sz="2400" smtClean="0"/>
                  <a:t>that collective </a:t>
                </a:r>
                <a:r>
                  <a:rPr lang="en-US" sz="2400"/>
                  <a:t>flavor oscillations are not important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2" y="719607"/>
                <a:ext cx="8136820" cy="1512210"/>
              </a:xfrm>
              <a:prstGeom prst="rect">
                <a:avLst/>
              </a:prstGeom>
              <a:blipFill rotWithShape="1">
                <a:blip r:embed="rId7"/>
                <a:stretch>
                  <a:fillRect l="-1199" b="-3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936002" y="5256237"/>
            <a:ext cx="8136820" cy="108015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400" smtClean="0"/>
              <a:t>• When are collective oscillations important? </a:t>
            </a:r>
            <a:endParaRPr lang="en-US" sz="2400" smtClean="0">
              <a:solidFill>
                <a:srgbClr val="C00000"/>
              </a:solidFill>
            </a:endParaRPr>
          </a:p>
          <a:p>
            <a:endParaRPr lang="en-US" sz="500" smtClean="0"/>
          </a:p>
          <a:p>
            <a:r>
              <a:rPr lang="en-US" sz="2400"/>
              <a:t>• </a:t>
            </a:r>
            <a:r>
              <a:rPr lang="en-US" sz="2400" smtClean="0"/>
              <a:t>How to detect signatures of hierarchy?</a:t>
            </a:r>
            <a:endParaRPr lang="en-US" sz="2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Neutronization Burst as a Standard Candle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1114847"/>
            <a:ext cx="7272886" cy="550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3818" y="719679"/>
            <a:ext cx="1800250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Different Mass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2108" y="719679"/>
            <a:ext cx="2448272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Neutrino Transport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256536" y="719607"/>
            <a:ext cx="2088232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Nuclear EoS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147912" y="4886662"/>
            <a:ext cx="1972718" cy="165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1900"/>
              <a:t>Kachelriess</a:t>
            </a:r>
            <a:r>
              <a:rPr lang="en-US" sz="1900" smtClean="0"/>
              <a:t>, Tomàs</a:t>
            </a:r>
            <a:r>
              <a:rPr lang="en-US" sz="1900"/>
              <a:t>, </a:t>
            </a:r>
            <a:endParaRPr lang="en-US" sz="1900" smtClean="0"/>
          </a:p>
          <a:p>
            <a:pPr algn="l"/>
            <a:r>
              <a:rPr lang="en-US" sz="1900" smtClean="0"/>
              <a:t>Buras, Janka,</a:t>
            </a:r>
          </a:p>
          <a:p>
            <a:pPr algn="l"/>
            <a:r>
              <a:rPr lang="en-US" sz="1900" smtClean="0"/>
              <a:t>Marek</a:t>
            </a:r>
            <a:r>
              <a:rPr lang="en-US" sz="1900"/>
              <a:t> </a:t>
            </a:r>
            <a:r>
              <a:rPr lang="en-US" sz="1900" smtClean="0"/>
              <a:t>&amp; </a:t>
            </a:r>
            <a:r>
              <a:rPr lang="en-US" sz="1900"/>
              <a:t>Rampp,</a:t>
            </a:r>
          </a:p>
          <a:p>
            <a:pPr algn="l"/>
            <a:r>
              <a:rPr lang="en-US" sz="1900" smtClean="0"/>
              <a:t>astro-ph/0412082</a:t>
            </a:r>
            <a:endParaRPr lang="en-US" sz="190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157437" y="998122"/>
            <a:ext cx="2016153" cy="173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1900">
                <a:solidFill>
                  <a:srgbClr val="C00000"/>
                </a:solidFill>
              </a:rPr>
              <a:t>If </a:t>
            </a:r>
            <a:r>
              <a:rPr lang="en-US" sz="1900" smtClean="0">
                <a:solidFill>
                  <a:srgbClr val="C00000"/>
                </a:solidFill>
              </a:rPr>
              <a:t>mixing scenario</a:t>
            </a:r>
          </a:p>
          <a:p>
            <a:pPr algn="l"/>
            <a:r>
              <a:rPr lang="en-US" sz="1900">
                <a:solidFill>
                  <a:srgbClr val="C00000"/>
                </a:solidFill>
              </a:rPr>
              <a:t>i</a:t>
            </a:r>
            <a:r>
              <a:rPr lang="en-US" sz="1900" smtClean="0">
                <a:solidFill>
                  <a:srgbClr val="C00000"/>
                </a:solidFill>
              </a:rPr>
              <a:t>s known, can</a:t>
            </a:r>
          </a:p>
          <a:p>
            <a:pPr algn="l"/>
            <a:r>
              <a:rPr lang="en-US" sz="1900" smtClean="0">
                <a:solidFill>
                  <a:srgbClr val="C00000"/>
                </a:solidFill>
              </a:rPr>
              <a:t>determine SN</a:t>
            </a:r>
          </a:p>
          <a:p>
            <a:pPr algn="l"/>
            <a:r>
              <a:rPr lang="en-US" sz="1900" smtClean="0">
                <a:solidFill>
                  <a:srgbClr val="C00000"/>
                </a:solidFill>
              </a:rPr>
              <a:t>distance</a:t>
            </a:r>
            <a:endParaRPr lang="en-US" sz="1900">
              <a:solidFill>
                <a:srgbClr val="C00000"/>
              </a:solidFill>
            </a:endParaRPr>
          </a:p>
          <a:p>
            <a:pPr algn="l"/>
            <a:r>
              <a:rPr lang="en-US" sz="1900" smtClean="0">
                <a:solidFill>
                  <a:srgbClr val="C00000"/>
                </a:solidFill>
              </a:rPr>
              <a:t>(</a:t>
            </a:r>
            <a:r>
              <a:rPr lang="en-US" sz="1900">
                <a:solidFill>
                  <a:srgbClr val="C00000"/>
                </a:solidFill>
              </a:rPr>
              <a:t>better </a:t>
            </a:r>
            <a:r>
              <a:rPr lang="en-US" sz="1900" smtClean="0">
                <a:solidFill>
                  <a:srgbClr val="C00000"/>
                </a:solidFill>
              </a:rPr>
              <a:t>than 5-10</a:t>
            </a:r>
            <a:r>
              <a:rPr lang="en-US" sz="1900">
                <a:solidFill>
                  <a:srgbClr val="C00000"/>
                </a:solidFill>
              </a:rPr>
              <a:t>%)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84092" y="1506954"/>
            <a:ext cx="3528490" cy="868883"/>
            <a:chOff x="1584092" y="1506954"/>
            <a:chExt cx="3528490" cy="868883"/>
          </a:xfrm>
        </p:grpSpPr>
        <p:sp>
          <p:nvSpPr>
            <p:cNvPr id="9" name="TextBox 8"/>
            <p:cNvSpPr txBox="1"/>
            <p:nvPr/>
          </p:nvSpPr>
          <p:spPr>
            <a:xfrm>
              <a:off x="2187239" y="1506954"/>
              <a:ext cx="2925343" cy="868883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 anchor="ctr" anchorCtr="0">
              <a:no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Neutronization burst,</a:t>
              </a:r>
            </a:p>
            <a:p>
              <a:r>
                <a:rPr lang="en-US" sz="2400" smtClean="0">
                  <a:solidFill>
                    <a:schemeClr val="bg1"/>
                  </a:solidFill>
                </a:rPr>
                <a:t>e.g. in LiAr detectors 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584092" y="1941395"/>
              <a:ext cx="60314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224042" y="4104077"/>
            <a:ext cx="3888540" cy="1800250"/>
            <a:chOff x="1224042" y="4104077"/>
            <a:chExt cx="3888540" cy="1800250"/>
          </a:xfrm>
        </p:grpSpPr>
        <p:sp>
          <p:nvSpPr>
            <p:cNvPr id="10" name="TextBox 9"/>
            <p:cNvSpPr txBox="1"/>
            <p:nvPr/>
          </p:nvSpPr>
          <p:spPr>
            <a:xfrm>
              <a:off x="2187239" y="4104077"/>
              <a:ext cx="2925343" cy="868883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 anchor="ctr" anchorCtr="0">
              <a:no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Rise time &amp; shape,</a:t>
              </a:r>
            </a:p>
            <a:p>
              <a:r>
                <a:rPr lang="en-US" sz="2400" smtClean="0">
                  <a:solidFill>
                    <a:schemeClr val="bg1"/>
                  </a:solidFill>
                </a:rPr>
                <a:t>e.g. IceCube, Hyper-K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1584092" y="4104077"/>
              <a:ext cx="603148" cy="28804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224042" y="4752167"/>
              <a:ext cx="963198" cy="115216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1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Early Phase Signal in Anti-Neutrino Sector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42" y="1800157"/>
            <a:ext cx="2880000" cy="28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800157"/>
            <a:ext cx="2880000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12" y="1800157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143891" y="719679"/>
                <a:ext cx="8928671" cy="50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 algn="ctr"/>
                <a:r>
                  <a:rPr lang="en-US" sz="2400" b="1" smtClean="0">
                    <a:solidFill>
                      <a:srgbClr val="003399"/>
                    </a:solidFill>
                  </a:rPr>
                  <a:t>Garching Models with M = 12–40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3399"/>
                            </a:solidFill>
                          </a:rPr>
                          <m:t>M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⊙</m:t>
                        </m:r>
                      </m:sub>
                    </m:sSub>
                  </m:oMath>
                </a14:m>
                <a:endParaRPr lang="en-US" sz="2400" b="1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1" y="719679"/>
                <a:ext cx="8928671" cy="503998"/>
              </a:xfrm>
              <a:prstGeom prst="rect">
                <a:avLst/>
              </a:prstGeom>
              <a:blipFill rotWithShape="1">
                <a:blip r:embed="rId5"/>
                <a:stretch>
                  <a:fillRect t="-4819" b="-228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75952" y="1367769"/>
            <a:ext cx="2304320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 smtClean="0">
                <a:solidFill>
                  <a:srgbClr val="003399"/>
                </a:solidFill>
              </a:rPr>
              <a:t>Average Energy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600372" y="1367697"/>
            <a:ext cx="2304320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 smtClean="0">
                <a:solidFill>
                  <a:srgbClr val="003399"/>
                </a:solidFill>
              </a:rPr>
              <a:t>Luminosity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696802" y="1367697"/>
            <a:ext cx="2304320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 smtClean="0">
                <a:solidFill>
                  <a:srgbClr val="003399"/>
                </a:solidFill>
              </a:rPr>
              <a:t>IceCube Signature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43893" y="4824177"/>
            <a:ext cx="8928670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r>
              <a:rPr lang="en-US" sz="2400" smtClean="0">
                <a:solidFill>
                  <a:srgbClr val="003399"/>
                </a:solidFill>
              </a:rPr>
              <a:t>• In principle very sensitive to hierarchy, notably IceCube</a:t>
            </a:r>
          </a:p>
          <a:p>
            <a:r>
              <a:rPr lang="en-US" sz="2400" smtClean="0">
                <a:solidFill>
                  <a:srgbClr val="003399"/>
                </a:solidFill>
              </a:rPr>
              <a:t>• “Standard candle” to </a:t>
            </a:r>
            <a:r>
              <a:rPr lang="en-US" sz="2400">
                <a:solidFill>
                  <a:srgbClr val="003399"/>
                </a:solidFill>
              </a:rPr>
              <a:t>be confirmed </a:t>
            </a:r>
            <a:r>
              <a:rPr lang="en-US" sz="2400" smtClean="0">
                <a:solidFill>
                  <a:srgbClr val="003399"/>
                </a:solidFill>
              </a:rPr>
              <a:t>beyond Garching models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43892" y="5832317"/>
            <a:ext cx="8928670" cy="7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pPr algn="ctr"/>
            <a:r>
              <a:rPr lang="en-US" sz="2000" smtClean="0"/>
              <a:t>Abbasi et al. (IceCube Collaboration) </a:t>
            </a:r>
            <a:r>
              <a:rPr lang="en-US" sz="2000"/>
              <a:t>A&amp;A </a:t>
            </a:r>
            <a:r>
              <a:rPr lang="en-US" sz="2000" smtClean="0"/>
              <a:t>535 (2011) A109 </a:t>
            </a:r>
            <a:endParaRPr lang="en-US" sz="2000"/>
          </a:p>
          <a:p>
            <a:pPr algn="ctr"/>
            <a:r>
              <a:rPr lang="en-US" sz="2000" smtClean="0"/>
              <a:t>Serpico, Chakraborty, Fischer, H</a:t>
            </a:r>
            <a:r>
              <a:rPr lang="de-DE" sz="2000" smtClean="0"/>
              <a:t>ü</a:t>
            </a:r>
            <a:r>
              <a:rPr lang="en-US" sz="2000" smtClean="0"/>
              <a:t>depohl, Janka &amp; Mirizzi, </a:t>
            </a:r>
            <a:r>
              <a:rPr lang="en-US" sz="2000"/>
              <a:t>arXiv:1111.4483</a:t>
            </a:r>
          </a:p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24042" y="3186997"/>
                <a:ext cx="48949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042" y="3186997"/>
                <a:ext cx="489493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34549" y="2119747"/>
                <a:ext cx="4984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49" y="2119747"/>
                <a:ext cx="498470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032432" y="3672017"/>
                <a:ext cx="48949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32" y="3672017"/>
                <a:ext cx="489493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605972" y="3095937"/>
                <a:ext cx="4984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972" y="3095937"/>
                <a:ext cx="498470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662369" y="2957642"/>
                <a:ext cx="48949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369" y="2957642"/>
                <a:ext cx="489493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894047" y="2026457"/>
                <a:ext cx="4984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047" y="2026457"/>
                <a:ext cx="498470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5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Neutrino Flavor Conversion</a:t>
            </a:r>
            <a:endParaRPr lang="en-US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2376202" y="719606"/>
            <a:ext cx="5905031" cy="590503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023720" y="1367697"/>
            <a:ext cx="4608640" cy="460864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4391910" y="4053797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Neutrino</a:t>
            </a:r>
          </a:p>
          <a:p>
            <a:pPr algn="ctr"/>
            <a:r>
              <a:rPr lang="en-US" sz="2400" smtClean="0">
                <a:solidFill>
                  <a:schemeClr val="tx1"/>
                </a:solidFill>
              </a:rPr>
              <a:t>sphere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87485" y="5112217"/>
            <a:ext cx="2293287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MSW region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616081" y="3012052"/>
            <a:ext cx="3456482" cy="129618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Neutrino flux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796494" y="3167947"/>
            <a:ext cx="1008140" cy="10081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/>
          <p:cNvSpPr/>
          <p:nvPr/>
        </p:nvSpPr>
        <p:spPr>
          <a:xfrm>
            <a:off x="3184798" y="2087797"/>
            <a:ext cx="4231532" cy="123656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eigenstates are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 eigenstates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882" y="719607"/>
            <a:ext cx="4031988" cy="4849810"/>
            <a:chOff x="143892" y="719607"/>
            <a:chExt cx="4031988" cy="4849810"/>
          </a:xfrm>
        </p:grpSpPr>
        <p:sp>
          <p:nvSpPr>
            <p:cNvPr id="21" name="Rectangle 20"/>
            <p:cNvSpPr/>
            <p:nvPr/>
          </p:nvSpPr>
          <p:spPr>
            <a:xfrm>
              <a:off x="143892" y="719607"/>
              <a:ext cx="3960550" cy="48498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smtClean="0">
                  <a:solidFill>
                    <a:srgbClr val="C00000"/>
                  </a:solidFill>
                </a:rPr>
                <a:t>Neutrino-neutrino</a:t>
              </a:r>
            </a:p>
            <a:p>
              <a:r>
                <a:rPr lang="en-US" sz="2400" smtClean="0">
                  <a:solidFill>
                    <a:srgbClr val="C00000"/>
                  </a:solidFill>
                </a:rPr>
                <a:t>refraction causes</a:t>
              </a:r>
            </a:p>
            <a:p>
              <a:r>
                <a:rPr lang="en-US" sz="2400" smtClean="0">
                  <a:solidFill>
                    <a:srgbClr val="C00000"/>
                  </a:solidFill>
                </a:rPr>
                <a:t>collective flavor conversion</a:t>
              </a:r>
            </a:p>
            <a:p>
              <a:r>
                <a:rPr lang="en-US" sz="2400" smtClean="0">
                  <a:solidFill>
                    <a:srgbClr val="C00000"/>
                  </a:solidFill>
                </a:rPr>
                <a:t>(flavor exchange</a:t>
              </a:r>
            </a:p>
            <a:p>
              <a:r>
                <a:rPr lang="en-US" sz="2400" smtClean="0">
                  <a:solidFill>
                    <a:srgbClr val="C00000"/>
                  </a:solidFill>
                </a:rPr>
                <a:t> between different </a:t>
              </a:r>
            </a:p>
            <a:p>
              <a:r>
                <a:rPr lang="en-US" sz="2400" smtClean="0">
                  <a:solidFill>
                    <a:srgbClr val="C00000"/>
                  </a:solidFill>
                </a:rPr>
                <a:t> parts of spectrum)</a:t>
              </a:r>
            </a:p>
            <a:p>
              <a:endParaRPr lang="en-US" sz="2400">
                <a:solidFill>
                  <a:srgbClr val="C00000"/>
                </a:solidFill>
              </a:endParaRPr>
            </a:p>
            <a:p>
              <a:endParaRPr lang="en-US" sz="2400" smtClean="0">
                <a:solidFill>
                  <a:srgbClr val="C00000"/>
                </a:solidFill>
              </a:endParaRPr>
            </a:p>
            <a:p>
              <a:r>
                <a:rPr lang="en-US" sz="2400" smtClean="0">
                  <a:solidFill>
                    <a:srgbClr val="C00000"/>
                  </a:solidFill>
                </a:rPr>
                <a:t>Many theoretical</a:t>
              </a:r>
            </a:p>
            <a:p>
              <a:r>
                <a:rPr lang="en-US" sz="2400" smtClean="0">
                  <a:solidFill>
                    <a:srgbClr val="C00000"/>
                  </a:solidFill>
                </a:rPr>
                <a:t>challenges </a:t>
              </a:r>
            </a:p>
            <a:p>
              <a:r>
                <a:rPr lang="en-US" sz="2400" smtClean="0">
                  <a:solidFill>
                    <a:srgbClr val="C00000"/>
                  </a:solidFill>
                </a:rPr>
                <a:t>remain to be</a:t>
              </a:r>
            </a:p>
            <a:p>
              <a:r>
                <a:rPr lang="en-US" sz="2400" smtClean="0">
                  <a:solidFill>
                    <a:srgbClr val="C00000"/>
                  </a:solidFill>
                </a:rPr>
                <a:t>resolved!</a:t>
              </a:r>
              <a:endParaRPr lang="en-US" sz="2400">
                <a:solidFill>
                  <a:srgbClr val="C00000"/>
                </a:solidFill>
              </a:endParaRPr>
            </a:p>
            <a:p>
              <a:endParaRPr lang="en-US" sz="2400" smtClean="0">
                <a:solidFill>
                  <a:srgbClr val="C0000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368062" y="3096041"/>
              <a:ext cx="2807818" cy="57608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02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Flavor-Off-Diagonal Refractive Index</a:t>
            </a:r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44016" y="719607"/>
            <a:ext cx="9001001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2-flavor neutrino evolution as an effective 2-level </a:t>
            </a:r>
            <a:r>
              <a:rPr lang="en-US" sz="2200" smtClean="0">
                <a:solidFill>
                  <a:srgbClr val="003399"/>
                </a:solidFill>
                <a:effectLst/>
              </a:rPr>
              <a:t>problem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7912" y="1184698"/>
                <a:ext cx="2448234" cy="745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i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r>
                        <a:rPr lang="en-US" sz="2200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1184698"/>
                <a:ext cx="2448234" cy="74571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5902" y="2519795"/>
                <a:ext cx="8128950" cy="1404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𝐻</m:t>
                      </m:r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F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200" i="1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latin typeface="Cambria Math"/>
                            </a:rPr>
                            <m:t>F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〈</m:t>
                                        </m:r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〉"/>
                                        <m:ctrlP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𝜇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〈</m:t>
                                        </m:r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〉"/>
                                        <m:ctrlP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2519795"/>
                <a:ext cx="8128950" cy="14042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43892" y="2015787"/>
            <a:ext cx="9001001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 smtClean="0">
                <a:solidFill>
                  <a:srgbClr val="003399"/>
                </a:solidFill>
                <a:effectLst/>
              </a:rPr>
              <a:t>Effective mixing Hamiltonian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143893" y="4176025"/>
            <a:ext cx="1944270" cy="14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 smtClean="0">
                <a:solidFill>
                  <a:srgbClr val="003399"/>
                </a:solidFill>
                <a:effectLst/>
              </a:rPr>
              <a:t>Mass term in</a:t>
            </a:r>
          </a:p>
          <a:p>
            <a:pPr algn="l"/>
            <a:r>
              <a:rPr lang="en-US" sz="2200" smtClean="0">
                <a:solidFill>
                  <a:srgbClr val="003399"/>
                </a:solidFill>
              </a:rPr>
              <a:t>flavor basis:</a:t>
            </a:r>
          </a:p>
          <a:p>
            <a:pPr algn="l"/>
            <a:r>
              <a:rPr lang="en-US" sz="2200" smtClean="0">
                <a:solidFill>
                  <a:srgbClr val="003399"/>
                </a:solidFill>
                <a:effectLst/>
              </a:rPr>
              <a:t>causes vacuum</a:t>
            </a:r>
          </a:p>
          <a:p>
            <a:pPr algn="l"/>
            <a:r>
              <a:rPr lang="en-US" sz="2200" smtClean="0">
                <a:solidFill>
                  <a:srgbClr val="003399"/>
                </a:solidFill>
              </a:rPr>
              <a:t>oscillations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2160172" y="4176025"/>
            <a:ext cx="2952410" cy="18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 smtClean="0">
                <a:solidFill>
                  <a:srgbClr val="008000"/>
                </a:solidFill>
                <a:effectLst/>
              </a:rPr>
              <a:t>Wolfenstein’s weak</a:t>
            </a:r>
          </a:p>
          <a:p>
            <a:pPr algn="l"/>
            <a:r>
              <a:rPr lang="en-US" sz="2200" smtClean="0">
                <a:solidFill>
                  <a:srgbClr val="008000"/>
                </a:solidFill>
              </a:rPr>
              <a:t>potential, causes </a:t>
            </a:r>
            <a:r>
              <a:rPr lang="en-US" sz="2200" smtClean="0">
                <a:solidFill>
                  <a:srgbClr val="008000"/>
                </a:solidFill>
                <a:effectLst/>
              </a:rPr>
              <a:t>MSW </a:t>
            </a:r>
          </a:p>
          <a:p>
            <a:pPr algn="l"/>
            <a:r>
              <a:rPr lang="en-US" sz="2200" smtClean="0">
                <a:solidFill>
                  <a:srgbClr val="008000"/>
                </a:solidFill>
                <a:effectLst/>
              </a:rPr>
              <a:t>“resonant” </a:t>
            </a:r>
            <a:r>
              <a:rPr lang="en-US" sz="2200" smtClean="0">
                <a:solidFill>
                  <a:srgbClr val="008000"/>
                </a:solidFill>
              </a:rPr>
              <a:t>conversion</a:t>
            </a:r>
          </a:p>
          <a:p>
            <a:pPr algn="l"/>
            <a:r>
              <a:rPr lang="en-US" sz="2200" smtClean="0">
                <a:solidFill>
                  <a:srgbClr val="008000"/>
                </a:solidFill>
                <a:effectLst/>
              </a:rPr>
              <a:t>together with vacuum</a:t>
            </a:r>
          </a:p>
          <a:p>
            <a:pPr algn="l"/>
            <a:r>
              <a:rPr lang="en-US" sz="2200" smtClean="0">
                <a:solidFill>
                  <a:srgbClr val="008000"/>
                </a:solidFill>
              </a:rPr>
              <a:t>term</a:t>
            </a:r>
            <a:endParaRPr lang="en-US" sz="2200">
              <a:solidFill>
                <a:srgbClr val="008000"/>
              </a:solidFill>
              <a:effectLst/>
            </a:endParaRPr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4968562" y="4176025"/>
            <a:ext cx="4032560" cy="18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 smtClean="0">
                <a:solidFill>
                  <a:srgbClr val="C00000"/>
                </a:solidFill>
              </a:rPr>
              <a:t>Flavor-off-diagonal potential,</a:t>
            </a:r>
          </a:p>
          <a:p>
            <a:pPr algn="l"/>
            <a:r>
              <a:rPr lang="en-US" sz="2200" smtClean="0">
                <a:solidFill>
                  <a:srgbClr val="C00000"/>
                </a:solidFill>
              </a:rPr>
              <a:t>caused by flavor oscillations.</a:t>
            </a:r>
            <a:endParaRPr lang="en-US" sz="2200">
              <a:solidFill>
                <a:srgbClr val="C00000"/>
              </a:solidFill>
            </a:endParaRPr>
          </a:p>
          <a:p>
            <a:pPr algn="l"/>
            <a:r>
              <a:rPr lang="en-US" sz="2200">
                <a:solidFill>
                  <a:srgbClr val="C00000"/>
                </a:solidFill>
              </a:rPr>
              <a:t>(</a:t>
            </a:r>
            <a:r>
              <a:rPr lang="en-US" sz="2200" smtClean="0">
                <a:solidFill>
                  <a:srgbClr val="C00000"/>
                </a:solidFill>
              </a:rPr>
              <a:t>J.Pantaleone, </a:t>
            </a:r>
            <a:r>
              <a:rPr lang="en-US" sz="2400" smtClean="0">
                <a:solidFill>
                  <a:srgbClr val="C00000"/>
                </a:solidFill>
              </a:rPr>
              <a:t>PLB 287:128,1992)</a:t>
            </a:r>
            <a:endParaRPr lang="en-US" sz="2200">
              <a:solidFill>
                <a:srgbClr val="C00000"/>
              </a:solidFill>
              <a:effectLst/>
            </a:endParaRPr>
          </a:p>
        </p:txBody>
      </p:sp>
      <p:sp>
        <p:nvSpPr>
          <p:cNvPr id="10" name="Line 1029"/>
          <p:cNvSpPr>
            <a:spLocks noChangeShapeType="1"/>
          </p:cNvSpPr>
          <p:nvPr/>
        </p:nvSpPr>
        <p:spPr bwMode="auto">
          <a:xfrm flipV="1">
            <a:off x="1152032" y="3672006"/>
            <a:ext cx="0" cy="50401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1" name="Line 1029"/>
          <p:cNvSpPr>
            <a:spLocks noChangeShapeType="1"/>
          </p:cNvSpPr>
          <p:nvPr/>
        </p:nvSpPr>
        <p:spPr bwMode="auto">
          <a:xfrm flipV="1">
            <a:off x="3528362" y="3671955"/>
            <a:ext cx="0" cy="504019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3" name="Line 1029"/>
          <p:cNvSpPr>
            <a:spLocks noChangeShapeType="1"/>
          </p:cNvSpPr>
          <p:nvPr/>
        </p:nvSpPr>
        <p:spPr bwMode="auto">
          <a:xfrm flipV="1">
            <a:off x="6336752" y="3671955"/>
            <a:ext cx="0" cy="504019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143892" y="6048347"/>
            <a:ext cx="8857230" cy="50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z="2400" b="1" smtClean="0">
                <a:solidFill>
                  <a:srgbClr val="C00000"/>
                </a:solidFill>
              </a:rPr>
              <a:t>Flavor oscillations feed back on the Hamiltonian: Nonlinear effects!</a:t>
            </a:r>
            <a:endParaRPr lang="en-US" sz="2400" b="1" smtClean="0">
              <a:solidFill>
                <a:srgbClr val="C00000"/>
              </a:solidFill>
              <a:effectLst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6113213" y="2407033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6113213" y="2407033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6905301" y="2407033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6905301" y="2407033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V="1">
            <a:off x="6905301" y="2047034"/>
            <a:ext cx="0" cy="359999"/>
          </a:xfrm>
          <a:prstGeom prst="line">
            <a:avLst/>
          </a:prstGeom>
          <a:noFill/>
          <a:ln w="28575">
            <a:solidFill>
              <a:srgbClr val="00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Oval 21"/>
          <p:cNvSpPr>
            <a:spLocks noChangeAspect="1" noChangeArrowheads="1"/>
          </p:cNvSpPr>
          <p:nvPr/>
        </p:nvSpPr>
        <p:spPr bwMode="auto">
          <a:xfrm>
            <a:off x="6617269" y="1471036"/>
            <a:ext cx="576064" cy="575998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7193333" y="1768035"/>
            <a:ext cx="0" cy="7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V="1">
            <a:off x="6617269" y="1669035"/>
            <a:ext cx="0" cy="7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4"/>
              <p:cNvSpPr txBox="1">
                <a:spLocks noChangeArrowheads="1"/>
              </p:cNvSpPr>
              <p:nvPr/>
            </p:nvSpPr>
            <p:spPr bwMode="auto">
              <a:xfrm>
                <a:off x="6696802" y="1568344"/>
                <a:ext cx="408930" cy="400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𝝂</m:t>
                      </m:r>
                    </m:oMath>
                  </m:oMathPara>
                </a14:m>
                <a:endParaRPr lang="en-US" b="1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23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6802" y="1568344"/>
                <a:ext cx="408930" cy="40083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6897801" y="2054535"/>
            <a:ext cx="307940" cy="3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/>
              <a:t>Z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5832682" y="2191034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7677888" y="2191034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9778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90"/>
              <a:t>Collective Supernova </a:t>
            </a:r>
            <a:r>
              <a:rPr lang="en-US" spc="90" smtClean="0"/>
              <a:t>Nu </a:t>
            </a:r>
            <a:r>
              <a:rPr lang="en-US" spc="90"/>
              <a:t>Oscillations </a:t>
            </a:r>
            <a:r>
              <a:rPr lang="en-US" spc="90" smtClean="0"/>
              <a:t>since 2006</a:t>
            </a:r>
            <a:endParaRPr lang="en-US" spc="90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71882" y="575679"/>
            <a:ext cx="9073135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lnSpc>
                <a:spcPts val="2000"/>
              </a:lnSpc>
            </a:pPr>
            <a:r>
              <a:rPr lang="en-US" sz="2000" b="1">
                <a:solidFill>
                  <a:srgbClr val="003399"/>
                </a:solidFill>
                <a:effectLst/>
              </a:rPr>
              <a:t>Two seminal papers in 2006 triggered a torrent of activities</a:t>
            </a:r>
          </a:p>
          <a:p>
            <a:pPr algn="l">
              <a:lnSpc>
                <a:spcPts val="2000"/>
              </a:lnSpc>
            </a:pPr>
            <a:r>
              <a:rPr lang="en-US" sz="2000" b="1">
                <a:solidFill>
                  <a:srgbClr val="C00000"/>
                </a:solidFill>
                <a:effectLst/>
              </a:rPr>
              <a:t>Duan, Fuller, Qian, astro-ph/0511275, Duan et al. astro-ph/0606616</a:t>
            </a:r>
          </a:p>
        </p:txBody>
      </p:sp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72138" y="1151667"/>
            <a:ext cx="9072880" cy="539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 algn="just">
              <a:lnSpc>
                <a:spcPts val="1900"/>
              </a:lnSpc>
            </a:pPr>
            <a:r>
              <a:rPr lang="en-US" sz="1490"/>
              <a:t>Balantekin, Gava &amp; </a:t>
            </a:r>
            <a:r>
              <a:rPr lang="en-US" sz="1490" smtClean="0"/>
              <a:t>Volpe [0710.3112]. </a:t>
            </a:r>
            <a:r>
              <a:rPr lang="en-US" sz="1490"/>
              <a:t>Balantekin &amp; </a:t>
            </a:r>
            <a:r>
              <a:rPr lang="en-US" sz="1490" smtClean="0"/>
              <a:t>Pehlivan [astro-ph/0607527]. </a:t>
            </a:r>
            <a:r>
              <a:rPr lang="en-US" sz="1490"/>
              <a:t>Blennow, Mirizzi </a:t>
            </a:r>
            <a:r>
              <a:rPr lang="en-US" sz="1490" smtClean="0"/>
              <a:t>&amp; Serpico [0810.2297]. </a:t>
            </a:r>
            <a:r>
              <a:rPr lang="en-US" sz="1490"/>
              <a:t>Cherry, Fuller, Carlson, Duan &amp; </a:t>
            </a:r>
            <a:r>
              <a:rPr lang="en-US" sz="1490" smtClean="0"/>
              <a:t>Qian [1006.2175, 1108.4064]. </a:t>
            </a:r>
            <a:r>
              <a:rPr lang="en-US" sz="1490"/>
              <a:t>Cherry, </a:t>
            </a:r>
            <a:r>
              <a:rPr lang="en-US" sz="1490" smtClean="0"/>
              <a:t>Wu, Fuller, Carlson</a:t>
            </a:r>
            <a:r>
              <a:rPr lang="en-US" sz="1490"/>
              <a:t>, </a:t>
            </a:r>
            <a:r>
              <a:rPr lang="en-US" sz="1490" smtClean="0"/>
              <a:t>Duan &amp; </a:t>
            </a:r>
            <a:r>
              <a:rPr lang="en-US" sz="1490"/>
              <a:t>Qian </a:t>
            </a:r>
            <a:r>
              <a:rPr lang="en-US" sz="1490" smtClean="0"/>
              <a:t>[1109.5195].  Cherry</a:t>
            </a:r>
            <a:r>
              <a:rPr lang="en-US" sz="1490"/>
              <a:t>, </a:t>
            </a:r>
            <a:r>
              <a:rPr lang="en-US" sz="1490" smtClean="0"/>
              <a:t>Carlson</a:t>
            </a:r>
            <a:r>
              <a:rPr lang="en-US" sz="1490"/>
              <a:t>, </a:t>
            </a:r>
            <a:r>
              <a:rPr lang="en-US" sz="1490" smtClean="0"/>
              <a:t>Friedland</a:t>
            </a:r>
            <a:r>
              <a:rPr lang="en-US" sz="1490"/>
              <a:t>, </a:t>
            </a:r>
            <a:r>
              <a:rPr lang="en-US" sz="1490" smtClean="0"/>
              <a:t>Fuller &amp; Vlasenko [1203.1607]. Chakraborty, Choubey, Dasgupta </a:t>
            </a:r>
            <a:r>
              <a:rPr lang="en-US" sz="1490"/>
              <a:t>&amp; </a:t>
            </a:r>
            <a:r>
              <a:rPr lang="en-US" sz="1490" smtClean="0"/>
              <a:t>Kar [0805.3131]. Chakraborty, Fischer,</a:t>
            </a:r>
            <a:r>
              <a:rPr lang="en-US" sz="1490"/>
              <a:t> </a:t>
            </a:r>
            <a:r>
              <a:rPr lang="en-US" sz="1490" smtClean="0"/>
              <a:t>Mirizzi, Saviano, Tomàs [1104.4031,</a:t>
            </a:r>
            <a:r>
              <a:rPr lang="en-US" sz="1490"/>
              <a:t> </a:t>
            </a:r>
            <a:r>
              <a:rPr lang="en-US" sz="1490" smtClean="0"/>
              <a:t>1105.1130].  Choubey</a:t>
            </a:r>
            <a:r>
              <a:rPr lang="en-US" sz="1490"/>
              <a:t>, Dasgupta, Dighe &amp; </a:t>
            </a:r>
            <a:r>
              <a:rPr lang="en-US" sz="1490" smtClean="0"/>
              <a:t>Mirizzi</a:t>
            </a:r>
            <a:r>
              <a:rPr lang="en-US" sz="1490"/>
              <a:t> </a:t>
            </a:r>
            <a:r>
              <a:rPr lang="en-US" sz="1490" smtClean="0"/>
              <a:t>[1008.0308]. </a:t>
            </a:r>
            <a:r>
              <a:rPr lang="en-US" sz="1490"/>
              <a:t>Dasgupta &amp; </a:t>
            </a:r>
            <a:r>
              <a:rPr lang="en-US" sz="1490" smtClean="0"/>
              <a:t>Dighe [0712.3798]. Dasgupta, Dighe </a:t>
            </a:r>
            <a:r>
              <a:rPr lang="en-US" sz="1490"/>
              <a:t>&amp; </a:t>
            </a:r>
            <a:r>
              <a:rPr lang="en-US" sz="1490" smtClean="0"/>
              <a:t>Mirizzi [0802.1481]. Dasgupta</a:t>
            </a:r>
            <a:r>
              <a:rPr lang="en-US" sz="1490"/>
              <a:t>, Dighe, Raffelt &amp; Smirnov [0904.3542]. </a:t>
            </a:r>
            <a:r>
              <a:rPr lang="en-US" sz="1490" smtClean="0"/>
              <a:t> Dasgupta</a:t>
            </a:r>
            <a:r>
              <a:rPr lang="en-US" sz="1490"/>
              <a:t>, Dighe, Mirizzi </a:t>
            </a:r>
            <a:r>
              <a:rPr lang="en-US" sz="1490" smtClean="0"/>
              <a:t>&amp; Raffelt </a:t>
            </a:r>
            <a:r>
              <a:rPr lang="en-US" sz="1490"/>
              <a:t>[</a:t>
            </a:r>
            <a:r>
              <a:rPr lang="en-US" sz="1490" smtClean="0"/>
              <a:t>0801.1660, 0805.3300]. Dasgupta</a:t>
            </a:r>
            <a:r>
              <a:rPr lang="en-US" sz="1490"/>
              <a:t>, Mirizzi, Tamborra &amp; </a:t>
            </a:r>
            <a:r>
              <a:rPr lang="en-US" sz="1490" smtClean="0"/>
              <a:t>Tomàs [1002.2943]. Dasgupta</a:t>
            </a:r>
            <a:r>
              <a:rPr lang="en-US" sz="1490"/>
              <a:t>, </a:t>
            </a:r>
            <a:r>
              <a:rPr lang="en-US" sz="1490" smtClean="0"/>
              <a:t>Raffelt &amp; Tamborra [1001.5396]. Dasgupta</a:t>
            </a:r>
            <a:r>
              <a:rPr lang="en-US" sz="1490"/>
              <a:t>, </a:t>
            </a:r>
            <a:r>
              <a:rPr lang="en-US" sz="1490" smtClean="0"/>
              <a:t>O'Connor &amp; Ott [1106.1167].  Duan [1309.7377]. Duan</a:t>
            </a:r>
            <a:r>
              <a:rPr lang="en-US" sz="1490"/>
              <a:t>, Fuller, Carlson &amp; </a:t>
            </a:r>
            <a:r>
              <a:rPr lang="en-US" sz="1490" smtClean="0"/>
              <a:t>Qian [astro-ph/0608050</a:t>
            </a:r>
            <a:r>
              <a:rPr lang="en-US" sz="1490"/>
              <a:t>, </a:t>
            </a:r>
            <a:r>
              <a:rPr lang="en-US" sz="1490" smtClean="0"/>
              <a:t>0703776, 0707.0290</a:t>
            </a:r>
            <a:r>
              <a:rPr lang="en-US" sz="1490"/>
              <a:t>, </a:t>
            </a:r>
            <a:r>
              <a:rPr lang="en-US" sz="1490" smtClean="0"/>
              <a:t>0710.1271]. </a:t>
            </a:r>
            <a:r>
              <a:rPr lang="en-US" sz="1490"/>
              <a:t>Duan, Fuller &amp; </a:t>
            </a:r>
            <a:r>
              <a:rPr lang="en-US" sz="1490" smtClean="0"/>
              <a:t>Qian [0706.4293</a:t>
            </a:r>
            <a:r>
              <a:rPr lang="en-US" sz="1490"/>
              <a:t>, 0801.1363, </a:t>
            </a:r>
            <a:r>
              <a:rPr lang="en-US" sz="1490" smtClean="0"/>
              <a:t>0808.2046, 1001.2799]. </a:t>
            </a:r>
            <a:r>
              <a:rPr lang="en-US" sz="1490"/>
              <a:t>Duan, Fuller </a:t>
            </a:r>
            <a:r>
              <a:rPr lang="en-US" sz="1490" smtClean="0"/>
              <a:t>&amp; Carlson [0803.3650]. </a:t>
            </a:r>
            <a:r>
              <a:rPr lang="en-US" sz="1490"/>
              <a:t>Duan &amp; </a:t>
            </a:r>
            <a:r>
              <a:rPr lang="en-US" sz="1490" smtClean="0"/>
              <a:t>Kneller [0904.0974]. </a:t>
            </a:r>
            <a:r>
              <a:rPr lang="en-US" sz="1490"/>
              <a:t>Duan &amp; </a:t>
            </a:r>
            <a:r>
              <a:rPr lang="en-US" sz="1490" smtClean="0"/>
              <a:t>Friedland [1006.2359]. </a:t>
            </a:r>
            <a:r>
              <a:rPr lang="en-US" sz="1490"/>
              <a:t>Duan, </a:t>
            </a:r>
            <a:r>
              <a:rPr lang="en-US" sz="1490" smtClean="0"/>
              <a:t>Friedland, McLaughlin </a:t>
            </a:r>
            <a:r>
              <a:rPr lang="en-US" sz="1490"/>
              <a:t>&amp; </a:t>
            </a:r>
            <a:r>
              <a:rPr lang="en-US" sz="1490" smtClean="0"/>
              <a:t>Surman [1012.0532]. Esteban-Pretel</a:t>
            </a:r>
            <a:r>
              <a:rPr lang="en-US" sz="1490"/>
              <a:t>, Mirizzi, Pastor, </a:t>
            </a:r>
            <a:r>
              <a:rPr lang="en-US" sz="1490" smtClean="0"/>
              <a:t>Tomàs, Raffelt</a:t>
            </a:r>
            <a:r>
              <a:rPr lang="en-US" sz="1490"/>
              <a:t>, Serpico &amp; </a:t>
            </a:r>
            <a:r>
              <a:rPr lang="en-US" sz="1490" smtClean="0"/>
              <a:t>Sigl [0807.0659]. Esteban-Pretel</a:t>
            </a:r>
            <a:r>
              <a:rPr lang="en-US" sz="1490"/>
              <a:t>, Pastor, Tomàs, Raffelt &amp; </a:t>
            </a:r>
            <a:r>
              <a:rPr lang="en-US" sz="1490" smtClean="0"/>
              <a:t>Sigl [0706.2498</a:t>
            </a:r>
            <a:r>
              <a:rPr lang="en-US" sz="1490"/>
              <a:t>, </a:t>
            </a:r>
            <a:r>
              <a:rPr lang="en-US" sz="1490" smtClean="0"/>
              <a:t>0712.1137]. Fogli</a:t>
            </a:r>
            <a:r>
              <a:rPr lang="en-US" sz="1490"/>
              <a:t>, Lisi, Marrone &amp; </a:t>
            </a:r>
            <a:r>
              <a:rPr lang="en-US" sz="1490" smtClean="0"/>
              <a:t>Mirizzi [0707.1998]. </a:t>
            </a:r>
            <a:r>
              <a:rPr lang="en-US" sz="1490"/>
              <a:t>Fogli, Lisi, Marrone &amp; </a:t>
            </a:r>
            <a:r>
              <a:rPr lang="en-US" sz="1490" smtClean="0"/>
              <a:t>Tamborra [0812.3031]. Friedland [1001.0996]. </a:t>
            </a:r>
            <a:r>
              <a:rPr lang="en-US" sz="1490"/>
              <a:t>Gava &amp; </a:t>
            </a:r>
            <a:r>
              <a:rPr lang="en-US" sz="1490" smtClean="0"/>
              <a:t>Jean-Louis [0907.3947]. </a:t>
            </a:r>
            <a:r>
              <a:rPr lang="en-US" sz="1490"/>
              <a:t>Gava &amp; </a:t>
            </a:r>
            <a:r>
              <a:rPr lang="en-US" sz="1490" smtClean="0"/>
              <a:t>Volpe [0807.3418]. </a:t>
            </a:r>
            <a:r>
              <a:rPr lang="en-US" sz="1490"/>
              <a:t>Galais, Kneller &amp; </a:t>
            </a:r>
            <a:r>
              <a:rPr lang="en-US" sz="1490" smtClean="0"/>
              <a:t>Volpe [1102.1471]. Galais &amp; Volpe [1103.5302]. Gava</a:t>
            </a:r>
            <a:r>
              <a:rPr lang="en-US" sz="1490"/>
              <a:t>, Kneller, Volpe &amp; </a:t>
            </a:r>
            <a:r>
              <a:rPr lang="en-US" sz="1490" smtClean="0"/>
              <a:t>McLaughlin [0902.0317]. Hannestad, Raffelt</a:t>
            </a:r>
            <a:r>
              <a:rPr lang="en-US" sz="1490"/>
              <a:t>, Sigl &amp; </a:t>
            </a:r>
            <a:r>
              <a:rPr lang="en-US" sz="1490" smtClean="0"/>
              <a:t>Wong [astro-ph/0608695]. </a:t>
            </a:r>
            <a:r>
              <a:rPr lang="en-US" sz="1490"/>
              <a:t>Wei </a:t>
            </a:r>
            <a:r>
              <a:rPr lang="en-US" sz="1490" smtClean="0"/>
              <a:t>Liao [0904.0075</a:t>
            </a:r>
            <a:r>
              <a:rPr lang="en-US" sz="1490"/>
              <a:t>, </a:t>
            </a:r>
            <a:r>
              <a:rPr lang="en-US" sz="1490" smtClean="0"/>
              <a:t>0904.2855].  </a:t>
            </a:r>
            <a:r>
              <a:rPr lang="en-US" sz="1490"/>
              <a:t>Lunardini, Müller &amp; </a:t>
            </a:r>
            <a:r>
              <a:rPr lang="en-US" sz="1490" smtClean="0"/>
              <a:t>Janka [0712.3000]. Mirizzi [1308.5255, 1308.1402]. Mirizzi</a:t>
            </a:r>
            <a:r>
              <a:rPr lang="en-US" sz="1490"/>
              <a:t>, Pozzorini, Raffelt &amp; </a:t>
            </a:r>
            <a:r>
              <a:rPr lang="en-US" sz="1490" smtClean="0"/>
              <a:t>Serpico [0907.3674]. Mirizzi &amp; </a:t>
            </a:r>
            <a:r>
              <a:rPr lang="en-US" sz="1490"/>
              <a:t>Serpico </a:t>
            </a:r>
            <a:r>
              <a:rPr lang="en-US" sz="1490" smtClean="0"/>
              <a:t>[1111.4483]. Mirizzi &amp; Tomàs [1012.1339]. </a:t>
            </a:r>
            <a:r>
              <a:rPr lang="fi-FI" sz="1490" smtClean="0"/>
              <a:t>Pehlivan</a:t>
            </a:r>
            <a:r>
              <a:rPr lang="fi-FI" sz="1490"/>
              <a:t>, </a:t>
            </a:r>
            <a:r>
              <a:rPr lang="fi-FI" sz="1490" smtClean="0"/>
              <a:t>Balantekin</a:t>
            </a:r>
            <a:r>
              <a:rPr lang="fi-FI" sz="1490"/>
              <a:t>, </a:t>
            </a:r>
            <a:r>
              <a:rPr lang="fi-FI" sz="1490" smtClean="0"/>
              <a:t>Kajino &amp; Yoshida [</a:t>
            </a:r>
            <a:r>
              <a:rPr lang="en-US" sz="1490" smtClean="0"/>
              <a:t>1105.1182]. Pejcha</a:t>
            </a:r>
            <a:r>
              <a:rPr lang="en-US" sz="1490"/>
              <a:t>, </a:t>
            </a:r>
            <a:r>
              <a:rPr lang="en-US" sz="1490" smtClean="0"/>
              <a:t>Dasgupta &amp; Thompson [1106.5718]. Raffelt [0810.1407, 1103.2891]. Raffelt</a:t>
            </a:r>
            <a:r>
              <a:rPr lang="en-US" sz="1490"/>
              <a:t>, </a:t>
            </a:r>
            <a:r>
              <a:rPr lang="en-US" sz="1490" smtClean="0"/>
              <a:t>Sarikas &amp; Seixas [1305.7140]. </a:t>
            </a:r>
            <a:r>
              <a:rPr lang="nb-NO" sz="1490" smtClean="0"/>
              <a:t>Raffelt &amp; Seixas [</a:t>
            </a:r>
            <a:r>
              <a:rPr lang="en-US" sz="1490" smtClean="0"/>
              <a:t>1307.7625]. Raffelt </a:t>
            </a:r>
            <a:r>
              <a:rPr lang="en-US" sz="1490"/>
              <a:t>&amp; </a:t>
            </a:r>
            <a:r>
              <a:rPr lang="en-US" sz="1490" smtClean="0"/>
              <a:t>Sigl [hep-ph/0701182]. </a:t>
            </a:r>
            <a:r>
              <a:rPr lang="en-US" sz="1490"/>
              <a:t>Raffelt &amp; </a:t>
            </a:r>
            <a:r>
              <a:rPr lang="en-US" sz="1490" smtClean="0"/>
              <a:t>Smirnov [0705.1830</a:t>
            </a:r>
            <a:r>
              <a:rPr lang="en-US" sz="1490"/>
              <a:t>, </a:t>
            </a:r>
            <a:r>
              <a:rPr lang="en-US" sz="1490" smtClean="0"/>
              <a:t>0709.4641]. </a:t>
            </a:r>
            <a:r>
              <a:rPr lang="en-US" sz="1490"/>
              <a:t>Raffelt &amp; Tamborra [1006.0002]. Sawyer </a:t>
            </a:r>
            <a:r>
              <a:rPr lang="en-US" sz="1490" smtClean="0"/>
              <a:t>[hep-ph/0408265</a:t>
            </a:r>
            <a:r>
              <a:rPr lang="en-US" sz="1490"/>
              <a:t>, </a:t>
            </a:r>
            <a:r>
              <a:rPr lang="en-US" sz="1490" smtClean="0"/>
              <a:t>0503013, 0803.4319, 1011.4585]. </a:t>
            </a:r>
            <a:r>
              <a:rPr lang="sv-SE" sz="1490" smtClean="0"/>
              <a:t>Sarikas</a:t>
            </a:r>
            <a:r>
              <a:rPr lang="sv-SE" sz="1490"/>
              <a:t>, </a:t>
            </a:r>
            <a:r>
              <a:rPr lang="sv-SE" sz="1490" smtClean="0"/>
              <a:t>Raffelt</a:t>
            </a:r>
            <a:r>
              <a:rPr lang="sv-SE" sz="1490"/>
              <a:t>, </a:t>
            </a:r>
            <a:r>
              <a:rPr lang="sv-SE" sz="1490" smtClean="0"/>
              <a:t>Hüdepohl </a:t>
            </a:r>
            <a:r>
              <a:rPr lang="sv-SE" sz="1490"/>
              <a:t>&amp; </a:t>
            </a:r>
            <a:r>
              <a:rPr lang="sv-SE" sz="1490" smtClean="0"/>
              <a:t>Janka</a:t>
            </a:r>
            <a:r>
              <a:rPr lang="sv-SE" sz="1490"/>
              <a:t> </a:t>
            </a:r>
            <a:r>
              <a:rPr lang="en-US" sz="1490" smtClean="0"/>
              <a:t>[1109.3601]. </a:t>
            </a:r>
            <a:r>
              <a:rPr lang="sv-SE" sz="1490"/>
              <a:t>Sarikas, </a:t>
            </a:r>
            <a:r>
              <a:rPr lang="sv-SE" sz="1490" smtClean="0"/>
              <a:t>Tamborra, Raffelt</a:t>
            </a:r>
            <a:r>
              <a:rPr lang="sv-SE" sz="1490"/>
              <a:t>, Hüdepohl &amp; </a:t>
            </a:r>
            <a:r>
              <a:rPr lang="sv-SE" sz="1490" smtClean="0"/>
              <a:t>Janka </a:t>
            </a:r>
            <a:r>
              <a:rPr lang="en-US" sz="1490" smtClean="0"/>
              <a:t>[1204.0971]. Saviano, Chakraborty, Fischer, Mirizzi</a:t>
            </a:r>
            <a:r>
              <a:rPr lang="en-US" sz="1490"/>
              <a:t> </a:t>
            </a:r>
            <a:r>
              <a:rPr lang="en-US" sz="1490" smtClean="0"/>
              <a:t>[1203.1484]. Väänänen &amp; Volpe [1306.6372]. </a:t>
            </a:r>
            <a:r>
              <a:rPr lang="it-IT" sz="1490" smtClean="0"/>
              <a:t>Volpe, Väänänen &amp; Espinoza [</a:t>
            </a:r>
            <a:r>
              <a:rPr lang="en-US" sz="1490" smtClean="0"/>
              <a:t>1302.2374]. Vlasenko, Fuller Cirigliano [1309.2628]. Wu &amp; Qian [1105.2068].</a:t>
            </a:r>
            <a:endParaRPr lang="en-US" sz="1490"/>
          </a:p>
        </p:txBody>
      </p:sp>
    </p:spTree>
    <p:extLst>
      <p:ext uri="{BB962C8B-B14F-4D97-AF65-F5344CB8AC3E}">
        <p14:creationId xmlns:p14="http://schemas.microsoft.com/office/powerpoint/2010/main" val="27831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Spectral Split</a:t>
            </a:r>
          </a:p>
        </p:txBody>
      </p:sp>
      <p:pic>
        <p:nvPicPr>
          <p:cNvPr id="3" name="Picture 3" descr="fig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6" y="707997"/>
            <a:ext cx="5184577" cy="281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ig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6" y="3721487"/>
            <a:ext cx="5184577" cy="283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0761" y="2484775"/>
            <a:ext cx="2232248" cy="392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Figures from</a:t>
            </a:r>
          </a:p>
          <a:p>
            <a:pPr algn="l">
              <a:lnSpc>
                <a:spcPct val="85000"/>
              </a:lnSpc>
            </a:pPr>
            <a:endParaRPr lang="en-US" sz="500" b="1"/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Fogli, Lisi, 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Marrone &amp; Mirizzi, 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arXiv:0707.1998</a:t>
            </a:r>
          </a:p>
          <a:p>
            <a:pPr algn="l">
              <a:lnSpc>
                <a:spcPct val="85000"/>
              </a:lnSpc>
            </a:pPr>
            <a:endParaRPr lang="en-US" sz="2000" b="1">
              <a:solidFill>
                <a:schemeClr val="tx1"/>
              </a:solidFill>
              <a:effectLst/>
            </a:endParaRP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Explanations in</a:t>
            </a:r>
          </a:p>
          <a:p>
            <a:pPr algn="l">
              <a:lnSpc>
                <a:spcPct val="85000"/>
              </a:lnSpc>
            </a:pPr>
            <a:endParaRPr lang="en-US" sz="500" b="1"/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Raffelt &amp; Smirnov</a:t>
            </a:r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arXiv:0705.1830</a:t>
            </a:r>
          </a:p>
          <a:p>
            <a:pPr algn="l"/>
            <a:r>
              <a:rPr lang="en-US" sz="2000" b="1" smtClean="0"/>
              <a:t>and </a:t>
            </a:r>
            <a:r>
              <a:rPr lang="en-US" sz="2000" b="1" smtClean="0">
                <a:solidFill>
                  <a:schemeClr val="tx1"/>
                </a:solidFill>
                <a:effectLst/>
              </a:rPr>
              <a:t>0709.4641</a:t>
            </a:r>
            <a:endParaRPr lang="en-US" sz="2000" b="1">
              <a:solidFill>
                <a:schemeClr val="tx1"/>
              </a:solidFill>
              <a:effectLst/>
            </a:endParaRPr>
          </a:p>
          <a:p>
            <a:pPr algn="l"/>
            <a:endParaRPr lang="en-US" sz="500" b="1"/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Duan, Fuller,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Carlson &amp; Qian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arXiv:0706.4293</a:t>
            </a:r>
          </a:p>
          <a:p>
            <a:pPr algn="l">
              <a:lnSpc>
                <a:spcPct val="85000"/>
              </a:lnSpc>
            </a:pPr>
            <a:r>
              <a:rPr lang="en-US" sz="2000" b="1" smtClean="0">
                <a:solidFill>
                  <a:schemeClr val="tx1"/>
                </a:solidFill>
                <a:effectLst/>
              </a:rPr>
              <a:t>and 0707.0290</a:t>
            </a:r>
            <a:endParaRPr lang="en-US" sz="2000" b="1"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8032" y="791997"/>
            <a:ext cx="1224136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Initial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fluxes at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neutrino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sphere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8032" y="3869986"/>
            <a:ext cx="1152128" cy="165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After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collective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trans-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formation</a:t>
            </a:r>
          </a:p>
        </p:txBody>
      </p:sp>
    </p:spTree>
    <p:extLst>
      <p:ext uri="{BB962C8B-B14F-4D97-AF65-F5344CB8AC3E}">
        <p14:creationId xmlns:p14="http://schemas.microsoft.com/office/powerpoint/2010/main" val="9411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Multi-Angle Matter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016" y="719607"/>
                <a:ext cx="8928000" cy="1152159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t" anchorCtr="0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Liouville form of oscillation equation</a:t>
                </a:r>
              </a:p>
              <a:p>
                <a:endParaRPr lang="en-US" sz="10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200" b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𝐏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2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200" b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𝐯</m:t>
                          </m:r>
                        </m:sub>
                      </m:sSub>
                      <m:r>
                        <a:rPr lang="en-US" sz="22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200" b="1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200" b="1">
                          <a:solidFill>
                            <a:schemeClr val="tx1"/>
                          </a:solidFill>
                          <a:latin typeface="Cambria Math"/>
                        </a:rPr>
                        <m:t>𝐯</m:t>
                      </m:r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𝛁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</a:rPr>
                        <m:t>) 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𝐯</m:t>
                          </m:r>
                        </m:sub>
                      </m:sSub>
                      <m:r>
                        <a:rPr lang="en-US" sz="220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𝐁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2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𝐋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2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</m:d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𝐯</m:t>
                          </m:r>
                        </m:sub>
                      </m:sSub>
                    </m:oMath>
                  </m:oMathPara>
                </a14:m>
                <a:endParaRPr lang="en-US" sz="2200">
                  <a:solidFill>
                    <a:srgbClr val="003399"/>
                  </a:solidFill>
                </a:endParaRPr>
              </a:p>
              <a:p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719607"/>
                <a:ext cx="8928000" cy="1152159"/>
              </a:xfrm>
              <a:prstGeom prst="rect">
                <a:avLst/>
              </a:prstGeom>
              <a:blipFill rotWithShape="1">
                <a:blip r:embed="rId2"/>
                <a:stretch>
                  <a:fillRect l="-888" t="-3175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4016" y="6192439"/>
            <a:ext cx="8928993" cy="50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1900"/>
              <a:t>Esteban-Pretel, Mirizzi, Pastor, </a:t>
            </a:r>
            <a:r>
              <a:rPr lang="en-US" sz="1900" smtClean="0"/>
              <a:t>Tomàs</a:t>
            </a:r>
            <a:r>
              <a:rPr lang="en-US" sz="1900"/>
              <a:t>, Raffelt, </a:t>
            </a:r>
            <a:r>
              <a:rPr lang="en-US" sz="1900" smtClean="0"/>
              <a:t>Serpico &amp; </a:t>
            </a:r>
            <a:r>
              <a:rPr lang="en-US" sz="1900"/>
              <a:t>Sigl, arXiv:0807.0659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016152" y="1654268"/>
            <a:ext cx="0" cy="289509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472632" y="1655737"/>
            <a:ext cx="0" cy="289509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82085" y="1655737"/>
            <a:ext cx="0" cy="289509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3892" y="1943777"/>
            <a:ext cx="3674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3">
                    <a:lumMod val="50000"/>
                  </a:schemeClr>
                </a:solidFill>
              </a:rPr>
              <a:t>Drops out for stationary solutions</a:t>
            </a:r>
            <a:endParaRPr lang="en-US" sz="200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47996" y="1918019"/>
                <a:ext cx="1112676" cy="43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F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996" y="1918019"/>
                <a:ext cx="1112676" cy="436402"/>
              </a:xfrm>
              <a:prstGeom prst="rect">
                <a:avLst/>
              </a:prstGeom>
              <a:blipFill rotWithShape="1">
                <a:blip r:embed="rId3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800156" y="1943777"/>
                <a:ext cx="1118961" cy="43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F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156" y="1943777"/>
                <a:ext cx="1118961" cy="436402"/>
              </a:xfrm>
              <a:prstGeom prst="rect">
                <a:avLst/>
              </a:prstGeom>
              <a:blipFill rotWithShape="1">
                <a:blip r:embed="rId4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2016153" y="4032067"/>
            <a:ext cx="4176580" cy="6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Oval 21"/>
          <p:cNvSpPr>
            <a:spLocks noChangeAspect="1" noChangeArrowheads="1"/>
          </p:cNvSpPr>
          <p:nvPr/>
        </p:nvSpPr>
        <p:spPr bwMode="auto">
          <a:xfrm>
            <a:off x="287960" y="3181855"/>
            <a:ext cx="1728192" cy="1727994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400" smtClean="0">
                <a:solidFill>
                  <a:schemeClr val="bg1"/>
                </a:solidFill>
              </a:rPr>
              <a:t>SN</a:t>
            </a:r>
          </a:p>
          <a:p>
            <a:pPr algn="ctr">
              <a:defRPr/>
            </a:pPr>
            <a:r>
              <a:rPr lang="en-US" sz="2400" smtClean="0">
                <a:solidFill>
                  <a:schemeClr val="bg1"/>
                </a:solidFill>
              </a:rPr>
              <a:t>core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2016152" y="4045729"/>
            <a:ext cx="4070323" cy="994478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>
              <a:solidFill>
                <a:srgbClr val="0033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64742" y="4464127"/>
            <a:ext cx="25896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rgbClr val="003399"/>
                </a:solidFill>
              </a:rPr>
              <a:t>Longer path to</a:t>
            </a:r>
          </a:p>
          <a:p>
            <a:r>
              <a:rPr lang="en-US" sz="2200" smtClean="0">
                <a:solidFill>
                  <a:srgbClr val="003399"/>
                </a:solidFill>
              </a:rPr>
              <a:t>same radial distance:</a:t>
            </a:r>
          </a:p>
          <a:p>
            <a:r>
              <a:rPr lang="en-US" sz="2200" smtClean="0">
                <a:solidFill>
                  <a:srgbClr val="003399"/>
                </a:solidFill>
              </a:rPr>
              <a:t>Larger matter effect</a:t>
            </a:r>
            <a:endParaRPr lang="en-US" sz="220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87960" y="5688926"/>
                <a:ext cx="86417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smtClean="0">
                    <a:solidFill>
                      <a:srgbClr val="C00000"/>
                    </a:solidFill>
                  </a:rPr>
                  <a:t>Self-induced conversion suppressed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𝒆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/>
                      </a:rPr>
                      <m:t>≳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𝝂</m:t>
                        </m:r>
                      </m:sub>
                    </m:sSub>
                  </m:oMath>
                </a14:m>
                <a:endParaRPr 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60" y="5688926"/>
                <a:ext cx="8641728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872132" y="2447847"/>
                <a:ext cx="3899016" cy="79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𝜔</m:t>
                          </m:r>
                          <m:r>
                            <a:rPr lang="en-US" sz="2200" i="1">
                              <a:latin typeface="Cambria Math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n-US" sz="22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𝜔</m:t>
                          </m:r>
                          <m:r>
                            <a:rPr lang="en-US" sz="2200" b="1">
                              <a:latin typeface="Cambria Math"/>
                            </a:rPr>
                            <m:t>𝐁</m:t>
                          </m:r>
                          <m:r>
                            <a:rPr lang="en-US" sz="2200" i="1">
                              <a:latin typeface="Cambria Math"/>
                            </a:rPr>
                            <m:t>+</m:t>
                          </m:r>
                          <m:r>
                            <a:rPr lang="en-US" sz="2200" i="1">
                              <a:latin typeface="Cambria Math"/>
                            </a:rPr>
                            <m:t>𝜆</m:t>
                          </m:r>
                          <m:r>
                            <a:rPr lang="en-US" sz="2200" b="1">
                              <a:latin typeface="Cambria Math"/>
                            </a:rPr>
                            <m:t>𝐋</m:t>
                          </m:r>
                          <m:r>
                            <a:rPr lang="en-US" sz="2200" i="1">
                              <a:latin typeface="Cambria Math"/>
                            </a:rPr>
                            <m:t>+</m:t>
                          </m:r>
                          <m:r>
                            <a:rPr lang="en-US" sz="2200" i="1">
                              <a:latin typeface="Cambria Math"/>
                            </a:rPr>
                            <m:t>𝜇</m:t>
                          </m:r>
                          <m:r>
                            <a:rPr lang="en-US" sz="2200" b="1">
                              <a:latin typeface="Cambria Math"/>
                            </a:rPr>
                            <m:t>𝐏</m:t>
                          </m:r>
                        </m:num>
                        <m:den>
                          <m:sSub>
                            <m:sSubPr>
                              <m:ctrlPr>
                                <a:rPr lang="en-US" sz="2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200" b="1" i="1" smtClean="0">
                                  <a:latin typeface="Cambria Math"/>
                                </a:rPr>
                                <m:t>𝒓</m:t>
                              </m:r>
                            </m:sub>
                          </m:sSub>
                        </m:den>
                      </m:f>
                      <m:r>
                        <a:rPr lang="en-US" sz="2200" i="1"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</a:rPr>
                            <m:t>𝜔</m:t>
                          </m:r>
                          <m:r>
                            <a:rPr lang="en-US" sz="2200" i="1">
                              <a:latin typeface="Cambria Math"/>
                            </a:rPr>
                            <m:t>,</m:t>
                          </m:r>
                          <m:r>
                            <a:rPr lang="en-US" sz="2200" b="0" i="1">
                              <a:latin typeface="Cambria Math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32" y="2447847"/>
                <a:ext cx="3899016" cy="79060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c 27"/>
          <p:cNvSpPr>
            <a:spLocks noChangeAspect="1"/>
          </p:cNvSpPr>
          <p:nvPr/>
        </p:nvSpPr>
        <p:spPr>
          <a:xfrm>
            <a:off x="-3888540" y="-1022153"/>
            <a:ext cx="10081272" cy="10081272"/>
          </a:xfrm>
          <a:prstGeom prst="arc">
            <a:avLst>
              <a:gd name="adj1" fmla="val 20871205"/>
              <a:gd name="adj2" fmla="val 808100"/>
            </a:avLst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What Determines the Neutrino Energies?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3" y="719605"/>
                <a:ext cx="8928100" cy="583200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Hydrostatic equilibrium (virial equilibrium)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400" b="0" smtClean="0"/>
                  <a:t>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begChr m:val="〈"/>
                        <m:endChr m:val="〉"/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grav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kin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B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𝑇</m:t>
                    </m:r>
                  </m:oMath>
                </a14:m>
                <a:endParaRPr lang="en-US" sz="2400" smtClean="0"/>
              </a:p>
              <a:p>
                <a:endParaRPr lang="en-US" sz="800" smtClean="0"/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Assume SN core is homogeneous sphere with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400" b="0" smtClean="0"/>
                  <a:t>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𝑀</m:t>
                    </m:r>
                    <m:r>
                      <a:rPr lang="en-US" sz="2400" b="0" i="1" smtClean="0">
                        <a:latin typeface="Cambria Math"/>
                      </a:rPr>
                      <m:t>=1.5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400" smtClean="0"/>
                  <a:t>, 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r>
                      <a:rPr lang="en-US" sz="2400" b="0" i="1" smtClean="0">
                        <a:latin typeface="Cambria Math"/>
                      </a:rPr>
                      <m:t>𝜌</m:t>
                    </m:r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nuc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=3×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/>
                          </a:rPr>
                          <m:t>g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Cambria Math"/>
                              </a:rPr>
                              <m:t>cm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smtClean="0"/>
                  <a:t>,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𝑅</m:t>
                    </m:r>
                    <m:r>
                      <a:rPr lang="en-US" sz="2400" b="0" i="1" smtClean="0">
                        <a:latin typeface="Cambria Math"/>
                      </a:rPr>
                      <m:t>=13.4 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/>
                      </a:rPr>
                      <m:t>km</m:t>
                    </m:r>
                  </m:oMath>
                </a14:m>
                <a:r>
                  <a:rPr lang="en-US" sz="2400" smtClean="0"/>
                  <a:t> </a:t>
                </a:r>
              </a:p>
              <a:p>
                <a:endParaRPr lang="en-US" sz="800"/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Gravitational potential of nucleon at center 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400" b="0" smtClean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grav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b="0" i="0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G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core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p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R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∼− 234 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/>
                      </a:rPr>
                      <m:t>MeV</m:t>
                    </m:r>
                  </m:oMath>
                </a14:m>
                <a:endParaRPr lang="en-US" sz="2400" smtClean="0"/>
              </a:p>
              <a:p>
                <a:endParaRPr lang="en-US" sz="800" smtClean="0"/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For non-interacting and non-degenerate nucleons implies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      </m:t>
                      </m:r>
                      <m:r>
                        <a:rPr lang="en-US" sz="2400" b="0" i="1" smtClean="0">
                          <a:latin typeface="Cambria Math"/>
                        </a:rPr>
                        <m:t>𝑇</m:t>
                      </m:r>
                      <m:r>
                        <a:rPr lang="en-US" sz="2400" b="0" i="1" smtClean="0">
                          <a:latin typeface="Cambria Math"/>
                        </a:rPr>
                        <m:t>∼80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sz="2400" smtClean="0"/>
              </a:p>
              <a:p>
                <a:endParaRPr lang="en-US" sz="800" smtClean="0"/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More realistic, nuclear equation-of-state dependent values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𝑇</m:t>
                    </m:r>
                    <m:r>
                      <a:rPr lang="en-US" sz="2400" i="1">
                        <a:latin typeface="Cambria Math"/>
                      </a:rPr>
                      <m:t>∼20</m:t>
                    </m:r>
                  </m:oMath>
                </a14:m>
                <a:r>
                  <a:rPr lang="en-US" sz="2400" smtClean="0">
                    <a:latin typeface="Cambria" pitchFamily="18" charset="0"/>
                  </a:rPr>
                  <a:t>–40 MeV</a:t>
                </a:r>
              </a:p>
              <a:p>
                <a:endParaRPr lang="en-US" sz="800" smtClean="0">
                  <a:latin typeface="Cambria" pitchFamily="18" charset="0"/>
                </a:endParaRP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Energy sale in the multi-10 MeV range set by gravitational potential</a:t>
                </a:r>
                <a:endParaRPr lang="en-US" sz="2400">
                  <a:solidFill>
                    <a:srgbClr val="003399"/>
                  </a:solidFill>
                </a:endParaRPr>
              </a:p>
              <a:p>
                <a:endParaRPr lang="en-US" sz="2400">
                  <a:latin typeface="Cambria" pitchFamily="18" charset="0"/>
                </a:endParaRPr>
              </a:p>
              <a:p>
                <a:endParaRPr lang="en-US" sz="2400">
                  <a:solidFill>
                    <a:srgbClr val="003399"/>
                  </a:solidFill>
                </a:endParaRPr>
              </a:p>
              <a:p>
                <a:endParaRPr lang="en-US" sz="2400" smtClean="0"/>
              </a:p>
              <a:p>
                <a:endParaRPr lang="en-US" sz="2400" smtClean="0"/>
              </a:p>
              <a:p>
                <a:r>
                  <a:rPr lang="en-US" sz="2400"/>
                  <a:t> </a:t>
                </a:r>
                <a:r>
                  <a:rPr lang="en-US" sz="2400" smtClean="0"/>
                  <a:t>     </a:t>
                </a:r>
                <a:endParaRPr lang="en-US" sz="24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719605"/>
                <a:ext cx="8928100" cy="5832007"/>
              </a:xfrm>
              <a:prstGeom prst="rect">
                <a:avLst/>
              </a:prstGeom>
              <a:blipFill rotWithShape="1">
                <a:blip r:embed="rId2"/>
                <a:stretch>
                  <a:fillRect l="-1093" t="-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490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Multi-Angle Multi-Energy Stability Analysis</a:t>
            </a:r>
            <a:endParaRPr lang="en-US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43892" y="6120357"/>
            <a:ext cx="8928099" cy="57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/>
            <a:r>
              <a:rPr lang="en-US" sz="2200" smtClean="0"/>
              <a:t>Sarikas, Raffelt, H</a:t>
            </a:r>
            <a:r>
              <a:rPr lang="de-DE" sz="2200" smtClean="0"/>
              <a:t>ü</a:t>
            </a:r>
            <a:r>
              <a:rPr lang="en-US" sz="2200" smtClean="0"/>
              <a:t>depohl &amp; Janka, arXiv:</a:t>
            </a:r>
            <a:r>
              <a:rPr lang="en-US" sz="2400" smtClean="0"/>
              <a:t>1109.3601</a:t>
            </a:r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1" y="719607"/>
            <a:ext cx="4655860" cy="5184720"/>
          </a:xfrm>
          <a:prstGeom prst="rect">
            <a:avLst/>
          </a:prstGeom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 rot="16200000">
            <a:off x="-716037" y="3019737"/>
            <a:ext cx="2872019" cy="57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/>
            <a:r>
              <a:rPr lang="en-US" sz="2200" smtClean="0"/>
              <a:t>Electron Density</a:t>
            </a:r>
            <a:endParaRPr lang="en-US" sz="2400"/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2384583" y="1784897"/>
            <a:ext cx="1431819" cy="57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/>
            <a:r>
              <a:rPr lang="en-US" sz="2200" smtClean="0">
                <a:solidFill>
                  <a:srgbClr val="C00000"/>
                </a:solidFill>
              </a:rPr>
              <a:t>Shock wave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 rot="2094652">
            <a:off x="3097630" y="3023925"/>
            <a:ext cx="1863879" cy="57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/>
            <a:r>
              <a:rPr lang="en-US" sz="2200" smtClean="0">
                <a:solidFill>
                  <a:srgbClr val="C00000"/>
                </a:solidFill>
              </a:rPr>
              <a:t>Density profile</a:t>
            </a:r>
            <a:endParaRPr lang="en-US" sz="240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7"/>
              <p:cNvSpPr>
                <a:spLocks noChangeArrowheads="1"/>
              </p:cNvSpPr>
              <p:nvPr/>
            </p:nvSpPr>
            <p:spPr bwMode="auto">
              <a:xfrm>
                <a:off x="6048713" y="4248121"/>
                <a:ext cx="1944269" cy="1152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Contours of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growth rate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𝜅</m:t>
                      </m:r>
                      <m:r>
                        <a:rPr lang="en-US" sz="22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[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km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220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7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8713" y="4248121"/>
                <a:ext cx="1944269" cy="1152136"/>
              </a:xfrm>
              <a:prstGeom prst="rect">
                <a:avLst/>
              </a:prstGeom>
              <a:blipFill rotWithShape="1">
                <a:blip r:embed="rId3"/>
                <a:stretch>
                  <a:fillRect l="-3762" t="-1058" b="-370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H="1">
            <a:off x="5485600" y="4824177"/>
            <a:ext cx="563112" cy="0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7"/>
              <p:cNvSpPr>
                <a:spLocks noChangeArrowheads="1"/>
              </p:cNvSpPr>
              <p:nvPr/>
            </p:nvSpPr>
            <p:spPr bwMode="auto">
              <a:xfrm>
                <a:off x="5760672" y="1367697"/>
                <a:ext cx="3305976" cy="1822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r>
                  <a:rPr lang="en-US" sz="2200" smtClean="0">
                    <a:solidFill>
                      <a:srgbClr val="C00000"/>
                    </a:solidFill>
                  </a:rPr>
                  <a:t>Tested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/>
                      </a:rPr>
                      <m:t>15 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en-US" sz="2200" smtClean="0">
                    <a:solidFill>
                      <a:srgbClr val="C00000"/>
                    </a:solidFill>
                  </a:rPr>
                  <a:t>accretion-phase</a:t>
                </a:r>
              </a:p>
              <a:p>
                <a:r>
                  <a:rPr lang="en-US" sz="2200" smtClean="0">
                    <a:solidFill>
                      <a:srgbClr val="C00000"/>
                    </a:solidFill>
                  </a:rPr>
                  <a:t>models (Garching)</a:t>
                </a:r>
              </a:p>
              <a:p>
                <a:r>
                  <a:rPr lang="en-US" sz="2200" smtClean="0">
                    <a:solidFill>
                      <a:srgbClr val="C00000"/>
                    </a:solidFill>
                  </a:rPr>
                  <a:t>are stable against</a:t>
                </a:r>
              </a:p>
              <a:p>
                <a:r>
                  <a:rPr lang="en-US" sz="2200" smtClean="0">
                    <a:solidFill>
                      <a:srgbClr val="C00000"/>
                    </a:solidFill>
                  </a:rPr>
                  <a:t>collective flavor conversion</a:t>
                </a:r>
              </a:p>
            </p:txBody>
          </p:sp>
        </mc:Choice>
        <mc:Fallback xmlns="">
          <p:sp>
            <p:nvSpPr>
              <p:cNvPr id="31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0672" y="1367697"/>
                <a:ext cx="3305976" cy="1822802"/>
              </a:xfrm>
              <a:prstGeom prst="rect">
                <a:avLst/>
              </a:prstGeom>
              <a:blipFill rotWithShape="1">
                <a:blip r:embed="rId4"/>
                <a:stretch>
                  <a:fillRect l="-2214" t="-334" r="-1107" b="-568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97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Three Phases </a:t>
            </a:r>
            <a:r>
              <a:rPr lang="en-US" smtClean="0"/>
              <a:t>– Three Opportunities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920942"/>
            <a:ext cx="8928672" cy="2679065"/>
          </a:xfrm>
          <a:prstGeom prst="rect">
            <a:avLst/>
          </a:prstGeom>
        </p:spPr>
      </p:pic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570617" y="3744027"/>
            <a:ext cx="2880320" cy="223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t" anchorCtr="0"/>
          <a:lstStyle/>
          <a:p>
            <a:pPr algn="l"/>
            <a:r>
              <a:rPr lang="en-US" sz="2000" smtClean="0">
                <a:solidFill>
                  <a:srgbClr val="003399"/>
                </a:solidFill>
                <a:effectLst/>
              </a:rPr>
              <a:t>Standard Candle (?)</a:t>
            </a:r>
            <a:r>
              <a:rPr lang="en-US" sz="2000" smtClean="0">
                <a:solidFill>
                  <a:srgbClr val="003399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en-US" sz="2000" smtClean="0">
                <a:solidFill>
                  <a:srgbClr val="003399"/>
                </a:solidFill>
              </a:rPr>
              <a:t>  SN theory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Distance</a:t>
            </a:r>
          </a:p>
          <a:p>
            <a:pPr algn="l">
              <a:buFontTx/>
              <a:buChar char="•"/>
            </a:pPr>
            <a:r>
              <a:rPr lang="en-US" sz="2000" smtClean="0">
                <a:solidFill>
                  <a:srgbClr val="003399"/>
                </a:solidFill>
              </a:rPr>
              <a:t>  Flavor conversions</a:t>
            </a:r>
          </a:p>
          <a:p>
            <a:pPr algn="l">
              <a:buFontTx/>
              <a:buChar char="•"/>
            </a:pP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Multi-messenger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time of flight</a:t>
            </a: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3456432" y="3744027"/>
            <a:ext cx="2880320" cy="223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t" anchorCtr="0"/>
          <a:lstStyle/>
          <a:p>
            <a:pPr algn="l"/>
            <a:r>
              <a:rPr lang="en-US" sz="2000" smtClean="0">
                <a:solidFill>
                  <a:srgbClr val="003399"/>
                </a:solidFill>
              </a:rPr>
              <a:t>Strong variations </a:t>
            </a:r>
          </a:p>
          <a:p>
            <a:pPr algn="l"/>
            <a:r>
              <a:rPr lang="en-US" sz="2000" smtClean="0">
                <a:solidFill>
                  <a:srgbClr val="003399"/>
                </a:solidFill>
                <a:effectLst/>
              </a:rPr>
              <a:t>(progenitor, 3D effects,</a:t>
            </a:r>
          </a:p>
          <a:p>
            <a:pPr algn="l"/>
            <a:r>
              <a:rPr lang="en-US" sz="2000" smtClean="0">
                <a:solidFill>
                  <a:srgbClr val="003399"/>
                </a:solidFill>
              </a:rPr>
              <a:t> black hole formation, …)</a:t>
            </a:r>
            <a:endParaRPr lang="en-US" sz="2000">
              <a:solidFill>
                <a:srgbClr val="003399"/>
              </a:solidFill>
              <a:effectLst/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Testing astrophysics of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   core collapse</a:t>
            </a:r>
            <a:endParaRPr lang="en-US" sz="2000">
              <a:solidFill>
                <a:srgbClr val="003399"/>
              </a:solidFill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Flavor conversion has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strong impact on signal</a:t>
            </a:r>
          </a:p>
          <a:p>
            <a:pPr algn="l"/>
            <a:endParaRPr lang="en-US" sz="2000">
              <a:solidFill>
                <a:srgbClr val="003399"/>
              </a:solidFill>
              <a:effectLst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336752" y="3744027"/>
            <a:ext cx="2880320" cy="223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t" anchorCtr="0"/>
          <a:lstStyle/>
          <a:p>
            <a:r>
              <a:rPr lang="en-US" sz="2000" smtClean="0">
                <a:solidFill>
                  <a:srgbClr val="003399"/>
                </a:solidFill>
              </a:rPr>
              <a:t>EoS &amp; mass dependence</a:t>
            </a:r>
            <a:endParaRPr lang="en-US" sz="2000">
              <a:solidFill>
                <a:srgbClr val="003399"/>
              </a:solidFill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Testing </a:t>
            </a:r>
            <a:r>
              <a:rPr lang="en-US" sz="2000" smtClean="0">
                <a:solidFill>
                  <a:srgbClr val="003399"/>
                </a:solidFill>
              </a:rPr>
              <a:t>Nuclear Physics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Nucleosynthesis in 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neutrino-driven wind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Particle bounds from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cooling speed (axions …)</a:t>
            </a:r>
            <a:endParaRPr lang="en-US" sz="2000">
              <a:solidFill>
                <a:srgbClr val="003399"/>
              </a:solidFill>
            </a:endParaRPr>
          </a:p>
          <a:p>
            <a:pPr algn="l"/>
            <a:endParaRPr lang="en-US" sz="2000" smtClean="0">
              <a:solidFill>
                <a:srgbClr val="003399"/>
              </a:solidFill>
            </a:endParaRPr>
          </a:p>
          <a:p>
            <a:pPr algn="l"/>
            <a:endParaRPr lang="en-US" sz="2000">
              <a:solidFill>
                <a:srgbClr val="0033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04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000"/>
            <a:ext cx="9217025" cy="50399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en-US" sz="3400" smtClean="0"/>
              <a:t>Neutrinos at the center</a:t>
            </a:r>
            <a:endParaRPr lang="en-US" sz="3400"/>
          </a:p>
        </p:txBody>
      </p:sp>
      <p:pic>
        <p:nvPicPr>
          <p:cNvPr id="2882563" name="Picture 3" descr="C:\Users\Georg Raffelt\Desktop\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2564" name="Rectangle 4"/>
          <p:cNvSpPr>
            <a:spLocks noChangeArrowheads="1"/>
          </p:cNvSpPr>
          <p:nvPr/>
        </p:nvSpPr>
        <p:spPr bwMode="auto">
          <a:xfrm>
            <a:off x="3384376" y="1799993"/>
            <a:ext cx="2232248" cy="25919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1600">
                <a:solidFill>
                  <a:srgbClr val="FFCC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882565" name="AutoShape 5" descr="C:\Users\Georg Raffelt\Desktop\Pauli.tif"/>
          <p:cNvSpPr>
            <a:spLocks noChangeAspect="1" noChangeArrowheads="1"/>
          </p:cNvSpPr>
          <p:nvPr/>
        </p:nvSpPr>
        <p:spPr bwMode="auto">
          <a:xfrm rot="5400000" flipH="1">
            <a:off x="3177556" y="1727791"/>
            <a:ext cx="3527987" cy="3528392"/>
          </a:xfrm>
          <a:prstGeom prst="triangle">
            <a:avLst>
              <a:gd name="adj" fmla="val 5000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endParaRPr lang="en-US"/>
          </a:p>
        </p:txBody>
      </p:sp>
      <p:sp>
        <p:nvSpPr>
          <p:cNvPr id="2882567" name="Freeform 7"/>
          <p:cNvSpPr>
            <a:spLocks/>
          </p:cNvSpPr>
          <p:nvPr/>
        </p:nvSpPr>
        <p:spPr bwMode="auto">
          <a:xfrm>
            <a:off x="2448273" y="6037478"/>
            <a:ext cx="1294644" cy="520498"/>
          </a:xfrm>
          <a:custGeom>
            <a:avLst/>
            <a:gdLst>
              <a:gd name="T0" fmla="*/ 0 w 809"/>
              <a:gd name="T1" fmla="*/ 230 h 326"/>
              <a:gd name="T2" fmla="*/ 437 w 809"/>
              <a:gd name="T3" fmla="*/ 326 h 326"/>
              <a:gd name="T4" fmla="*/ 809 w 809"/>
              <a:gd name="T5" fmla="*/ 121 h 326"/>
              <a:gd name="T6" fmla="*/ 395 w 809"/>
              <a:gd name="T7" fmla="*/ 0 h 326"/>
              <a:gd name="T8" fmla="*/ 0 w 809"/>
              <a:gd name="T9" fmla="*/ 230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9" h="326">
                <a:moveTo>
                  <a:pt x="0" y="230"/>
                </a:moveTo>
                <a:lnTo>
                  <a:pt x="437" y="326"/>
                </a:lnTo>
                <a:lnTo>
                  <a:pt x="809" y="121"/>
                </a:lnTo>
                <a:lnTo>
                  <a:pt x="395" y="0"/>
                </a:lnTo>
                <a:lnTo>
                  <a:pt x="0" y="230"/>
                </a:lnTo>
                <a:close/>
              </a:path>
            </a:pathLst>
          </a:custGeom>
          <a:solidFill>
            <a:srgbClr val="FF9900"/>
          </a:solidFill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882568" name="Freeform 8"/>
          <p:cNvSpPr>
            <a:spLocks/>
          </p:cNvSpPr>
          <p:nvPr/>
        </p:nvSpPr>
        <p:spPr bwMode="auto">
          <a:xfrm>
            <a:off x="3544895" y="1198496"/>
            <a:ext cx="3970941" cy="2494491"/>
          </a:xfrm>
          <a:custGeom>
            <a:avLst/>
            <a:gdLst>
              <a:gd name="T0" fmla="*/ 27 w 2482"/>
              <a:gd name="T1" fmla="*/ 465 h 1559"/>
              <a:gd name="T2" fmla="*/ 2139 w 2482"/>
              <a:gd name="T3" fmla="*/ 1559 h 1559"/>
              <a:gd name="T4" fmla="*/ 2482 w 2482"/>
              <a:gd name="T5" fmla="*/ 1349 h 1559"/>
              <a:gd name="T6" fmla="*/ 0 w 2482"/>
              <a:gd name="T7" fmla="*/ 0 h 1559"/>
              <a:gd name="T8" fmla="*/ 27 w 2482"/>
              <a:gd name="T9" fmla="*/ 465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82" h="1559">
                <a:moveTo>
                  <a:pt x="27" y="465"/>
                </a:moveTo>
                <a:lnTo>
                  <a:pt x="2139" y="1559"/>
                </a:lnTo>
                <a:lnTo>
                  <a:pt x="2482" y="1349"/>
                </a:lnTo>
                <a:lnTo>
                  <a:pt x="0" y="0"/>
                </a:lnTo>
                <a:lnTo>
                  <a:pt x="27" y="465"/>
                </a:lnTo>
                <a:close/>
              </a:path>
            </a:pathLst>
          </a:custGeom>
          <a:solidFill>
            <a:srgbClr val="FF9900"/>
          </a:solidFill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882569" name="Freeform 9"/>
          <p:cNvSpPr>
            <a:spLocks/>
          </p:cNvSpPr>
          <p:nvPr/>
        </p:nvSpPr>
        <p:spPr bwMode="auto">
          <a:xfrm>
            <a:off x="7337317" y="2701491"/>
            <a:ext cx="844593" cy="1033496"/>
          </a:xfrm>
          <a:custGeom>
            <a:avLst/>
            <a:gdLst>
              <a:gd name="T0" fmla="*/ 114 w 528"/>
              <a:gd name="T1" fmla="*/ 410 h 646"/>
              <a:gd name="T2" fmla="*/ 528 w 528"/>
              <a:gd name="T3" fmla="*/ 646 h 646"/>
              <a:gd name="T4" fmla="*/ 424 w 528"/>
              <a:gd name="T5" fmla="*/ 251 h 646"/>
              <a:gd name="T6" fmla="*/ 0 w 528"/>
              <a:gd name="T7" fmla="*/ 0 h 646"/>
              <a:gd name="T8" fmla="*/ 114 w 528"/>
              <a:gd name="T9" fmla="*/ 410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8" h="646">
                <a:moveTo>
                  <a:pt x="114" y="410"/>
                </a:moveTo>
                <a:lnTo>
                  <a:pt x="528" y="646"/>
                </a:lnTo>
                <a:lnTo>
                  <a:pt x="424" y="251"/>
                </a:lnTo>
                <a:lnTo>
                  <a:pt x="0" y="0"/>
                </a:lnTo>
                <a:lnTo>
                  <a:pt x="114" y="410"/>
                </a:lnTo>
                <a:close/>
              </a:path>
            </a:pathLst>
          </a:custGeom>
          <a:solidFill>
            <a:srgbClr val="FFFF66"/>
          </a:solidFill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882570" name="Freeform 10"/>
          <p:cNvSpPr>
            <a:spLocks/>
          </p:cNvSpPr>
          <p:nvPr/>
        </p:nvSpPr>
        <p:spPr bwMode="auto">
          <a:xfrm>
            <a:off x="2479777" y="96000"/>
            <a:ext cx="537060" cy="1297496"/>
          </a:xfrm>
          <a:custGeom>
            <a:avLst/>
            <a:gdLst>
              <a:gd name="T0" fmla="*/ 4 w 336"/>
              <a:gd name="T1" fmla="*/ 811 h 811"/>
              <a:gd name="T2" fmla="*/ 336 w 336"/>
              <a:gd name="T3" fmla="*/ 506 h 811"/>
              <a:gd name="T4" fmla="*/ 323 w 336"/>
              <a:gd name="T5" fmla="*/ 0 h 811"/>
              <a:gd name="T6" fmla="*/ 0 w 336"/>
              <a:gd name="T7" fmla="*/ 342 h 811"/>
              <a:gd name="T8" fmla="*/ 4 w 336"/>
              <a:gd name="T9" fmla="*/ 811 h 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" h="811">
                <a:moveTo>
                  <a:pt x="4" y="811"/>
                </a:moveTo>
                <a:lnTo>
                  <a:pt x="336" y="506"/>
                </a:lnTo>
                <a:lnTo>
                  <a:pt x="323" y="0"/>
                </a:lnTo>
                <a:lnTo>
                  <a:pt x="0" y="342"/>
                </a:lnTo>
                <a:lnTo>
                  <a:pt x="4" y="811"/>
                </a:lnTo>
                <a:close/>
              </a:path>
            </a:pathLst>
          </a:custGeom>
          <a:solidFill>
            <a:srgbClr val="FF9900"/>
          </a:solidFill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882571" name="Freeform 11"/>
          <p:cNvSpPr>
            <a:spLocks/>
          </p:cNvSpPr>
          <p:nvPr/>
        </p:nvSpPr>
        <p:spPr bwMode="auto">
          <a:xfrm>
            <a:off x="3019837" y="908997"/>
            <a:ext cx="736581" cy="4522484"/>
          </a:xfrm>
          <a:custGeom>
            <a:avLst/>
            <a:gdLst>
              <a:gd name="T0" fmla="*/ 34 w 460"/>
              <a:gd name="T1" fmla="*/ 2827 h 2827"/>
              <a:gd name="T2" fmla="*/ 460 w 460"/>
              <a:gd name="T3" fmla="*/ 2542 h 2827"/>
              <a:gd name="T4" fmla="*/ 330 w 460"/>
              <a:gd name="T5" fmla="*/ 181 h 2827"/>
              <a:gd name="T6" fmla="*/ 0 w 460"/>
              <a:gd name="T7" fmla="*/ 0 h 2827"/>
              <a:gd name="T8" fmla="*/ 34 w 460"/>
              <a:gd name="T9" fmla="*/ 2827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0" h="2827">
                <a:moveTo>
                  <a:pt x="34" y="2827"/>
                </a:moveTo>
                <a:lnTo>
                  <a:pt x="460" y="2542"/>
                </a:lnTo>
                <a:lnTo>
                  <a:pt x="330" y="181"/>
                </a:lnTo>
                <a:lnTo>
                  <a:pt x="0" y="0"/>
                </a:lnTo>
                <a:lnTo>
                  <a:pt x="34" y="2827"/>
                </a:lnTo>
                <a:close/>
              </a:path>
            </a:pathLst>
          </a:custGeom>
          <a:solidFill>
            <a:srgbClr val="FFFF66"/>
          </a:solidFill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882572" name="Freeform 12"/>
          <p:cNvSpPr>
            <a:spLocks/>
          </p:cNvSpPr>
          <p:nvPr/>
        </p:nvSpPr>
        <p:spPr bwMode="auto">
          <a:xfrm>
            <a:off x="3076843" y="3340489"/>
            <a:ext cx="3892932" cy="2693990"/>
          </a:xfrm>
          <a:custGeom>
            <a:avLst/>
            <a:gdLst>
              <a:gd name="T0" fmla="*/ 0 w 2432"/>
              <a:gd name="T1" fmla="*/ 1304 h 1684"/>
              <a:gd name="T2" fmla="*/ 3 w 2432"/>
              <a:gd name="T3" fmla="*/ 1684 h 1684"/>
              <a:gd name="T4" fmla="*/ 2432 w 2432"/>
              <a:gd name="T5" fmla="*/ 218 h 1684"/>
              <a:gd name="T6" fmla="*/ 2000 w 2432"/>
              <a:gd name="T7" fmla="*/ 0 h 1684"/>
              <a:gd name="T8" fmla="*/ 0 w 2432"/>
              <a:gd name="T9" fmla="*/ 1304 h 1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2" h="1684">
                <a:moveTo>
                  <a:pt x="0" y="1304"/>
                </a:moveTo>
                <a:lnTo>
                  <a:pt x="3" y="1684"/>
                </a:lnTo>
                <a:lnTo>
                  <a:pt x="2432" y="218"/>
                </a:lnTo>
                <a:lnTo>
                  <a:pt x="2000" y="0"/>
                </a:lnTo>
                <a:lnTo>
                  <a:pt x="0" y="1304"/>
                </a:lnTo>
                <a:close/>
              </a:path>
            </a:pathLst>
          </a:custGeom>
          <a:solidFill>
            <a:srgbClr val="FF9900"/>
          </a:solidFill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endParaRPr lang="en-US"/>
          </a:p>
        </p:txBody>
      </p:sp>
      <p:grpSp>
        <p:nvGrpSpPr>
          <p:cNvPr id="2882573" name="Group 13"/>
          <p:cNvGrpSpPr>
            <a:grpSpLocks/>
          </p:cNvGrpSpPr>
          <p:nvPr/>
        </p:nvGrpSpPr>
        <p:grpSpPr bwMode="auto">
          <a:xfrm>
            <a:off x="2995335" y="94500"/>
            <a:ext cx="6130776" cy="3265488"/>
            <a:chOff x="1562" y="59"/>
            <a:chExt cx="3828" cy="2041"/>
          </a:xfrm>
        </p:grpSpPr>
        <p:sp>
          <p:nvSpPr>
            <p:cNvPr id="2882574" name="Freeform 14"/>
            <p:cNvSpPr>
              <a:spLocks/>
            </p:cNvSpPr>
            <p:nvPr/>
          </p:nvSpPr>
          <p:spPr bwMode="auto">
            <a:xfrm>
              <a:off x="1562" y="59"/>
              <a:ext cx="2826" cy="2041"/>
            </a:xfrm>
            <a:custGeom>
              <a:avLst/>
              <a:gdLst>
                <a:gd name="T0" fmla="*/ 12 w 2826"/>
                <a:gd name="T1" fmla="*/ 509 h 2041"/>
                <a:gd name="T2" fmla="*/ 2826 w 2826"/>
                <a:gd name="T3" fmla="*/ 2041 h 2041"/>
                <a:gd name="T4" fmla="*/ 2712 w 2826"/>
                <a:gd name="T5" fmla="*/ 1631 h 2041"/>
                <a:gd name="T6" fmla="*/ 0 w 2826"/>
                <a:gd name="T7" fmla="*/ 0 h 2041"/>
                <a:gd name="T8" fmla="*/ 12 w 2826"/>
                <a:gd name="T9" fmla="*/ 509 h 2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2041">
                  <a:moveTo>
                    <a:pt x="12" y="509"/>
                  </a:moveTo>
                  <a:lnTo>
                    <a:pt x="2826" y="2041"/>
                  </a:lnTo>
                  <a:lnTo>
                    <a:pt x="2712" y="1631"/>
                  </a:lnTo>
                  <a:lnTo>
                    <a:pt x="0" y="0"/>
                  </a:lnTo>
                  <a:lnTo>
                    <a:pt x="12" y="509"/>
                  </a:lnTo>
                  <a:close/>
                </a:path>
              </a:pathLst>
            </a:custGeom>
            <a:solidFill>
              <a:srgbClr val="FFFF66"/>
            </a:solidFill>
            <a:ln w="25400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882575" name="Text Box 15"/>
            <p:cNvSpPr txBox="1">
              <a:spLocks noChangeArrowheads="1"/>
            </p:cNvSpPr>
            <p:nvPr/>
          </p:nvSpPr>
          <p:spPr bwMode="auto">
            <a:xfrm rot="1739778">
              <a:off x="1789" y="1269"/>
              <a:ext cx="3601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800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sz="28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Astrophysics &amp; </a:t>
              </a:r>
              <a:r>
                <a:rPr lang="en-US" sz="280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Cosmology                    </a:t>
              </a:r>
              <a:endParaRPr lang="de-DE" sz="28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882576" name="Group 16"/>
          <p:cNvGrpSpPr>
            <a:grpSpLocks/>
          </p:cNvGrpSpPr>
          <p:nvPr/>
        </p:nvGrpSpPr>
        <p:grpSpPr bwMode="auto">
          <a:xfrm>
            <a:off x="3079843" y="3353988"/>
            <a:ext cx="5106568" cy="2875490"/>
            <a:chOff x="1613" y="2096"/>
            <a:chExt cx="3192" cy="1797"/>
          </a:xfrm>
        </p:grpSpPr>
        <p:sp>
          <p:nvSpPr>
            <p:cNvPr id="2882577" name="Freeform 17"/>
            <p:cNvSpPr>
              <a:spLocks/>
            </p:cNvSpPr>
            <p:nvPr/>
          </p:nvSpPr>
          <p:spPr bwMode="auto">
            <a:xfrm>
              <a:off x="1613" y="2096"/>
              <a:ext cx="3192" cy="1797"/>
            </a:xfrm>
            <a:custGeom>
              <a:avLst/>
              <a:gdLst>
                <a:gd name="T0" fmla="*/ 0 w 3192"/>
                <a:gd name="T1" fmla="*/ 1677 h 1797"/>
                <a:gd name="T2" fmla="*/ 417 w 3192"/>
                <a:gd name="T3" fmla="*/ 1797 h 1797"/>
                <a:gd name="T4" fmla="*/ 3192 w 3192"/>
                <a:gd name="T5" fmla="*/ 237 h 1797"/>
                <a:gd name="T6" fmla="*/ 2777 w 3192"/>
                <a:gd name="T7" fmla="*/ 0 h 1797"/>
                <a:gd name="T8" fmla="*/ 0 w 3192"/>
                <a:gd name="T9" fmla="*/ 1677 h 1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2" h="1797">
                  <a:moveTo>
                    <a:pt x="0" y="1677"/>
                  </a:moveTo>
                  <a:lnTo>
                    <a:pt x="417" y="1797"/>
                  </a:lnTo>
                  <a:lnTo>
                    <a:pt x="3192" y="237"/>
                  </a:lnTo>
                  <a:lnTo>
                    <a:pt x="2777" y="0"/>
                  </a:lnTo>
                  <a:lnTo>
                    <a:pt x="0" y="1677"/>
                  </a:lnTo>
                  <a:close/>
                </a:path>
              </a:pathLst>
            </a:custGeom>
            <a:solidFill>
              <a:srgbClr val="FF9900"/>
            </a:solidFill>
            <a:ln w="25400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882578" name="Text Box 18"/>
            <p:cNvSpPr txBox="1">
              <a:spLocks noChangeArrowheads="1"/>
            </p:cNvSpPr>
            <p:nvPr/>
          </p:nvSpPr>
          <p:spPr bwMode="auto">
            <a:xfrm rot="19731686">
              <a:off x="1985" y="3051"/>
              <a:ext cx="1727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800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    </a:t>
              </a:r>
              <a:r>
                <a:rPr lang="en-US" sz="28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Cosmic Rays   </a:t>
              </a:r>
              <a:endParaRPr lang="de-DE" sz="28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882579" name="Group 19"/>
          <p:cNvGrpSpPr>
            <a:grpSpLocks/>
          </p:cNvGrpSpPr>
          <p:nvPr/>
        </p:nvGrpSpPr>
        <p:grpSpPr bwMode="auto">
          <a:xfrm>
            <a:off x="2449774" y="773279"/>
            <a:ext cx="633070" cy="5631704"/>
            <a:chOff x="1220" y="482"/>
            <a:chExt cx="395" cy="3520"/>
          </a:xfrm>
        </p:grpSpPr>
        <p:sp>
          <p:nvSpPr>
            <p:cNvPr id="2882580" name="Freeform 20"/>
            <p:cNvSpPr>
              <a:spLocks/>
            </p:cNvSpPr>
            <p:nvPr/>
          </p:nvSpPr>
          <p:spPr bwMode="auto">
            <a:xfrm>
              <a:off x="1220" y="564"/>
              <a:ext cx="395" cy="3438"/>
            </a:xfrm>
            <a:custGeom>
              <a:avLst/>
              <a:gdLst>
                <a:gd name="T0" fmla="*/ 0 w 395"/>
                <a:gd name="T1" fmla="*/ 3438 h 3438"/>
                <a:gd name="T2" fmla="*/ 395 w 395"/>
                <a:gd name="T3" fmla="*/ 3209 h 3438"/>
                <a:gd name="T4" fmla="*/ 356 w 395"/>
                <a:gd name="T5" fmla="*/ 0 h 3438"/>
                <a:gd name="T6" fmla="*/ 22 w 395"/>
                <a:gd name="T7" fmla="*/ 307 h 3438"/>
                <a:gd name="T8" fmla="*/ 0 w 395"/>
                <a:gd name="T9" fmla="*/ 3438 h 3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3438">
                  <a:moveTo>
                    <a:pt x="0" y="3438"/>
                  </a:moveTo>
                  <a:lnTo>
                    <a:pt x="395" y="3209"/>
                  </a:lnTo>
                  <a:lnTo>
                    <a:pt x="356" y="0"/>
                  </a:lnTo>
                  <a:lnTo>
                    <a:pt x="22" y="307"/>
                  </a:lnTo>
                  <a:lnTo>
                    <a:pt x="0" y="3438"/>
                  </a:lnTo>
                  <a:close/>
                </a:path>
              </a:pathLst>
            </a:custGeom>
            <a:solidFill>
              <a:srgbClr val="FF9900"/>
            </a:solidFill>
            <a:ln w="25400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882581" name="Text Box 21"/>
            <p:cNvSpPr txBox="1">
              <a:spLocks noChangeArrowheads="1"/>
            </p:cNvSpPr>
            <p:nvPr/>
          </p:nvSpPr>
          <p:spPr bwMode="auto">
            <a:xfrm rot="16155121">
              <a:off x="-297" y="2005"/>
              <a:ext cx="337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  </a:t>
              </a:r>
              <a:r>
                <a:rPr lang="en-US" sz="280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Elementary  </a:t>
              </a:r>
              <a:r>
                <a:rPr lang="en-US" sz="28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Particle </a:t>
              </a:r>
              <a:r>
                <a:rPr lang="en-US" sz="280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Physics</a:t>
              </a:r>
              <a:r>
                <a:rPr lang="en-US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        </a:t>
              </a:r>
              <a:endParaRPr lang="de-DE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82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8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8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82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82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82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82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82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82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82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82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82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82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82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82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82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82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82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82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8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8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2564" grpId="0" autoUpdateAnimBg="0"/>
      <p:bldP spid="2882565" grpId="0" animBg="1"/>
      <p:bldP spid="2882567" grpId="0" animBg="1"/>
      <p:bldP spid="2882568" grpId="0" animBg="1"/>
      <p:bldP spid="2882569" grpId="0" animBg="1"/>
      <p:bldP spid="2882570" grpId="0" animBg="1"/>
      <p:bldP spid="2882571" grpId="0" animBg="1"/>
      <p:bldP spid="28825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Supernovas </a:t>
            </a:r>
            <a:r>
              <a:rPr lang="en-US"/>
              <a:t>the Power Supply for Cosmic </a:t>
            </a:r>
            <a:r>
              <a:rPr lang="en-US" smtClean="0"/>
              <a:t>Rays?</a:t>
            </a:r>
            <a:endParaRPr 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75951" y="719608"/>
            <a:ext cx="8064811" cy="266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C40000"/>
                </a:solidFill>
                <a:latin typeface="+mj-lt"/>
              </a:rPr>
              <a:t>Required power supply       L</a:t>
            </a:r>
            <a:r>
              <a:rPr lang="en-US" sz="2600" baseline="-25000">
                <a:solidFill>
                  <a:srgbClr val="C40000"/>
                </a:solidFill>
                <a:latin typeface="+mj-lt"/>
              </a:rPr>
              <a:t>CR</a:t>
            </a:r>
            <a:r>
              <a:rPr lang="en-US">
                <a:solidFill>
                  <a:srgbClr val="C40000"/>
                </a:solidFill>
                <a:latin typeface="+mj-lt"/>
              </a:rPr>
              <a:t> = V</a:t>
            </a:r>
            <a:r>
              <a:rPr lang="en-US" sz="2600" baseline="-25000">
                <a:solidFill>
                  <a:srgbClr val="C40000"/>
                </a:solidFill>
                <a:latin typeface="+mj-lt"/>
              </a:rPr>
              <a:t>D</a:t>
            </a:r>
            <a:r>
              <a:rPr lang="en-US" baseline="-25000">
                <a:solidFill>
                  <a:srgbClr val="C40000"/>
                </a:solidFill>
                <a:latin typeface="+mj-lt"/>
              </a:rPr>
              <a:t> </a:t>
            </a:r>
            <a:r>
              <a:rPr lang="en-US">
                <a:solidFill>
                  <a:srgbClr val="C40000"/>
                </a:solidFill>
                <a:latin typeface="+mj-lt"/>
              </a:rPr>
              <a:t>r</a:t>
            </a:r>
            <a:r>
              <a:rPr lang="en-US" sz="2600" baseline="-25000">
                <a:solidFill>
                  <a:srgbClr val="C40000"/>
                </a:solidFill>
                <a:latin typeface="+mj-lt"/>
              </a:rPr>
              <a:t>CR</a:t>
            </a:r>
            <a:r>
              <a:rPr lang="en-US">
                <a:solidFill>
                  <a:srgbClr val="C40000"/>
                </a:solidFill>
                <a:latin typeface="+mj-lt"/>
              </a:rPr>
              <a:t>/t</a:t>
            </a:r>
            <a:r>
              <a:rPr lang="en-US" sz="2600" baseline="-25000">
                <a:solidFill>
                  <a:srgbClr val="C40000"/>
                </a:solidFill>
                <a:latin typeface="+mj-lt"/>
              </a:rPr>
              <a:t>res</a:t>
            </a:r>
            <a:endParaRPr lang="en-US" baseline="-25000">
              <a:solidFill>
                <a:srgbClr val="C40000"/>
              </a:solidFill>
              <a:latin typeface="+mj-lt"/>
            </a:endParaRPr>
          </a:p>
          <a:p>
            <a:endParaRPr lang="en-US" sz="500" baseline="-25000">
              <a:solidFill>
                <a:srgbClr val="C40000"/>
              </a:solidFill>
              <a:latin typeface="+mj-lt"/>
            </a:endParaRPr>
          </a:p>
          <a:p>
            <a:r>
              <a:rPr lang="en-US" baseline="-25000">
                <a:solidFill>
                  <a:srgbClr val="C40000"/>
                </a:solidFill>
                <a:latin typeface="+mj-lt"/>
              </a:rPr>
              <a:t>                                                                     </a:t>
            </a:r>
            <a:r>
              <a:rPr lang="en-US" baseline="-25000" smtClean="0">
                <a:solidFill>
                  <a:srgbClr val="C40000"/>
                </a:solidFill>
                <a:latin typeface="+mj-lt"/>
              </a:rPr>
              <a:t>             </a:t>
            </a:r>
            <a:r>
              <a:rPr lang="en-US">
                <a:solidFill>
                  <a:srgbClr val="C40000"/>
                </a:solidFill>
                <a:latin typeface="+mj-lt"/>
                <a:sym typeface="Symbol" pitchFamily="18" charset="2"/>
              </a:rPr>
              <a:t>  5  10</a:t>
            </a:r>
            <a:r>
              <a:rPr lang="en-US" sz="2600" baseline="30000">
                <a:solidFill>
                  <a:srgbClr val="C40000"/>
                </a:solidFill>
                <a:latin typeface="+mj-lt"/>
                <a:sym typeface="Symbol" pitchFamily="18" charset="2"/>
              </a:rPr>
              <a:t>40</a:t>
            </a:r>
            <a:r>
              <a:rPr lang="en-US">
                <a:solidFill>
                  <a:srgbClr val="C40000"/>
                </a:solidFill>
                <a:latin typeface="+mj-lt"/>
                <a:sym typeface="Symbol" pitchFamily="18" charset="2"/>
              </a:rPr>
              <a:t> erg/s   10</a:t>
            </a:r>
            <a:r>
              <a:rPr lang="en-US" sz="2600" baseline="30000">
                <a:solidFill>
                  <a:srgbClr val="C40000"/>
                </a:solidFill>
                <a:latin typeface="+mj-lt"/>
                <a:sym typeface="Symbol" pitchFamily="18" charset="2"/>
              </a:rPr>
              <a:t>7</a:t>
            </a:r>
            <a:r>
              <a:rPr lang="en-US">
                <a:solidFill>
                  <a:srgbClr val="C40000"/>
                </a:solidFill>
                <a:latin typeface="+mj-lt"/>
                <a:sym typeface="Symbol" pitchFamily="18" charset="2"/>
              </a:rPr>
              <a:t> </a:t>
            </a:r>
            <a:r>
              <a:rPr lang="en-US">
                <a:solidFill>
                  <a:srgbClr val="C40000"/>
                </a:solidFill>
                <a:latin typeface="+mj-lt"/>
              </a:rPr>
              <a:t>L</a:t>
            </a:r>
            <a:r>
              <a:rPr lang="en-US" baseline="-25000">
                <a:solidFill>
                  <a:srgbClr val="C40000"/>
                </a:solidFill>
                <a:latin typeface="+mj-lt"/>
              </a:rPr>
              <a:t>Sun</a:t>
            </a:r>
            <a:endParaRPr lang="en-US">
              <a:solidFill>
                <a:srgbClr val="C40000"/>
              </a:solidFill>
              <a:latin typeface="+mj-lt"/>
              <a:sym typeface="Symbol" pitchFamily="18" charset="2"/>
            </a:endParaRPr>
          </a:p>
          <a:p>
            <a:endParaRPr lang="en-US" sz="1300">
              <a:solidFill>
                <a:srgbClr val="FF0000"/>
              </a:solidFill>
              <a:latin typeface="+mj-lt"/>
              <a:sym typeface="Symbol" pitchFamily="18" charset="2"/>
            </a:endParaRPr>
          </a:p>
          <a:p>
            <a:r>
              <a:rPr lang="en-US">
                <a:solidFill>
                  <a:srgbClr val="003399"/>
                </a:solidFill>
                <a:latin typeface="+mj-lt"/>
                <a:sym typeface="Symbol" pitchFamily="18" charset="2"/>
              </a:rPr>
              <a:t>Disk volume</a:t>
            </a:r>
            <a:r>
              <a:rPr lang="en-US">
                <a:solidFill>
                  <a:srgbClr val="404040"/>
                </a:solidFill>
                <a:latin typeface="+mj-lt"/>
                <a:sym typeface="Symbol" pitchFamily="18" charset="2"/>
              </a:rPr>
              <a:t>                      </a:t>
            </a:r>
            <a:r>
              <a:rPr lang="en-US" smtClean="0">
                <a:solidFill>
                  <a:srgbClr val="404040"/>
                </a:solidFill>
                <a:latin typeface="+mj-lt"/>
                <a:sym typeface="Symbol" pitchFamily="18" charset="2"/>
              </a:rPr>
              <a:t>     </a:t>
            </a:r>
            <a:r>
              <a:rPr lang="en-US" smtClean="0">
                <a:latin typeface="+mj-lt"/>
              </a:rPr>
              <a:t>V</a:t>
            </a:r>
            <a:r>
              <a:rPr lang="en-US" baseline="-25000" smtClean="0">
                <a:latin typeface="+mj-lt"/>
              </a:rPr>
              <a:t>D    </a:t>
            </a:r>
            <a:r>
              <a:rPr lang="en-US">
                <a:latin typeface="+mj-lt"/>
              </a:rPr>
              <a:t>= </a:t>
            </a:r>
            <a:r>
              <a:rPr lang="en-US">
                <a:latin typeface="Symbol" panose="05050102010706020507" pitchFamily="18" charset="2"/>
              </a:rPr>
              <a:t>p</a:t>
            </a:r>
            <a:r>
              <a:rPr lang="en-US">
                <a:latin typeface="+mj-lt"/>
              </a:rPr>
              <a:t> R</a:t>
            </a:r>
            <a:r>
              <a:rPr lang="en-US" sz="2600" baseline="30000">
                <a:latin typeface="+mj-lt"/>
                <a:sym typeface="Symbol" pitchFamily="18" charset="2"/>
              </a:rPr>
              <a:t>2</a:t>
            </a:r>
            <a:r>
              <a:rPr lang="en-US" baseline="30000">
                <a:latin typeface="+mj-lt"/>
                <a:sym typeface="Symbol" pitchFamily="18" charset="2"/>
              </a:rPr>
              <a:t> </a:t>
            </a:r>
            <a:r>
              <a:rPr lang="en-US">
                <a:latin typeface="+mj-lt"/>
                <a:sym typeface="Symbol" pitchFamily="18" charset="2"/>
              </a:rPr>
              <a:t>d  </a:t>
            </a:r>
            <a:r>
              <a:rPr lang="en-US">
                <a:latin typeface="Symbol" panose="05050102010706020507" pitchFamily="18" charset="2"/>
              </a:rPr>
              <a:t>p</a:t>
            </a:r>
            <a:r>
              <a:rPr lang="en-US">
                <a:latin typeface="+mj-lt"/>
              </a:rPr>
              <a:t> (15 kpc)</a:t>
            </a:r>
            <a:r>
              <a:rPr lang="en-US" sz="2600" baseline="30000">
                <a:latin typeface="+mj-lt"/>
                <a:sym typeface="Symbol" pitchFamily="18" charset="2"/>
              </a:rPr>
              <a:t>2</a:t>
            </a:r>
            <a:r>
              <a:rPr lang="en-US" baseline="30000">
                <a:latin typeface="+mj-lt"/>
                <a:sym typeface="Symbol" pitchFamily="18" charset="2"/>
              </a:rPr>
              <a:t> </a:t>
            </a:r>
            <a:r>
              <a:rPr lang="en-US" baseline="30000" smtClean="0">
                <a:latin typeface="+mj-lt"/>
                <a:sym typeface="Symbol" pitchFamily="18" charset="2"/>
              </a:rPr>
              <a:t> </a:t>
            </a:r>
            <a:r>
              <a:rPr lang="en-US" smtClean="0">
                <a:latin typeface="+mj-lt"/>
                <a:sym typeface="Symbol" pitchFamily="18" charset="2"/>
              </a:rPr>
              <a:t>200 </a:t>
            </a:r>
            <a:r>
              <a:rPr lang="en-US">
                <a:latin typeface="+mj-lt"/>
                <a:sym typeface="Symbol" pitchFamily="18" charset="2"/>
              </a:rPr>
              <a:t>pc </a:t>
            </a:r>
          </a:p>
          <a:p>
            <a:r>
              <a:rPr lang="en-US">
                <a:latin typeface="+mj-lt"/>
                <a:sym typeface="Symbol" pitchFamily="18" charset="2"/>
              </a:rPr>
              <a:t>                                               </a:t>
            </a:r>
            <a:r>
              <a:rPr lang="en-US" smtClean="0">
                <a:latin typeface="+mj-lt"/>
                <a:sym typeface="Symbol" pitchFamily="18" charset="2"/>
              </a:rPr>
              <a:t>          </a:t>
            </a:r>
            <a:r>
              <a:rPr lang="en-US">
                <a:latin typeface="+mj-lt"/>
                <a:sym typeface="Symbol" pitchFamily="18" charset="2"/>
              </a:rPr>
              <a:t>4  10</a:t>
            </a:r>
            <a:r>
              <a:rPr lang="en-US" sz="2600" baseline="30000">
                <a:latin typeface="+mj-lt"/>
                <a:sym typeface="Symbol" pitchFamily="18" charset="2"/>
              </a:rPr>
              <a:t>66</a:t>
            </a:r>
            <a:r>
              <a:rPr lang="en-US">
                <a:latin typeface="+mj-lt"/>
                <a:sym typeface="Symbol" pitchFamily="18" charset="2"/>
              </a:rPr>
              <a:t> cm</a:t>
            </a:r>
            <a:r>
              <a:rPr lang="en-US" sz="2600" baseline="30000">
                <a:latin typeface="+mj-lt"/>
                <a:sym typeface="Symbol" pitchFamily="18" charset="2"/>
              </a:rPr>
              <a:t>3</a:t>
            </a:r>
          </a:p>
          <a:p>
            <a:r>
              <a:rPr lang="en-US">
                <a:solidFill>
                  <a:srgbClr val="003399"/>
                </a:solidFill>
                <a:latin typeface="+mj-lt"/>
                <a:sym typeface="Symbol" pitchFamily="18" charset="2"/>
              </a:rPr>
              <a:t>Energy density in CRs</a:t>
            </a:r>
            <a:r>
              <a:rPr lang="en-US">
                <a:solidFill>
                  <a:srgbClr val="404040"/>
                </a:solidFill>
                <a:latin typeface="+mj-lt"/>
                <a:sym typeface="Symbol" pitchFamily="18" charset="2"/>
              </a:rPr>
              <a:t>         </a:t>
            </a:r>
            <a:r>
              <a:rPr lang="en-US" smtClean="0">
                <a:solidFill>
                  <a:srgbClr val="404040"/>
                </a:solidFill>
                <a:latin typeface="+mj-lt"/>
                <a:sym typeface="Symbol" pitchFamily="18" charset="2"/>
              </a:rPr>
              <a:t> </a:t>
            </a:r>
            <a:r>
              <a:rPr lang="en-US" sz="700" smtClean="0">
                <a:solidFill>
                  <a:srgbClr val="404040"/>
                </a:solidFill>
                <a:latin typeface="+mj-lt"/>
                <a:sym typeface="Symbol" pitchFamily="18" charset="2"/>
              </a:rPr>
              <a:t> </a:t>
            </a:r>
            <a:r>
              <a:rPr lang="en-US">
                <a:latin typeface="+mj-lt"/>
              </a:rPr>
              <a:t>r</a:t>
            </a:r>
            <a:r>
              <a:rPr lang="en-US" baseline="-25000">
                <a:latin typeface="+mj-lt"/>
              </a:rPr>
              <a:t>CR  </a:t>
            </a:r>
            <a:r>
              <a:rPr lang="en-US" baseline="-25000" smtClean="0">
                <a:latin typeface="+mj-lt"/>
              </a:rPr>
              <a:t> </a:t>
            </a:r>
            <a:r>
              <a:rPr lang="en-US" sz="1100" baseline="-25000" smtClean="0">
                <a:latin typeface="+mj-lt"/>
              </a:rPr>
              <a:t> </a:t>
            </a:r>
            <a:r>
              <a:rPr lang="en-US">
                <a:latin typeface="+mj-lt"/>
                <a:sym typeface="Symbol" pitchFamily="18" charset="2"/>
              </a:rPr>
              <a:t> 1 eV / cm</a:t>
            </a:r>
            <a:r>
              <a:rPr lang="en-US" sz="2600" baseline="30000">
                <a:latin typeface="+mj-lt"/>
                <a:sym typeface="Symbol" pitchFamily="18" charset="2"/>
              </a:rPr>
              <a:t>3</a:t>
            </a:r>
          </a:p>
          <a:p>
            <a:pPr>
              <a:tabLst>
                <a:tab pos="801688" algn="l"/>
              </a:tabLst>
            </a:pPr>
            <a:r>
              <a:rPr lang="en-US">
                <a:solidFill>
                  <a:srgbClr val="003399"/>
                </a:solidFill>
                <a:latin typeface="+mj-lt"/>
                <a:sym typeface="Symbol" pitchFamily="18" charset="2"/>
              </a:rPr>
              <a:t>Residence time in galaxy</a:t>
            </a:r>
            <a:r>
              <a:rPr lang="en-US">
                <a:solidFill>
                  <a:srgbClr val="404040"/>
                </a:solidFill>
                <a:latin typeface="+mj-lt"/>
                <a:sym typeface="Symbol" pitchFamily="18" charset="2"/>
              </a:rPr>
              <a:t>   </a:t>
            </a:r>
            <a:r>
              <a:rPr lang="en-US" sz="900">
                <a:solidFill>
                  <a:srgbClr val="404040"/>
                </a:solidFill>
                <a:latin typeface="+mj-lt"/>
                <a:sym typeface="Symbol" pitchFamily="18" charset="2"/>
              </a:rPr>
              <a:t>  </a:t>
            </a:r>
            <a:r>
              <a:rPr lang="en-US" sz="600">
                <a:solidFill>
                  <a:srgbClr val="404040"/>
                </a:solidFill>
                <a:latin typeface="+mj-lt"/>
                <a:sym typeface="Symbol" pitchFamily="18" charset="2"/>
              </a:rPr>
              <a:t> </a:t>
            </a:r>
            <a:r>
              <a:rPr lang="en-US" sz="600" smtClean="0">
                <a:solidFill>
                  <a:srgbClr val="404040"/>
                </a:solidFill>
                <a:latin typeface="+mj-lt"/>
                <a:sym typeface="Symbol" pitchFamily="18" charset="2"/>
              </a:rPr>
              <a:t>  </a:t>
            </a:r>
            <a:r>
              <a:rPr lang="en-US" smtClean="0">
                <a:latin typeface="+mj-lt"/>
              </a:rPr>
              <a:t>t</a:t>
            </a:r>
            <a:r>
              <a:rPr lang="en-US" baseline="-25000" smtClean="0">
                <a:latin typeface="+mj-lt"/>
              </a:rPr>
              <a:t>res   </a:t>
            </a:r>
            <a:r>
              <a:rPr lang="en-US">
                <a:latin typeface="+mj-lt"/>
                <a:sym typeface="Symbol" pitchFamily="18" charset="2"/>
              </a:rPr>
              <a:t> 6  10</a:t>
            </a:r>
            <a:r>
              <a:rPr lang="en-US" sz="2600" baseline="30000">
                <a:latin typeface="+mj-lt"/>
                <a:sym typeface="Symbol" pitchFamily="18" charset="2"/>
              </a:rPr>
              <a:t>6</a:t>
            </a:r>
            <a:r>
              <a:rPr lang="en-US">
                <a:latin typeface="+mj-lt"/>
                <a:sym typeface="Symbol" pitchFamily="18" charset="2"/>
              </a:rPr>
              <a:t> yrs</a:t>
            </a:r>
            <a:endParaRPr lang="de-DE">
              <a:latin typeface="+mj-lt"/>
              <a:sym typeface="Symbol" pitchFamily="18" charset="2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75951" y="3527997"/>
            <a:ext cx="8064811" cy="23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C40000"/>
                </a:solidFill>
                <a:latin typeface="+mn-lt"/>
                <a:sym typeface="Symbol" pitchFamily="18" charset="2"/>
              </a:rPr>
              <a:t>Suggestive of supernovae:</a:t>
            </a:r>
            <a:endParaRPr lang="en-US">
              <a:solidFill>
                <a:srgbClr val="003399"/>
              </a:solidFill>
              <a:latin typeface="+mn-lt"/>
              <a:sym typeface="Symbol" pitchFamily="18" charset="2"/>
            </a:endParaRPr>
          </a:p>
          <a:p>
            <a:endParaRPr lang="en-US" sz="800">
              <a:solidFill>
                <a:srgbClr val="003399"/>
              </a:solidFill>
              <a:latin typeface="+mn-lt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>
                <a:solidFill>
                  <a:srgbClr val="003399"/>
                </a:solidFill>
                <a:latin typeface="+mn-lt"/>
                <a:sym typeface="Symbol" pitchFamily="18" charset="2"/>
              </a:rPr>
              <a:t> One SN explosion deposits </a:t>
            </a:r>
            <a:r>
              <a:rPr lang="en-US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~</a:t>
            </a:r>
            <a:r>
              <a:rPr lang="en-US">
                <a:solidFill>
                  <a:srgbClr val="003399"/>
                </a:solidFill>
                <a:latin typeface="+mn-lt"/>
                <a:sym typeface="Symbol" pitchFamily="18" charset="2"/>
              </a:rPr>
              <a:t> 3  10</a:t>
            </a:r>
            <a:r>
              <a:rPr lang="en-US" sz="2800" baseline="30000">
                <a:solidFill>
                  <a:srgbClr val="003399"/>
                </a:solidFill>
                <a:latin typeface="+mn-lt"/>
                <a:sym typeface="Symbol" pitchFamily="18" charset="2"/>
              </a:rPr>
              <a:t>51</a:t>
            </a:r>
            <a:r>
              <a:rPr lang="en-US">
                <a:solidFill>
                  <a:srgbClr val="003399"/>
                </a:solidFill>
                <a:latin typeface="+mn-lt"/>
                <a:sym typeface="Symbol" pitchFamily="18" charset="2"/>
              </a:rPr>
              <a:t> erg in kinetic energy of</a:t>
            </a:r>
          </a:p>
          <a:p>
            <a:r>
              <a:rPr lang="en-US">
                <a:solidFill>
                  <a:srgbClr val="003399"/>
                </a:solidFill>
                <a:latin typeface="+mn-lt"/>
                <a:sym typeface="Symbol" pitchFamily="18" charset="2"/>
              </a:rPr>
              <a:t>   ejecta into the interstellar medium (ISM</a:t>
            </a:r>
            <a:r>
              <a:rPr lang="en-US" smtClean="0">
                <a:solidFill>
                  <a:srgbClr val="003399"/>
                </a:solidFill>
                <a:latin typeface="+mn-lt"/>
                <a:sym typeface="Symbol" pitchFamily="18" charset="2"/>
              </a:rPr>
              <a:t>)</a:t>
            </a:r>
          </a:p>
          <a:p>
            <a:endParaRPr lang="en-US" sz="600">
              <a:solidFill>
                <a:srgbClr val="003399"/>
              </a:solidFill>
              <a:latin typeface="+mn-lt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>
                <a:solidFill>
                  <a:srgbClr val="003399"/>
                </a:solidFill>
                <a:latin typeface="+mn-lt"/>
                <a:sym typeface="Symbol" pitchFamily="18" charset="2"/>
              </a:rPr>
              <a:t> Rate approx. 1 SN / 30 years / galaxy</a:t>
            </a:r>
          </a:p>
          <a:p>
            <a:endParaRPr lang="en-US" sz="800">
              <a:solidFill>
                <a:srgbClr val="003399"/>
              </a:solidFill>
              <a:latin typeface="+mn-lt"/>
              <a:sym typeface="Symbol" pitchFamily="18" charset="2"/>
            </a:endParaRPr>
          </a:p>
          <a:p>
            <a:r>
              <a:rPr lang="en-US">
                <a:solidFill>
                  <a:srgbClr val="003399"/>
                </a:solidFill>
                <a:latin typeface="+mn-lt"/>
                <a:sym typeface="Symbol" pitchFamily="18" charset="2"/>
              </a:rPr>
              <a:t>Total average energy deposition:</a:t>
            </a:r>
            <a:r>
              <a:rPr lang="en-US">
                <a:solidFill>
                  <a:srgbClr val="404040"/>
                </a:solidFill>
                <a:latin typeface="+mn-lt"/>
                <a:sym typeface="Symbol" pitchFamily="18" charset="2"/>
              </a:rPr>
              <a:t>  </a:t>
            </a:r>
            <a:r>
              <a:rPr lang="en-US">
                <a:solidFill>
                  <a:srgbClr val="C40000"/>
                </a:solidFill>
                <a:latin typeface="+mn-lt"/>
              </a:rPr>
              <a:t>L</a:t>
            </a:r>
            <a:r>
              <a:rPr lang="en-US" sz="2800" baseline="-25000">
                <a:solidFill>
                  <a:srgbClr val="C40000"/>
                </a:solidFill>
                <a:latin typeface="+mn-lt"/>
              </a:rPr>
              <a:t>SN</a:t>
            </a:r>
            <a:r>
              <a:rPr lang="en-US" baseline="-25000">
                <a:solidFill>
                  <a:srgbClr val="C40000"/>
                </a:solidFill>
                <a:latin typeface="+mn-lt"/>
              </a:rPr>
              <a:t>  </a:t>
            </a:r>
            <a:r>
              <a:rPr lang="en-US">
                <a:solidFill>
                  <a:srgbClr val="C40000"/>
                </a:solidFill>
                <a:latin typeface="+mn-lt"/>
                <a:sym typeface="Symbol" pitchFamily="18" charset="2"/>
              </a:rPr>
              <a:t> 3  10</a:t>
            </a:r>
            <a:r>
              <a:rPr lang="en-US" sz="2800" baseline="30000">
                <a:solidFill>
                  <a:srgbClr val="C40000"/>
                </a:solidFill>
                <a:latin typeface="+mn-lt"/>
                <a:sym typeface="Symbol" pitchFamily="18" charset="2"/>
              </a:rPr>
              <a:t>42</a:t>
            </a:r>
            <a:r>
              <a:rPr lang="en-US">
                <a:solidFill>
                  <a:srgbClr val="C40000"/>
                </a:solidFill>
                <a:latin typeface="+mn-lt"/>
                <a:sym typeface="Symbol" pitchFamily="18" charset="2"/>
              </a:rPr>
              <a:t> erg/s    50 </a:t>
            </a:r>
            <a:r>
              <a:rPr lang="en-US">
                <a:solidFill>
                  <a:srgbClr val="C40000"/>
                </a:solidFill>
                <a:latin typeface="+mn-lt"/>
              </a:rPr>
              <a:t>L</a:t>
            </a:r>
            <a:r>
              <a:rPr lang="en-US" sz="2800" baseline="-25000">
                <a:solidFill>
                  <a:srgbClr val="C40000"/>
                </a:solidFill>
                <a:latin typeface="+mn-lt"/>
              </a:rPr>
              <a:t>CR</a:t>
            </a:r>
            <a:endParaRPr lang="de-DE" sz="2800">
              <a:solidFill>
                <a:srgbClr val="C40000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6263" y="6048419"/>
            <a:ext cx="8064500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solidFill>
                  <a:srgbClr val="C00000"/>
                </a:solidFill>
                <a:latin typeface="+mn-lt"/>
              </a:rPr>
              <a:t>Efficiency of a few percent required</a:t>
            </a:r>
          </a:p>
        </p:txBody>
      </p:sp>
    </p:spTree>
    <p:extLst>
      <p:ext uri="{BB962C8B-B14F-4D97-AF65-F5344CB8AC3E}">
        <p14:creationId xmlns:p14="http://schemas.microsoft.com/office/powerpoint/2010/main" val="29436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"/>
  <p:tag name="SAVETOFOLDER" val="C:\Users\Georg Raffelt\Desktop\"/>
  <p:tag name="IMAGEWIDTH" val="200"/>
  <p:tag name="IMAGEHEIGHT" val="150"/>
  <p:tag name="EXPORTRANGE" val="EntirePresentation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Geor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Georg</Template>
  <TotalTime>4799</TotalTime>
  <Words>5500</Words>
  <Application>Microsoft Office PowerPoint</Application>
  <PresentationFormat>Custom</PresentationFormat>
  <Paragraphs>1060</Paragraphs>
  <Slides>82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Georg</vt:lpstr>
      <vt:lpstr>CorelPhotoPaint.Image.10</vt:lpstr>
      <vt:lpstr>CorelPhotoPaint.Image.9</vt:lpstr>
      <vt:lpstr>PHOTO-PAINT</vt:lpstr>
      <vt:lpstr>Corel PHOTO-PAINT 10.0 Image</vt:lpstr>
      <vt:lpstr>Crab Nebula</vt:lpstr>
      <vt:lpstr>Crab Nebula</vt:lpstr>
      <vt:lpstr>Crab Nebula</vt:lpstr>
      <vt:lpstr>Stellar Collapse and Supernova Explosion</vt:lpstr>
      <vt:lpstr>Stellar Collapse and Supernova Explosion</vt:lpstr>
      <vt:lpstr>Stellar Collapse and Supernova Explosion</vt:lpstr>
      <vt:lpstr>Neutrino Diffusion in a Supernova Core</vt:lpstr>
      <vt:lpstr>What Determines the Neutrino Energies?</vt:lpstr>
      <vt:lpstr>Supernovas the Power Supply for Cosmic Rays?</vt:lpstr>
      <vt:lpstr>Tycho’s Supernova (1572) Remnant</vt:lpstr>
      <vt:lpstr>Thermonuclear  vs.  Core-Collapse Supernovae</vt:lpstr>
      <vt:lpstr>Spectral Classification of Supernovae</vt:lpstr>
      <vt:lpstr>Flavor Oscillations</vt:lpstr>
      <vt:lpstr>Why No Prompt Explosion?</vt:lpstr>
      <vt:lpstr>Shock Revival by Neutrinos</vt:lpstr>
      <vt:lpstr>Delayed (Neutrino-Driven) Explosion</vt:lpstr>
      <vt:lpstr>Growing Set of 2D Exploding Models</vt:lpstr>
      <vt:lpstr>First Realistic 3D Simulation (27 "M" _⊙ Garching Group)</vt:lpstr>
      <vt:lpstr>Summary Explosion Mechanism</vt:lpstr>
      <vt:lpstr>Three Phases of Neutrino Emission</vt:lpstr>
      <vt:lpstr>Livermore Fluxes and Spectra</vt:lpstr>
      <vt:lpstr>Flavor Oscillations</vt:lpstr>
      <vt:lpstr>Sanduleak -69 202</vt:lpstr>
      <vt:lpstr>SN 1987A Rings (Hubble Space Telescope 4/1994)</vt:lpstr>
      <vt:lpstr>SN 1987A Explosion Hits Inner Ring</vt:lpstr>
      <vt:lpstr>SN 1987A Event No.9 in Kamiokande </vt:lpstr>
      <vt:lpstr>Neutrino Signal of Supernova 1987A</vt:lpstr>
      <vt:lpstr>Early Lightcurve of SN 1987A</vt:lpstr>
      <vt:lpstr>Interpreting SN 1987A Neutrinos</vt:lpstr>
      <vt:lpstr>Flavor Oscillations</vt:lpstr>
      <vt:lpstr>Neutrino Limits by Intrinsic Signal Dispersion</vt:lpstr>
      <vt:lpstr>Do Neutrinos Gravitate?</vt:lpstr>
      <vt:lpstr>Supernova 1987A Energy-Loss Argument</vt:lpstr>
      <vt:lpstr>SN 1987A Axion Limits</vt:lpstr>
      <vt:lpstr>Axion Bounds and Searches</vt:lpstr>
      <vt:lpstr>Dirac Neutrino Constraints by SN 1987A</vt:lpstr>
      <vt:lpstr>Sterile Neutrino Emission from a SN Core</vt:lpstr>
      <vt:lpstr>Sterile Neutrino Limits</vt:lpstr>
      <vt:lpstr>Degenerate Fermi Seas in a Supernova Core</vt:lpstr>
      <vt:lpstr>Degenerate Fermi Seas in a Supernova Core</vt:lpstr>
      <vt:lpstr>Bi-Leptons and Core Collapse</vt:lpstr>
      <vt:lpstr>Flavor Oscillations</vt:lpstr>
      <vt:lpstr>Operational Detectors for Supernova Neutrinos</vt:lpstr>
      <vt:lpstr>SuperNova Early Warning System (SNEWS)</vt:lpstr>
      <vt:lpstr>Super-Kamiokande Neutrino Detector (Since 1996)</vt:lpstr>
      <vt:lpstr>Neutrino Cross Section in a Water Target</vt:lpstr>
      <vt:lpstr>Simulated Supernova Burst in Super-Kamiokande</vt:lpstr>
      <vt:lpstr>Supernova Pointing with Neutrinos</vt:lpstr>
      <vt:lpstr>IceCube Neutrino Telescope at the South Pole</vt:lpstr>
      <vt:lpstr>IceCube as a Supernova Neutrino Detector</vt:lpstr>
      <vt:lpstr>Variability seen in Neutrinos (3D Model)</vt:lpstr>
      <vt:lpstr>Next Generation Large-Scale Detector Concepts</vt:lpstr>
      <vt:lpstr>LENA: From Dream to Reality</vt:lpstr>
      <vt:lpstr>Flavor Oscillations</vt:lpstr>
      <vt:lpstr>Local Group of Galaxies</vt:lpstr>
      <vt:lpstr>Core-Collapse SN Rate in the Milky Way</vt:lpstr>
      <vt:lpstr>High and Low Supernova Rates in Nearby Galaxies</vt:lpstr>
      <vt:lpstr>Expected Galactic SN Distance Distribution</vt:lpstr>
      <vt:lpstr>The Red Supergiant Betelgeuse (Alpha Orionis)</vt:lpstr>
      <vt:lpstr>Flavor Oscillations</vt:lpstr>
      <vt:lpstr>Diffuse Supernova Neutrino Background (DSNB)</vt:lpstr>
      <vt:lpstr>Grand Unified Neutrino Spectrum</vt:lpstr>
      <vt:lpstr>Realistic DSNB Estimate</vt:lpstr>
      <vt:lpstr>Neutron Tagging in Super-K with Gadolinium</vt:lpstr>
      <vt:lpstr>Supernova vs. Star Formation Rate in the Universe</vt:lpstr>
      <vt:lpstr>Flavor Oscillations</vt:lpstr>
      <vt:lpstr>Neutrino Oscillations in Matter</vt:lpstr>
      <vt:lpstr>Suppression of Oscillations in Supernova Core</vt:lpstr>
      <vt:lpstr>Flavor Oscillations in Core-Collapse Supernovae</vt:lpstr>
      <vt:lpstr>Mikheev-Smirnov-Wolfenstein (MSW) effect</vt:lpstr>
      <vt:lpstr>Three-Flavor Eigenvalue Diagram</vt:lpstr>
      <vt:lpstr>SN Flavor Oscillations and Mass Hierarchy</vt:lpstr>
      <vt:lpstr>Neutronization Burst as a Standard Candle</vt:lpstr>
      <vt:lpstr>Early Phase Signal in Anti-Neutrino Sector</vt:lpstr>
      <vt:lpstr>Neutrino Flavor Conversion</vt:lpstr>
      <vt:lpstr>Flavor-Off-Diagonal Refractive Index</vt:lpstr>
      <vt:lpstr>Collective Supernova Nu Oscillations since 2006</vt:lpstr>
      <vt:lpstr>Spectral Split</vt:lpstr>
      <vt:lpstr>Multi-Angle Matter Effect</vt:lpstr>
      <vt:lpstr>Multi-Angle Multi-Energy Stability Analysis</vt:lpstr>
      <vt:lpstr>Three Phases – Three Opportunities</vt:lpstr>
      <vt:lpstr>Neutrinos at the center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Neutrinos: Ghostparticles of the Universe</dc:title>
  <dc:creator>Georg Raffelt</dc:creator>
  <cp:lastModifiedBy>Georg Raffelt</cp:lastModifiedBy>
  <cp:revision>650</cp:revision>
  <cp:lastPrinted>2011-04-10T14:40:34Z</cp:lastPrinted>
  <dcterms:created xsi:type="dcterms:W3CDTF">2006-08-16T00:00:00Z</dcterms:created>
  <dcterms:modified xsi:type="dcterms:W3CDTF">2014-06-27T08:29:52Z</dcterms:modified>
</cp:coreProperties>
</file>