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520" r:id="rId2"/>
    <p:sldId id="546" r:id="rId3"/>
    <p:sldId id="689" r:id="rId4"/>
    <p:sldId id="562" r:id="rId5"/>
    <p:sldId id="563" r:id="rId6"/>
    <p:sldId id="583" r:id="rId7"/>
    <p:sldId id="565" r:id="rId8"/>
    <p:sldId id="566" r:id="rId9"/>
    <p:sldId id="575" r:id="rId10"/>
    <p:sldId id="688" r:id="rId11"/>
    <p:sldId id="684" r:id="rId12"/>
    <p:sldId id="685" r:id="rId13"/>
    <p:sldId id="686" r:id="rId14"/>
    <p:sldId id="687" r:id="rId15"/>
    <p:sldId id="675" r:id="rId16"/>
    <p:sldId id="676" r:id="rId17"/>
    <p:sldId id="678" r:id="rId18"/>
    <p:sldId id="680" r:id="rId19"/>
    <p:sldId id="682" r:id="rId20"/>
    <p:sldId id="683" r:id="rId21"/>
    <p:sldId id="579" r:id="rId22"/>
    <p:sldId id="582" r:id="rId23"/>
  </p:sldIdLst>
  <p:sldSz cx="9217025" cy="6911975"/>
  <p:notesSz cx="9926638" cy="6781800"/>
  <p:custDataLst>
    <p:tags r:id="rId26"/>
  </p:custDataLst>
  <p:defaultTextStyle>
    <a:defPPr>
      <a:defRPr lang="en-US"/>
    </a:defPPr>
    <a:lvl1pPr marL="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0784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1566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2350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43133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0391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64699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25482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86265" algn="l" defTabSz="92156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808080"/>
    <a:srgbClr val="000000"/>
    <a:srgbClr val="336699"/>
    <a:srgbClr val="5F5F5F"/>
    <a:srgbClr val="FFCC00"/>
    <a:srgbClr val="777777"/>
    <a:srgbClr val="F4C600"/>
    <a:srgbClr val="C00000"/>
    <a:srgbClr val="70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0554" autoAdjust="0"/>
    <p:restoredTop sz="94204" autoAdjust="0"/>
  </p:normalViewPr>
  <p:slideViewPr>
    <p:cSldViewPr>
      <p:cViewPr>
        <p:scale>
          <a:sx n="60" d="100"/>
          <a:sy n="60" d="100"/>
        </p:scale>
        <p:origin x="-536" y="-116"/>
      </p:cViewPr>
      <p:guideLst>
        <p:guide orient="horz" pos="1859"/>
        <p:guide orient="horz" pos="90"/>
        <p:guide pos="2948"/>
        <p:guide pos="408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-1644" y="-90"/>
      </p:cViewPr>
      <p:guideLst>
        <p:guide orient="horz" pos="2136"/>
        <p:guide pos="3127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237" y="0"/>
            <a:ext cx="4301079" cy="3394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5C8F8-B5DB-43D9-85CF-6394458414A4}" type="datetimeFigureOut">
              <a:rPr lang="en-US" smtClean="0"/>
              <a:t>26-Jun-14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237" y="6441246"/>
            <a:ext cx="4301079" cy="3394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D8B15-1CA3-4651-B523-EF16B1F80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59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1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/>
          <a:lstStyle>
            <a:lvl1pPr algn="r">
              <a:defRPr sz="1200"/>
            </a:lvl1pPr>
          </a:lstStyle>
          <a:p>
            <a:fld id="{01620072-3401-4DB9-8FDB-45DC06C8E2ED}" type="datetimeFigureOut">
              <a:rPr lang="en-US" smtClean="0"/>
              <a:t>26-Jun-14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8000"/>
            <a:ext cx="3392488" cy="25447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52" tIns="47724" rIns="95452" bIns="477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1357"/>
            <a:ext cx="7941310" cy="3051810"/>
          </a:xfrm>
          <a:prstGeom prst="rect">
            <a:avLst/>
          </a:prstGeom>
        </p:spPr>
        <p:txBody>
          <a:bodyPr vert="horz" lIns="95452" tIns="47724" rIns="95452" bIns="477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41534"/>
            <a:ext cx="4301543" cy="339090"/>
          </a:xfrm>
          <a:prstGeom prst="rect">
            <a:avLst/>
          </a:prstGeom>
        </p:spPr>
        <p:txBody>
          <a:bodyPr vert="horz" lIns="95452" tIns="47724" rIns="95452" bIns="47724" rtlCol="0" anchor="b"/>
          <a:lstStyle>
            <a:lvl1pPr algn="r">
              <a:defRPr sz="1200"/>
            </a:lvl1pPr>
          </a:lstStyle>
          <a:p>
            <a:fld id="{9D3757EF-13E9-4198-A937-0CBC43ED3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3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8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9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2" algn="l" defTabSz="91434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solidFill>
            <a:srgbClr val="707070"/>
          </a:solidFill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solidFill>
            <a:srgbClr val="707070"/>
          </a:solidFill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-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0"/>
            <a:ext cx="9217024" cy="582932"/>
          </a:xfrm>
          <a:noFill/>
        </p:spPr>
        <p:txBody>
          <a:bodyPr>
            <a:noAutofit/>
          </a:bodyPr>
          <a:lstStyle>
            <a:lvl1pPr>
              <a:defRPr sz="3200" b="1">
                <a:ln w="6350">
                  <a:noFill/>
                </a:ln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128" y="6696437"/>
            <a:ext cx="9217026" cy="216030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l"/>
            <a:r>
              <a:rPr lang="en-US" sz="1200" b="1" smtClean="0">
                <a:solidFill>
                  <a:srgbClr val="FFFFFF"/>
                </a:solidFill>
              </a:rPr>
              <a:t>Georg Raffelt, MPI Physics,</a:t>
            </a:r>
            <a:r>
              <a:rPr lang="en-US" sz="1200" b="1" baseline="0" smtClean="0">
                <a:solidFill>
                  <a:srgbClr val="FFFFFF"/>
                </a:solidFill>
              </a:rPr>
              <a:t> Munich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8513" y="6696075"/>
            <a:ext cx="4608513" cy="216392"/>
          </a:xfrm>
          <a:prstGeom prst="rect">
            <a:avLst/>
          </a:prstGeom>
          <a:noFill/>
        </p:spPr>
        <p:txBody>
          <a:bodyPr wrap="none" bIns="61200" rtlCol="0" anchor="ctr" anchorCtr="0">
            <a:noAutofit/>
          </a:bodyPr>
          <a:lstStyle/>
          <a:p>
            <a:pPr algn="r"/>
            <a:r>
              <a:rPr lang="en-US" sz="1200" b="1" baseline="0" smtClean="0">
                <a:solidFill>
                  <a:srgbClr val="FFFFFF"/>
                </a:solidFill>
              </a:rPr>
              <a:t>Neutrinos in Astrophysics and Cosmology, NBI, 23–27 June 2014</a:t>
            </a:r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68064" y="17277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0851" y="276799"/>
            <a:ext cx="8295323" cy="1151996"/>
          </a:xfrm>
          <a:prstGeom prst="rect">
            <a:avLst/>
          </a:prstGeom>
        </p:spPr>
        <p:txBody>
          <a:bodyPr vert="horz" lIns="92144" tIns="46072" rIns="92144" bIns="4607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0851" y="1612798"/>
            <a:ext cx="8295323" cy="4561584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0851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26-Jun-14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9150" y="6406380"/>
            <a:ext cx="2918725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05538" y="6406380"/>
            <a:ext cx="2150639" cy="367999"/>
          </a:xfrm>
          <a:prstGeom prst="rect">
            <a:avLst/>
          </a:prstGeom>
        </p:spPr>
        <p:txBody>
          <a:bodyPr vert="horz" lIns="92144" tIns="46072" rIns="92144" bIns="4607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3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2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214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5" indent="-345545" algn="l" defTabSz="92145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8679" indent="-287953" algn="l" defTabSz="92145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815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12540" indent="-230364" algn="l" defTabSz="92145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263" indent="-230364" algn="l" defTabSz="92145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3991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471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55442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16166" indent="-230364" algn="l" defTabSz="92145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0726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1451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217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2903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03627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64354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25079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85805" algn="l" defTabSz="9214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23.png"/><Relationship Id="rId7" Type="http://schemas.openxmlformats.org/officeDocument/2006/relationships/image" Target="../media/image36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21.png"/><Relationship Id="rId10" Type="http://schemas.openxmlformats.org/officeDocument/2006/relationships/image" Target="../media/image20.png"/><Relationship Id="rId9" Type="http://schemas.openxmlformats.org/officeDocument/2006/relationships/image" Target="../media/image1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2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0.png"/><Relationship Id="rId13" Type="http://schemas.openxmlformats.org/officeDocument/2006/relationships/image" Target="../media/image61.png"/><Relationship Id="rId3" Type="http://schemas.openxmlformats.org/officeDocument/2006/relationships/image" Target="../media/image24.png"/><Relationship Id="rId7" Type="http://schemas.openxmlformats.org/officeDocument/2006/relationships/image" Target="../media/image55.png"/><Relationship Id="rId12" Type="http://schemas.openxmlformats.org/officeDocument/2006/relationships/image" Target="../media/image601.png"/><Relationship Id="rId17" Type="http://schemas.openxmlformats.org/officeDocument/2006/relationships/image" Target="../media/image65.png"/><Relationship Id="rId2" Type="http://schemas.openxmlformats.org/officeDocument/2006/relationships/image" Target="../media/image25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0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490.png"/><Relationship Id="rId9" Type="http://schemas.openxmlformats.org/officeDocument/2006/relationships/image" Target="../media/image57.png"/><Relationship Id="rId14" Type="http://schemas.openxmlformats.org/officeDocument/2006/relationships/image" Target="../media/image6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0.png"/><Relationship Id="rId5" Type="http://schemas.openxmlformats.org/officeDocument/2006/relationships/image" Target="../media/image930.png"/><Relationship Id="rId4" Type="http://schemas.openxmlformats.org/officeDocument/2006/relationships/image" Target="../media/image9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.bin"/><Relationship Id="rId1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12" Type="http://schemas.openxmlformats.org/officeDocument/2006/relationships/image" Target="../media/image101.png"/><Relationship Id="rId17" Type="http://schemas.openxmlformats.org/officeDocument/2006/relationships/image" Target="../media/image81.png"/><Relationship Id="rId7" Type="http://schemas.openxmlformats.org/officeDocument/2006/relationships/image" Target="NULL"/><Relationship Id="rId2" Type="http://schemas.openxmlformats.org/officeDocument/2006/relationships/slideLayout" Target="../slideLayouts/slideLayout1.xml"/><Relationship Id="rId16" Type="http://schemas.openxmlformats.org/officeDocument/2006/relationships/image" Target="NUL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00.bin"/><Relationship Id="rId5" Type="http://schemas.openxmlformats.org/officeDocument/2006/relationships/image" Target="../media/image42.png"/><Relationship Id="rId15" Type="http://schemas.openxmlformats.org/officeDocument/2006/relationships/oleObject" Target="../embeddings/oleObject30.bin"/><Relationship Id="rId19" Type="http://schemas.openxmlformats.org/officeDocument/2006/relationships/image" Target="../media/image10.png"/><Relationship Id="rId4" Type="http://schemas.openxmlformats.org/officeDocument/2006/relationships/image" Target="../media/image8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Crab Nebula</a:t>
            </a:r>
            <a:endParaRPr lang="en-US"/>
          </a:p>
        </p:txBody>
      </p:sp>
      <p:pic>
        <p:nvPicPr>
          <p:cNvPr id="3" name="Picture 3" descr="C:\Users\Georg Raffelt\Desktop\cr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" y="0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27"/>
            <a:ext cx="9215438" cy="21809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2" y="5688297"/>
            <a:ext cx="9216010" cy="1224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1800" y="143527"/>
            <a:ext cx="8353426" cy="38891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t" anchorCtr="0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8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</a:t>
            </a:r>
          </a:p>
          <a:p>
            <a:pPr algn="ctr"/>
            <a:r>
              <a:rPr 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Astrophysics and Cosmology</a:t>
            </a:r>
          </a:p>
          <a:p>
            <a:pPr algn="ctr"/>
            <a:endParaRPr lang="en-US" sz="40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/>
            <a:r>
              <a:rPr lang="en-US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Neutrinos and the Stars 2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5904460"/>
            <a:ext cx="9217025" cy="93599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156" tIns="46078" rIns="92156" bIns="46078" anchor="ctr"/>
          <a:lstStyle>
            <a:lvl1pPr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algn="l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Georg G. Raffelt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pitchFamily="34" charset="0"/>
              </a:rPr>
              <a:t>Max-Planck-Institut f</a:t>
            </a:r>
            <a:r>
              <a:rPr lang="de-DE" sz="2800" b="1">
                <a:solidFill>
                  <a:schemeClr val="bg1"/>
                </a:solidFill>
                <a:latin typeface="Trebuchet MS" pitchFamily="34" charset="0"/>
              </a:rPr>
              <a:t>ür Physik, München, Germany</a:t>
            </a:r>
          </a:p>
        </p:txBody>
      </p:sp>
    </p:spTree>
    <p:extLst>
      <p:ext uri="{BB962C8B-B14F-4D97-AF65-F5344CB8AC3E}">
        <p14:creationId xmlns:p14="http://schemas.microsoft.com/office/powerpoint/2010/main" val="86530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Plasmon Decay and Stellar Energy Loss </a:t>
            </a:r>
            <a:r>
              <a:rPr lang="en-US" smtClean="0"/>
              <a:t>Rates</a:t>
            </a:r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4017" y="863997"/>
            <a:ext cx="4464496" cy="7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Assume photon dispersion relation like a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massive particle (nonrelativistic plasma)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12582" y="899319"/>
                <a:ext cx="2885021" cy="7213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−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𝛾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pl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𝜋𝛼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582" y="899319"/>
                <a:ext cx="2885021" cy="72135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016" y="3887986"/>
            <a:ext cx="2448272" cy="20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Energy-loss rate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of stellar </a:t>
            </a:r>
            <a:r>
              <a:rPr lang="en-US" sz="2000" smtClean="0">
                <a:solidFill>
                  <a:srgbClr val="003399"/>
                </a:solidFill>
              </a:rPr>
              <a:t>plasma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44016" y="1727994"/>
            <a:ext cx="2448272" cy="20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Photon decay rate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(transverse plasmon)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with energy E</a:t>
            </a:r>
            <a:r>
              <a:rPr lang="en-US" sz="2800" b="1" baseline="-25000">
                <a:solidFill>
                  <a:srgbClr val="003399"/>
                </a:solidFill>
                <a:latin typeface="Symbol" pitchFamily="18" charset="2"/>
              </a:rPr>
              <a:t>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48212" y="2041665"/>
                <a:ext cx="4873001" cy="1479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Γ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𝜈</m:t>
                          </m:r>
                          <m:bar>
                            <m:barPr>
                              <m:pos m:val="top"/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×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pl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b="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>
                                                    <a:latin typeface="Cambria Math"/>
                                                  </a:rPr>
                                                  <m:t>pl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Sup>
                                          <m:sSubSupPr>
                                            <m:ctrlP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F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sz="2000">
                                                    <a:latin typeface="Cambria Math"/>
                                                  </a:rPr>
                                                  <m:t>pl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212" y="2041665"/>
                <a:ext cx="4873001" cy="14797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2882" y="1727747"/>
            <a:ext cx="1800123" cy="208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rgbClr val="003399"/>
                </a:solidFill>
              </a:rPr>
              <a:t>Millicharge</a:t>
            </a:r>
          </a:p>
          <a:p>
            <a:pPr algn="l"/>
            <a:endParaRPr lang="en-US" sz="1200">
              <a:solidFill>
                <a:srgbClr val="003399"/>
              </a:solidFill>
            </a:endParaRPr>
          </a:p>
          <a:p>
            <a:pPr algn="l"/>
            <a:r>
              <a:rPr lang="en-US" sz="2000" smtClean="0">
                <a:solidFill>
                  <a:srgbClr val="003399"/>
                </a:solidFill>
              </a:rPr>
              <a:t>Dipole moment</a:t>
            </a:r>
          </a:p>
          <a:p>
            <a:pPr algn="l"/>
            <a:endParaRPr lang="en-US" sz="1200" smtClean="0">
              <a:solidFill>
                <a:srgbClr val="003399"/>
              </a:solidFill>
            </a:endParaRPr>
          </a:p>
          <a:p>
            <a:pPr algn="l"/>
            <a:r>
              <a:rPr lang="en-US" sz="2000" smtClean="0">
                <a:solidFill>
                  <a:srgbClr val="003399"/>
                </a:solidFill>
              </a:rPr>
              <a:t>Standard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499968" y="4291227"/>
                <a:ext cx="6624350" cy="1340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𝑄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  <m:bar>
                            <m:barPr>
                              <m:pos m:val="top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subHide m:val="on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1" i="0" smtClean="0">
                                  <a:latin typeface="Cambria Math"/>
                                </a:rPr>
                                <m:t>𝐩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𝛾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𝜈</m:t>
                                  </m:r>
                                </m:e>
                              </m:ba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den>
                              </m:f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×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pl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𝜋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𝜇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𝜈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/>
                                                  </a:rPr>
                                                  <m:t>pl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𝐶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V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𝐺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/>
                                              </a:rPr>
                                              <m:t>F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num>
                                      <m:den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</m:e>
                                </m:d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>
                                                    <a:latin typeface="Cambria Math"/>
                                                  </a:rPr>
                                                  <m:t>pl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i="1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</m:num>
                                          <m:den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𝜋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i="1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968" y="4291227"/>
                <a:ext cx="6624350" cy="1340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324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Color-Magnitude Diagram for Globular Clusters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10" y="824079"/>
            <a:ext cx="4142906" cy="500823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463" y="5903979"/>
            <a:ext cx="8928099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rgbClr val="003399"/>
                </a:solidFill>
              </a:rPr>
              <a:t> Color-magnitude diagram synthesized from several low-metallicity globular</a:t>
            </a:r>
          </a:p>
          <a:p>
            <a:pPr algn="ctr"/>
            <a:r>
              <a:rPr lang="en-US" sz="2000">
                <a:solidFill>
                  <a:srgbClr val="003399"/>
                </a:solidFill>
              </a:rPr>
              <a:t> clusters and compared with theoretical isochrones (W.Harris, 2000)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6252" y="5472318"/>
            <a:ext cx="1224136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Hot, blue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54752" y="5472318"/>
            <a:ext cx="108012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cold, red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040561" y="3230791"/>
            <a:ext cx="3888432" cy="2519991"/>
            <a:chOff x="3360" y="2112"/>
            <a:chExt cx="2592" cy="1680"/>
          </a:xfrm>
          <a:effectLst/>
        </p:grpSpPr>
        <p:sp>
          <p:nvSpPr>
            <p:cNvPr id="8" name="Oval 9"/>
            <p:cNvSpPr>
              <a:spLocks noChangeAspect="1" noChangeArrowheads="1"/>
            </p:cNvSpPr>
            <p:nvPr/>
          </p:nvSpPr>
          <p:spPr bwMode="auto">
            <a:xfrm>
              <a:off x="4608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5071" y="2623"/>
              <a:ext cx="370" cy="3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" name="Text Box 11"/>
            <p:cNvSpPr txBox="1">
              <a:spLocks noChangeAspect="1" noChangeArrowheads="1"/>
            </p:cNvSpPr>
            <p:nvPr/>
          </p:nvSpPr>
          <p:spPr bwMode="auto">
            <a:xfrm>
              <a:off x="5062" y="2271"/>
              <a:ext cx="38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n-lt"/>
                </a:rPr>
                <a:t>H</a:t>
              </a:r>
              <a:endParaRPr lang="de-DE" sz="20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608" y="3504"/>
              <a:ext cx="1344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Main-Sequence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360" y="2112"/>
              <a:ext cx="1344" cy="376"/>
            </a:xfrm>
            <a:custGeom>
              <a:avLst/>
              <a:gdLst>
                <a:gd name="T0" fmla="*/ 1344 w 1344"/>
                <a:gd name="T1" fmla="*/ 376 h 376"/>
                <a:gd name="T2" fmla="*/ 672 w 1344"/>
                <a:gd name="T3" fmla="*/ 40 h 376"/>
                <a:gd name="T4" fmla="*/ 0 w 1344"/>
                <a:gd name="T5" fmla="*/ 1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376">
                  <a:moveTo>
                    <a:pt x="1344" y="376"/>
                  </a:moveTo>
                  <a:cubicBezTo>
                    <a:pt x="1120" y="228"/>
                    <a:pt x="896" y="80"/>
                    <a:pt x="672" y="40"/>
                  </a:cubicBezTo>
                  <a:cubicBezTo>
                    <a:pt x="448" y="0"/>
                    <a:pt x="112" y="120"/>
                    <a:pt x="0" y="136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88032" y="719997"/>
            <a:ext cx="4464496" cy="2447991"/>
            <a:chOff x="192" y="480"/>
            <a:chExt cx="2976" cy="1632"/>
          </a:xfrm>
        </p:grpSpPr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40" y="48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9" name="Oval 23"/>
            <p:cNvSpPr>
              <a:spLocks noChangeAspect="1" noChangeArrowheads="1"/>
            </p:cNvSpPr>
            <p:nvPr/>
          </p:nvSpPr>
          <p:spPr bwMode="auto">
            <a:xfrm>
              <a:off x="449" y="689"/>
              <a:ext cx="879" cy="879"/>
            </a:xfrm>
            <a:prstGeom prst="ellipse">
              <a:avLst/>
            </a:prstGeom>
            <a:solidFill>
              <a:srgbClr val="FFCC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0" name="Oval 24"/>
            <p:cNvSpPr>
              <a:spLocks noChangeAspect="1" noChangeArrowheads="1"/>
            </p:cNvSpPr>
            <p:nvPr/>
          </p:nvSpPr>
          <p:spPr bwMode="auto">
            <a:xfrm>
              <a:off x="611" y="851"/>
              <a:ext cx="555" cy="5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1" name="Text Box 25"/>
            <p:cNvSpPr txBox="1">
              <a:spLocks noChangeAspect="1" noChangeArrowheads="1"/>
            </p:cNvSpPr>
            <p:nvPr/>
          </p:nvSpPr>
          <p:spPr bwMode="auto">
            <a:xfrm>
              <a:off x="773" y="516"/>
              <a:ext cx="23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Text Box 26"/>
            <p:cNvSpPr txBox="1">
              <a:spLocks noChangeAspect="1" noChangeArrowheads="1"/>
            </p:cNvSpPr>
            <p:nvPr/>
          </p:nvSpPr>
          <p:spPr bwMode="auto">
            <a:xfrm>
              <a:off x="749" y="702"/>
              <a:ext cx="2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He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 Box 27"/>
            <p:cNvSpPr txBox="1">
              <a:spLocks noChangeAspect="1" noChangeArrowheads="1"/>
            </p:cNvSpPr>
            <p:nvPr/>
          </p:nvSpPr>
          <p:spPr bwMode="auto">
            <a:xfrm>
              <a:off x="657" y="960"/>
              <a:ext cx="46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smtClean="0">
                  <a:solidFill>
                    <a:srgbClr val="404040"/>
                  </a:solidFill>
                  <a:latin typeface="+mj-lt"/>
                </a:rPr>
                <a:t>C O</a:t>
              </a:r>
              <a:endParaRPr lang="de-DE" sz="2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92" y="182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Asymptotic Giant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344" y="592"/>
              <a:ext cx="1824" cy="272"/>
            </a:xfrm>
            <a:custGeom>
              <a:avLst/>
              <a:gdLst>
                <a:gd name="T0" fmla="*/ 0 w 1824"/>
                <a:gd name="T1" fmla="*/ 80 h 272"/>
                <a:gd name="T2" fmla="*/ 864 w 1824"/>
                <a:gd name="T3" fmla="*/ 32 h 272"/>
                <a:gd name="T4" fmla="*/ 1824 w 182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4" h="272">
                  <a:moveTo>
                    <a:pt x="0" y="80"/>
                  </a:moveTo>
                  <a:cubicBezTo>
                    <a:pt x="280" y="40"/>
                    <a:pt x="560" y="0"/>
                    <a:pt x="864" y="32"/>
                  </a:cubicBezTo>
                  <a:cubicBezTo>
                    <a:pt x="1168" y="64"/>
                    <a:pt x="1664" y="232"/>
                    <a:pt x="1824" y="272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</p:grp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4752529" y="719997"/>
            <a:ext cx="4176464" cy="2447991"/>
            <a:chOff x="3168" y="480"/>
            <a:chExt cx="2784" cy="1632"/>
          </a:xfrm>
        </p:grpSpPr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3168" y="960"/>
              <a:ext cx="1488" cy="528"/>
            </a:xfrm>
            <a:custGeom>
              <a:avLst/>
              <a:gdLst>
                <a:gd name="T0" fmla="*/ 1440 w 1440"/>
                <a:gd name="T1" fmla="*/ 192 h 416"/>
                <a:gd name="T2" fmla="*/ 576 w 1440"/>
                <a:gd name="T3" fmla="*/ 384 h 416"/>
                <a:gd name="T4" fmla="*/ 0 w 1440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416">
                  <a:moveTo>
                    <a:pt x="1440" y="192"/>
                  </a:moveTo>
                  <a:cubicBezTo>
                    <a:pt x="1128" y="304"/>
                    <a:pt x="816" y="416"/>
                    <a:pt x="576" y="384"/>
                  </a:cubicBezTo>
                  <a:cubicBezTo>
                    <a:pt x="336" y="352"/>
                    <a:pt x="96" y="6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7" name="Oval 15"/>
            <p:cNvSpPr>
              <a:spLocks noChangeAspect="1" noChangeArrowheads="1"/>
            </p:cNvSpPr>
            <p:nvPr/>
          </p:nvSpPr>
          <p:spPr bwMode="auto">
            <a:xfrm>
              <a:off x="4608" y="48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8" name="Oval 16"/>
            <p:cNvSpPr>
              <a:spLocks noChangeAspect="1" noChangeArrowheads="1"/>
            </p:cNvSpPr>
            <p:nvPr/>
          </p:nvSpPr>
          <p:spPr bwMode="auto">
            <a:xfrm>
              <a:off x="4955" y="827"/>
              <a:ext cx="602" cy="6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9" name="Text Box 17"/>
            <p:cNvSpPr txBox="1">
              <a:spLocks noChangeAspect="1" noChangeArrowheads="1"/>
            </p:cNvSpPr>
            <p:nvPr/>
          </p:nvSpPr>
          <p:spPr bwMode="auto">
            <a:xfrm>
              <a:off x="5141" y="552"/>
              <a:ext cx="23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0" name="Text Box 18"/>
            <p:cNvSpPr txBox="1">
              <a:spLocks noChangeAspect="1" noChangeArrowheads="1"/>
            </p:cNvSpPr>
            <p:nvPr/>
          </p:nvSpPr>
          <p:spPr bwMode="auto">
            <a:xfrm>
              <a:off x="5102" y="1033"/>
              <a:ext cx="3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404040"/>
                  </a:solidFill>
                  <a:latin typeface="+mj-lt"/>
                </a:rPr>
                <a:t>He</a:t>
              </a:r>
              <a:endParaRPr lang="de-DE" sz="2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560" y="182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Red Giant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288032" y="1817271"/>
            <a:ext cx="3636404" cy="3923986"/>
            <a:chOff x="192" y="1176"/>
            <a:chExt cx="2424" cy="2616"/>
          </a:xfrm>
        </p:grpSpPr>
        <p:sp>
          <p:nvSpPr>
            <p:cNvPr id="34" name="Oval 31"/>
            <p:cNvSpPr>
              <a:spLocks noChangeAspect="1" noChangeArrowheads="1"/>
            </p:cNvSpPr>
            <p:nvPr/>
          </p:nvSpPr>
          <p:spPr bwMode="auto">
            <a:xfrm>
              <a:off x="240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" name="Oval 32"/>
            <p:cNvSpPr>
              <a:spLocks noChangeAspect="1" noChangeArrowheads="1"/>
            </p:cNvSpPr>
            <p:nvPr/>
          </p:nvSpPr>
          <p:spPr bwMode="auto">
            <a:xfrm>
              <a:off x="518" y="2438"/>
              <a:ext cx="740" cy="740"/>
            </a:xfrm>
            <a:prstGeom prst="ellipse">
              <a:avLst/>
            </a:prstGeom>
            <a:solidFill>
              <a:srgbClr val="FFCC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" name="Oval 33"/>
            <p:cNvSpPr>
              <a:spLocks noChangeAspect="1" noChangeArrowheads="1"/>
            </p:cNvSpPr>
            <p:nvPr/>
          </p:nvSpPr>
          <p:spPr bwMode="auto">
            <a:xfrm>
              <a:off x="749" y="2669"/>
              <a:ext cx="278" cy="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749" y="2241"/>
              <a:ext cx="27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795" y="2483"/>
              <a:ext cx="1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He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192" y="350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Horizontal Branch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512" y="1176"/>
              <a:ext cx="1104" cy="1488"/>
            </a:xfrm>
            <a:custGeom>
              <a:avLst/>
              <a:gdLst>
                <a:gd name="T0" fmla="*/ 0 w 1104"/>
                <a:gd name="T1" fmla="*/ 1488 h 1488"/>
                <a:gd name="T2" fmla="*/ 912 w 1104"/>
                <a:gd name="T3" fmla="*/ 864 h 1488"/>
                <a:gd name="T4" fmla="*/ 1104 w 1104"/>
                <a:gd name="T5" fmla="*/ 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" h="1488">
                  <a:moveTo>
                    <a:pt x="0" y="1488"/>
                  </a:moveTo>
                  <a:cubicBezTo>
                    <a:pt x="364" y="1300"/>
                    <a:pt x="728" y="1112"/>
                    <a:pt x="912" y="864"/>
                  </a:cubicBezTo>
                  <a:cubicBezTo>
                    <a:pt x="1096" y="616"/>
                    <a:pt x="1072" y="144"/>
                    <a:pt x="1104" y="0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</p:grp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3055840" y="4063486"/>
            <a:ext cx="1606678" cy="1075496"/>
            <a:chOff x="2037" y="2709"/>
            <a:chExt cx="1071" cy="717"/>
          </a:xfrm>
        </p:grpSpPr>
        <p:sp>
          <p:nvSpPr>
            <p:cNvPr id="42" name="Oval 39"/>
            <p:cNvSpPr>
              <a:spLocks noChangeAspect="1" noChangeArrowheads="1"/>
            </p:cNvSpPr>
            <p:nvPr/>
          </p:nvSpPr>
          <p:spPr bwMode="auto">
            <a:xfrm>
              <a:off x="2037" y="2709"/>
              <a:ext cx="555" cy="555"/>
            </a:xfrm>
            <a:prstGeom prst="ellipse">
              <a:avLst/>
            </a:prstGeom>
            <a:solidFill>
              <a:srgbClr val="4D4D4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3" name="Text Box 40"/>
            <p:cNvSpPr txBox="1">
              <a:spLocks noChangeAspect="1" noChangeArrowheads="1"/>
            </p:cNvSpPr>
            <p:nvPr/>
          </p:nvSpPr>
          <p:spPr bwMode="auto">
            <a:xfrm>
              <a:off x="2073" y="2829"/>
              <a:ext cx="51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 O</a:t>
              </a:r>
              <a:endParaRPr lang="de-DE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532" y="2994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ts val="2000"/>
                </a:lnSpc>
              </a:pPr>
              <a:r>
                <a:rPr lang="en-US" sz="2000">
                  <a:latin typeface="+mj-lt"/>
                </a:rPr>
                <a:t>White</a:t>
              </a:r>
            </a:p>
            <a:p>
              <a:pPr algn="l">
                <a:lnSpc>
                  <a:spcPts val="2000"/>
                </a:lnSpc>
              </a:pPr>
              <a:r>
                <a:rPr lang="en-US" sz="2000">
                  <a:latin typeface="+mj-lt"/>
                </a:rPr>
                <a:t>Dwarfs</a:t>
              </a:r>
            </a:p>
          </p:txBody>
        </p:sp>
      </p:grpSp>
      <p:sp>
        <p:nvSpPr>
          <p:cNvPr id="45" name="AutoShape 42"/>
          <p:cNvSpPr>
            <a:spLocks noChangeArrowheads="1"/>
          </p:cNvSpPr>
          <p:nvPr/>
        </p:nvSpPr>
        <p:spPr bwMode="auto">
          <a:xfrm>
            <a:off x="1368152" y="3311988"/>
            <a:ext cx="3672408" cy="1799993"/>
          </a:xfrm>
          <a:prstGeom prst="rightArrow">
            <a:avLst>
              <a:gd name="adj1" fmla="val 56500"/>
              <a:gd name="adj2" fmla="val 50169"/>
            </a:avLst>
          </a:prstGeom>
          <a:gradFill rotWithShape="0">
            <a:gsLst>
              <a:gs pos="0">
                <a:srgbClr val="404040"/>
              </a:gs>
              <a:gs pos="100000">
                <a:srgbClr val="FF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 Particle emission reduces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 helium burning lifetime,</a:t>
            </a:r>
          </a:p>
          <a:p>
            <a:pPr algn="l"/>
            <a:r>
              <a:rPr lang="en-US" sz="2000">
                <a:solidFill>
                  <a:schemeClr val="bg1"/>
                </a:solidFill>
              </a:rPr>
              <a:t> i.e. number of  HB stars</a:t>
            </a:r>
            <a:endParaRPr lang="en-US" sz="1900">
              <a:solidFill>
                <a:schemeClr val="bg1"/>
              </a:solidFill>
            </a:endParaRPr>
          </a:p>
        </p:txBody>
      </p:sp>
      <p:sp>
        <p:nvSpPr>
          <p:cNvPr id="46" name="AutoShape 43"/>
          <p:cNvSpPr>
            <a:spLocks noChangeArrowheads="1"/>
          </p:cNvSpPr>
          <p:nvPr/>
        </p:nvSpPr>
        <p:spPr bwMode="auto">
          <a:xfrm flipH="1">
            <a:off x="4680521" y="791997"/>
            <a:ext cx="3096344" cy="1799993"/>
          </a:xfrm>
          <a:prstGeom prst="rightArrow">
            <a:avLst>
              <a:gd name="adj1" fmla="val 57676"/>
              <a:gd name="adj2" fmla="val 49920"/>
            </a:avLst>
          </a:prstGeom>
          <a:gradFill rotWithShape="0">
            <a:gsLst>
              <a:gs pos="0">
                <a:srgbClr val="FF0000"/>
              </a:gs>
              <a:gs pos="100000">
                <a:srgbClr val="40404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>
                <a:solidFill>
                  <a:schemeClr val="bg1"/>
                </a:solidFill>
              </a:rPr>
              <a:t>Particle emission</a:t>
            </a:r>
          </a:p>
          <a:p>
            <a:r>
              <a:rPr lang="en-US" sz="2000">
                <a:solidFill>
                  <a:schemeClr val="bg1"/>
                </a:solidFill>
              </a:rPr>
              <a:t>delays He ignition, i.e.</a:t>
            </a:r>
          </a:p>
          <a:p>
            <a:r>
              <a:rPr lang="en-US" sz="2000">
                <a:solidFill>
                  <a:schemeClr val="bg1"/>
                </a:solidFill>
              </a:rPr>
              <a:t>core mass increased</a:t>
            </a:r>
            <a:endParaRPr lang="en-US" sz="1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9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utoUpdateAnimBg="0"/>
      <p:bldP spid="46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Color-Magnitude Diagram of Globular Cluster M5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" y="6152307"/>
            <a:ext cx="9217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Viaux, Catelan, Stetson, Raffelt, Redondo, Valcarce &amp; Weiss, arXiv:1308.4627</a:t>
            </a:r>
            <a:endParaRPr lang="en-US" sz="200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1656181"/>
            <a:ext cx="4464050" cy="34560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960770"/>
            <a:ext cx="4248590" cy="42485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00000" y="5360197"/>
            <a:ext cx="4264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CMD </a:t>
            </a:r>
            <a:r>
              <a:rPr lang="en-US" sz="2000">
                <a:solidFill>
                  <a:srgbClr val="003399"/>
                </a:solidFill>
              </a:rPr>
              <a:t>(a) </a:t>
            </a:r>
            <a:r>
              <a:rPr lang="en-US" sz="2000" smtClean="0">
                <a:solidFill>
                  <a:srgbClr val="003399"/>
                </a:solidFill>
              </a:rPr>
              <a:t>before and (b) after cleaning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6552" y="5360197"/>
            <a:ext cx="417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solidFill>
                  <a:srgbClr val="003399"/>
                </a:solidFill>
              </a:rPr>
              <a:t>CMD of brightest 2.5 mag of RGB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6602" y="647597"/>
            <a:ext cx="3816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Brightest red giant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measures nonstandard energy loss</a:t>
            </a:r>
            <a:endParaRPr lang="en-US" sz="2000">
              <a:solidFill>
                <a:srgbClr val="C0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164867" y="1355483"/>
            <a:ext cx="1332185" cy="4442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4065899" y="829971"/>
            <a:ext cx="1208528" cy="3216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9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Helium Ignition for Low-Mass Red Giants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1" y="6152307"/>
            <a:ext cx="9217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Viaux, Catelan, Stetson, Raffelt, Redondo, Valcarce &amp; Weiss, arXiv:1308.4627</a:t>
            </a: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143891" y="823567"/>
            <a:ext cx="892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rgbClr val="003399"/>
                </a:solidFill>
              </a:rPr>
              <a:t>Brightness increase at He ignition by nonstanderd neutrino losses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3" y="1926486"/>
            <a:ext cx="4464049" cy="3425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92" y="1646485"/>
            <a:ext cx="4336502" cy="3630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87168" y="5041966"/>
                <a:ext cx="106150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eff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168" y="5041966"/>
                <a:ext cx="106150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 rot="16200000">
                <a:off x="-479829" y="3237752"/>
                <a:ext cx="140493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sun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79829" y="3237752"/>
                <a:ext cx="1404936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239883" y="4969956"/>
                <a:ext cx="3880874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mtClean="0"/>
                  <a:t>Neutrino magnetic dipole moment</a:t>
                </a:r>
              </a:p>
              <a:p>
                <a:pPr algn="ctr"/>
                <a:r>
                  <a:rPr lang="en-US" smtClean="0"/>
                  <a:t>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]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9883" y="4969956"/>
                <a:ext cx="3880874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191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Neutrino </a:t>
            </a:r>
            <a:r>
              <a:rPr lang="en-US"/>
              <a:t>Dipole </a:t>
            </a:r>
            <a:r>
              <a:rPr lang="en-US" smtClean="0"/>
              <a:t>Limits from Globular Cluster M5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22" y="719607"/>
            <a:ext cx="5381700" cy="40017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030" y="719607"/>
            <a:ext cx="26582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I-band brightness</a:t>
            </a:r>
          </a:p>
          <a:p>
            <a:r>
              <a:rPr lang="en-US" sz="2000" smtClean="0"/>
              <a:t>of tip of red-giant brach</a:t>
            </a:r>
          </a:p>
          <a:p>
            <a:r>
              <a:rPr lang="en-US" sz="2000" smtClean="0"/>
              <a:t>[magnitudes]</a:t>
            </a:r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68897" y="4517087"/>
                <a:ext cx="532874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smtClean="0"/>
                  <a:t>Neutrino magnetic dipole moment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−12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]</m:t>
                    </m:r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897" y="4517087"/>
                <a:ext cx="532874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60422" y="5131267"/>
                <a:ext cx="3857403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&lt;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.6×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−12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(68%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CL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  <m:r>
                                  <a:rPr lang="en-US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−12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(95%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CL</m:t>
                                </m:r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422" y="5131267"/>
                <a:ext cx="3857403" cy="7788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75576" y="5040207"/>
            <a:ext cx="2841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C00000"/>
                </a:solidFill>
              </a:rPr>
              <a:t>Most restrictive limit on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neutrino electromagnetic</a:t>
            </a:r>
          </a:p>
          <a:p>
            <a:r>
              <a:rPr lang="en-US" sz="2000" smtClean="0">
                <a:solidFill>
                  <a:srgbClr val="C00000"/>
                </a:solidFill>
              </a:rPr>
              <a:t>properties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2382" y="875841"/>
            <a:ext cx="4082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Detailed account of theoretical and observational uncertainties</a:t>
            </a:r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6152307"/>
            <a:ext cx="921702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Viaux, Catelan, Stetson, Raffelt, Redondo, Valcarce &amp; Weiss, arXiv:1308.4627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388497" y="2852648"/>
            <a:ext cx="29524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3399"/>
                </a:solidFill>
              </a:rPr>
              <a:t>• Uncertainty dominated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   by distance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• Can be improved in </a:t>
            </a:r>
          </a:p>
          <a:p>
            <a:r>
              <a:rPr lang="en-US" sz="2000" smtClean="0">
                <a:solidFill>
                  <a:srgbClr val="003399"/>
                </a:solidFill>
              </a:rPr>
              <a:t>   future (GAIA mission) </a:t>
            </a:r>
            <a:endParaRPr lang="en-US" sz="2000">
              <a:solidFill>
                <a:srgbClr val="003399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33386" y="3071552"/>
            <a:ext cx="592541" cy="0"/>
          </a:xfrm>
          <a:prstGeom prst="straightConnector1">
            <a:avLst/>
          </a:prstGeom>
          <a:ln w="28575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3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3887802" y="791617"/>
            <a:ext cx="5184369" cy="23043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endParaRPr lang="en-US" altLang="en-US" sz="200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Standard Dipole Moments for Massive Neutrinos</a:t>
            </a:r>
            <a:endParaRPr lang="en-US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136002" y="791617"/>
            <a:ext cx="3680400" cy="230432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Standard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electroweak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model: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Neutrino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dipole </a:t>
            </a: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transition moments 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are </a:t>
            </a: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induced at higher order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52" y="863627"/>
            <a:ext cx="3407342" cy="2168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"/>
              <p:cNvSpPr>
                <a:spLocks noChangeArrowheads="1"/>
              </p:cNvSpPr>
              <p:nvPr/>
            </p:nvSpPr>
            <p:spPr bwMode="auto">
              <a:xfrm>
                <a:off x="136002" y="3167947"/>
                <a:ext cx="3680400" cy="108015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Massive neutrinos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𝜈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=1, 2, 3</m:t>
                    </m:r>
                  </m:oMath>
                </a14:m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)</a:t>
                </a: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mixed to form weak eigenstates</a:t>
                </a:r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002" y="3167947"/>
                <a:ext cx="3680400" cy="1080150"/>
              </a:xfrm>
              <a:prstGeom prst="rect">
                <a:avLst/>
              </a:prstGeom>
              <a:blipFill rotWithShape="1">
                <a:blip r:embed="rId3"/>
                <a:stretch>
                  <a:fillRect l="-181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/>
              <p:cNvSpPr>
                <a:spLocks noChangeArrowheads="1"/>
              </p:cNvSpPr>
              <p:nvPr/>
            </p:nvSpPr>
            <p:spPr bwMode="auto">
              <a:xfrm>
                <a:off x="3888193" y="3167947"/>
                <a:ext cx="5184369" cy="10801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ℓ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200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8193" y="3167947"/>
                <a:ext cx="5184369" cy="10801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"/>
              <p:cNvSpPr>
                <a:spLocks noChangeArrowheads="1"/>
              </p:cNvSpPr>
              <p:nvPr/>
            </p:nvSpPr>
            <p:spPr bwMode="auto">
              <a:xfrm>
                <a:off x="143890" y="4320107"/>
                <a:ext cx="3672512" cy="216030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Explicitly for Dirac neutrinos</a:t>
                </a:r>
              </a:p>
              <a:p>
                <a:pPr>
                  <a:defRPr/>
                </a:pPr>
                <a:r>
                  <a:rPr lang="en-US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Magnetic moments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altLang="en-US" sz="20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 Electric moments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0" y="4320107"/>
                <a:ext cx="3672512" cy="2160300"/>
              </a:xfrm>
              <a:prstGeom prst="rect">
                <a:avLst/>
              </a:prstGeom>
              <a:blipFill rotWithShape="1">
                <a:blip r:embed="rId5"/>
                <a:stretch>
                  <a:fillRect l="-198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3"/>
              <p:cNvSpPr>
                <a:spLocks noChangeArrowheads="1"/>
              </p:cNvSpPr>
              <p:nvPr/>
            </p:nvSpPr>
            <p:spPr bwMode="auto">
              <a:xfrm>
                <a:off x="3887788" y="4320107"/>
                <a:ext cx="5185344" cy="21603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en-US" sz="2000" i="1"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sz="20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rad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ℓ=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𝜇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</m:e>
                      </m:nary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𝑊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:endParaRPr lang="en-US" altLang="en-US" sz="4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= …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…</m:t>
                      </m:r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:endParaRPr lang="en-US" altLang="en-US" sz="4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</m:t>
                      </m:r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ℓ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𝑊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  <a:ea typeface="Cambria Math"/>
                        </a:rPr>
                        <m:t>𝒪</m:t>
                      </m:r>
                      <m:sSup>
                        <m:sSup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ℓ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i="1"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7788" y="4320107"/>
                <a:ext cx="5185344" cy="21603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7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Standard Dipole Moments for Massive Neutrinos</a:t>
            </a:r>
            <a:endParaRPr lang="en-US"/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36002" y="1151667"/>
            <a:ext cx="2888290" cy="122417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Diagonal case: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Magnetic moments</a:t>
            </a:r>
          </a:p>
          <a:p>
            <a:pPr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Dirac neutrinos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"/>
              <p:cNvSpPr>
                <a:spLocks noChangeArrowheads="1"/>
              </p:cNvSpPr>
              <p:nvPr/>
            </p:nvSpPr>
            <p:spPr bwMode="auto">
              <a:xfrm>
                <a:off x="3168313" y="1151667"/>
                <a:ext cx="5904250" cy="12241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𝑖𝑖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  <m:rad>
                            <m:radPr>
                              <m:degHide m:val="on"/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=3.20×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−19</m:t>
                          </m:r>
                        </m:sup>
                      </m:sSup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B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eV</m:t>
                          </m:r>
                        </m:den>
                      </m:f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:endParaRPr lang="en-US" altLang="en-US" sz="4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US" altLang="en-US" sz="2000" i="1">
                              <a:latin typeface="Cambria Math"/>
                            </a:rPr>
                            <m:t>𝑖𝑖</m:t>
                          </m:r>
                        </m:sub>
                      </m:sSub>
                      <m:r>
                        <a:rPr lang="en-US" altLang="en-US" sz="2000" b="0" i="1" smtClean="0">
                          <a:latin typeface="Cambria Math"/>
                        </a:rPr>
                        <m:t> =0</m:t>
                      </m:r>
                    </m:oMath>
                  </m:oMathPara>
                </a14:m>
                <a:endParaRPr lang="en-US" altLang="en-US" sz="200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2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8313" y="1151667"/>
                <a:ext cx="5904250" cy="12241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741229" y="1309402"/>
                <a:ext cx="1331903" cy="671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B</m:t>
                          </m:r>
                        </m:sub>
                      </m:sSub>
                      <m:r>
                        <a:rPr lang="en-US" altLang="en-US" sz="20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num>
                        <m:den>
                          <m:r>
                            <a:rPr lang="en-US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200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229" y="1309402"/>
                <a:ext cx="1331903" cy="6713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3"/>
              <p:cNvSpPr>
                <a:spLocks noChangeArrowheads="1"/>
              </p:cNvSpPr>
              <p:nvPr/>
            </p:nvSpPr>
            <p:spPr bwMode="auto">
              <a:xfrm>
                <a:off x="143892" y="2519857"/>
                <a:ext cx="2888290" cy="2016280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Off-diagonal case</a:t>
                </a: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(Transition moments)</a:t>
                </a:r>
              </a:p>
              <a:p>
                <a:pPr>
                  <a:defRPr/>
                </a:pPr>
                <a:endParaRPr lang="en-US" altLang="en-US" sz="1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First term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𝑓</m:t>
                    </m:r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altLang="en-US" sz="20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/>
                              </a:rPr>
                              <m:t>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/>
                                  </a:outerShdw>
                                </a:effectLst>
                                <a:latin typeface="Cambria Math"/>
                              </a:rPr>
                              <m:t>𝑊</m:t>
                            </m:r>
                          </m:sub>
                        </m:sSub>
                      </m:den>
                    </m:f>
                    <m:r>
                      <a:rPr lang="en-US" altLang="en-US" sz="20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mbria Math"/>
                      </a:rPr>
                      <m:t>)</m:t>
                    </m:r>
                  </m:oMath>
                </a14:m>
                <a:endPara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does not contribute:</a:t>
                </a: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“GIM cancellation”</a:t>
                </a:r>
                <a:endPara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0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2" y="2519857"/>
                <a:ext cx="2888290" cy="2016280"/>
              </a:xfrm>
              <a:prstGeom prst="rect">
                <a:avLst/>
              </a:prstGeom>
              <a:blipFill rotWithShape="1">
                <a:blip r:embed="rId4"/>
                <a:stretch>
                  <a:fillRect l="-2526" r="-1684" b="-300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3"/>
              <p:cNvSpPr>
                <a:spLocks noChangeArrowheads="1"/>
              </p:cNvSpPr>
              <p:nvPr/>
            </p:nvSpPr>
            <p:spPr bwMode="auto">
              <a:xfrm>
                <a:off x="3176203" y="2520455"/>
                <a:ext cx="5904250" cy="201568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3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  <m:rad>
                            <m:radPr>
                              <m:degHide m:val="on"/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en-US" sz="2000" b="0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F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(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)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𝜏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  <m:t>𝑊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2</m:t>
                          </m:r>
                        </m:sup>
                      </m:sSup>
                      <m:nary>
                        <m:naryPr>
                          <m:chr m:val="∑"/>
                          <m:supHide m:val="on"/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ℓ=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𝜇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b="0" i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sz="2000" b="0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b="0" i="1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:endParaRPr lang="en-US" altLang="en-US" sz="400" b="0" smtClean="0">
                  <a:solidFill>
                    <a:schemeClr val="tx1"/>
                  </a:solidFill>
                  <a:effectLst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      </m:t>
                      </m:r>
                      <m:r>
                        <a:rPr lang="en-US" altLang="en-US" sz="2000" i="1">
                          <a:latin typeface="Cambria Math"/>
                        </a:rPr>
                        <m:t>=</m:t>
                      </m:r>
                      <m:r>
                        <a:rPr lang="en-US" altLang="en-US" sz="2000" b="0" i="1" smtClean="0">
                          <a:latin typeface="Cambria Math"/>
                        </a:rPr>
                        <m:t>3.96×</m:t>
                      </m:r>
                      <m:sSup>
                        <m:sSup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000" b="0" i="1" smtClean="0">
                              <a:latin typeface="Cambria Math"/>
                            </a:rPr>
                            <m:t>−23</m:t>
                          </m:r>
                        </m:sup>
                      </m:sSup>
                      <m:sSub>
                        <m:sSub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/>
                            </a:rPr>
                            <m:t>B</m:t>
                          </m:r>
                        </m:sub>
                      </m:sSub>
                      <m:f>
                        <m:fPr>
                          <m:ctrlPr>
                            <a:rPr lang="en-US" alt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sz="200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altLang="en-US" sz="2000" b="0" i="0" smtClean="0">
                              <a:latin typeface="Cambria Math"/>
                            </a:rPr>
                            <m:t>eV</m:t>
                          </m:r>
                        </m:den>
                      </m:f>
                      <m:r>
                        <a:rPr lang="en-US" altLang="en-US" sz="200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altLang="en-US" sz="2000" i="1">
                              <a:latin typeface="Cambria Math"/>
                            </a:rPr>
                            <m:t>ℓ=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𝑒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𝜇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𝜏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en-US" sz="2000" i="1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/>
                                </a:rPr>
                                <m:t>ℓ</m:t>
                              </m:r>
                              <m:r>
                                <a:rPr lang="en-US" altLang="en-US" sz="2000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en-US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altLang="en-US" sz="20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en-US" sz="20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ℓ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altLang="en-US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en-US" sz="2000" i="1">
                                              <a:latin typeface="Cambria Math"/>
                                            </a:rPr>
                                            <m:t>𝜏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en-US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en-US" sz="2000" b="0" smtClean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1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6203" y="2520455"/>
                <a:ext cx="5904250" cy="20156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61"/>
              <p:cNvSpPr>
                <a:spLocks noChangeArrowheads="1"/>
              </p:cNvSpPr>
              <p:nvPr/>
            </p:nvSpPr>
            <p:spPr bwMode="auto">
              <a:xfrm>
                <a:off x="143892" y="4680352"/>
                <a:ext cx="8928993" cy="1367995"/>
              </a:xfrm>
              <a:prstGeom prst="rect">
                <a:avLst/>
              </a:prstGeom>
              <a:solidFill>
                <a:srgbClr val="C4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24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Largest neutrino mass eigenstate  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0.05 </m:t>
                    </m:r>
                    <m:r>
                      <m:rPr>
                        <m:sty m:val="p"/>
                      </m:rPr>
                      <a:rPr lang="en-US" altLang="en-US" sz="2400" i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eV</m:t>
                    </m:r>
                    <m:r>
                      <a:rPr lang="en-US" altLang="en-US" sz="240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en-US" sz="24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&lt;</m:t>
                    </m:r>
                    <m:r>
                      <a:rPr lang="en-US" altLang="en-US" sz="2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en-US" sz="2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𝑚</m:t>
                    </m:r>
                    <m:r>
                      <a:rPr lang="en-US" altLang="en-US" sz="2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a:rPr lang="en-US" altLang="en-US" sz="2400" b="1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&lt;</m:t>
                    </m:r>
                    <m:r>
                      <a:rPr lang="en-US" altLang="en-US" sz="2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0.</m:t>
                    </m:r>
                    <m:r>
                      <a:rPr lang="en-US" altLang="en-US" sz="2400" b="0" i="1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2</m:t>
                    </m:r>
                    <m:r>
                      <a:rPr lang="en-US" altLang="en-US" sz="2400" i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en-US" sz="2400" i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eV</m:t>
                    </m:r>
                  </m:oMath>
                </a14:m>
                <a:endParaRPr lang="en-US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>
                  <a:defRPr/>
                </a:pPr>
                <a:r>
                  <a:rPr lang="en-US" altLang="en-US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 Dirac neutrino expect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1.6×</m:t>
                      </m:r>
                      <m:sSup>
                        <m:sSupPr>
                          <m:ctrlP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−20</m:t>
                          </m:r>
                        </m:sup>
                      </m:sSup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sSub>
                        <m:sSubPr>
                          <m:ctrlP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en-US" sz="24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a:rPr lang="en-US" alt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&lt;</m:t>
                      </m:r>
                      <m:r>
                        <a:rPr lang="en-US" altLang="en-US" sz="24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6</m:t>
                      </m:r>
                      <m:r>
                        <a:rPr lang="en-US" altLang="en-US" sz="24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.4</m:t>
                      </m:r>
                      <m:r>
                        <a:rPr lang="en-US" altLang="en-US" sz="24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−20</m:t>
                          </m:r>
                        </m:sup>
                      </m:sSup>
                      <m:sSub>
                        <m:sSubPr>
                          <m:ctrlPr>
                            <a:rPr lang="en-US" altLang="en-US" sz="2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altLang="en-US" sz="2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altLang="en-US" sz="24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9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892" y="4680352"/>
                <a:ext cx="8928993" cy="13679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3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Consequences of Neutrino Dipole Moments</a:t>
            </a: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872209" y="719607"/>
            <a:ext cx="7128914" cy="12239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1872209" y="4031893"/>
            <a:ext cx="7128914" cy="12239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872209" y="5256155"/>
            <a:ext cx="7128914" cy="12239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1872132" y="1943819"/>
            <a:ext cx="7128914" cy="208799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6336838" y="3599833"/>
            <a:ext cx="2664284" cy="28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r>
              <a:rPr lang="en-US" sz="2000"/>
              <a:t>T  electron recoil energy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84592" y="961341"/>
                <a:ext cx="3695563" cy="698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i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𝜕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92" y="961341"/>
                <a:ext cx="3695563" cy="69833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293838" y="2026700"/>
                <a:ext cx="6707285" cy="135710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𝑑𝑇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V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A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V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A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V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A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b="0" i="1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                                                                                                  +</m:t>
                      </m:r>
                      <m:r>
                        <a:rPr lang="en-US" b="0" i="1" smtClean="0">
                          <a:latin typeface="Cambria Math"/>
                        </a:rPr>
                        <m:t>𝛼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838" y="2026700"/>
                <a:ext cx="6707285" cy="135710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184592" y="4247923"/>
                <a:ext cx="1629998" cy="709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Γ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24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pl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592" y="4247923"/>
                <a:ext cx="1629998" cy="70987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176682" y="5400083"/>
                <a:ext cx="2456250" cy="8556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</a:rPr>
                        <m:t>Γ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𝜈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8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682" y="5400083"/>
                <a:ext cx="2456250" cy="85561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215948" y="719607"/>
            <a:ext cx="1728740" cy="1223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 precession</a:t>
            </a:r>
            <a:endParaRPr lang="en-US" sz="2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external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or B fields</a:t>
            </a: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15948" y="5256155"/>
            <a:ext cx="1728740" cy="1223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or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Cherenkov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215948" y="4031893"/>
            <a:ext cx="1728740" cy="122399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Plasmon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 in</a:t>
            </a:r>
          </a:p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215948" y="1943819"/>
            <a:ext cx="1728740" cy="208799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Scattering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1" y="873865"/>
            <a:ext cx="2808391" cy="997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162" y="2856880"/>
            <a:ext cx="2808390" cy="1053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19" y="4081617"/>
            <a:ext cx="2964853" cy="11218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72" y="5292123"/>
            <a:ext cx="2808390" cy="11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18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71" y="1205677"/>
            <a:ext cx="3343323" cy="117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Neutrino Spin Oscillations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3892" y="719138"/>
                <a:ext cx="8928099" cy="22327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Spin Precession in external E or B fields</a:t>
                </a: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𝐿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𝑅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1000" smtClean="0"/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For relativistic neutrinos the oscillation equation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• is independent of energy</a:t>
                </a:r>
              </a:p>
              <a:p>
                <a:r>
                  <a:rPr lang="en-US" sz="2000">
                    <a:solidFill>
                      <a:srgbClr val="003399"/>
                    </a:solidFill>
                  </a:rPr>
                  <a:t>•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involves only the transverse B field</a:t>
                </a:r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719138"/>
                <a:ext cx="8928099" cy="2232779"/>
              </a:xfrm>
              <a:prstGeom prst="rect">
                <a:avLst/>
              </a:prstGeom>
              <a:blipFill rotWithShape="1">
                <a:blip r:embed="rId3"/>
                <a:stretch>
                  <a:fillRect l="-751" t="-1366"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 60"/>
          <p:cNvSpPr>
            <a:spLocks noChangeArrowheads="1"/>
          </p:cNvSpPr>
          <p:nvPr/>
        </p:nvSpPr>
        <p:spPr bwMode="auto">
          <a:xfrm>
            <a:off x="1284262" y="5718407"/>
            <a:ext cx="15240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>
                <a:solidFill>
                  <a:srgbClr val="003399"/>
                </a:solidFill>
              </a:rPr>
              <a:t>Oscillation </a:t>
            </a:r>
          </a:p>
          <a:p>
            <a:pPr>
              <a:defRPr/>
            </a:pPr>
            <a:r>
              <a:rPr lang="en-US" altLang="en-US" sz="2000">
                <a:solidFill>
                  <a:srgbClr val="003399"/>
                </a:solidFill>
              </a:rPr>
              <a:t>Length</a:t>
            </a:r>
          </a:p>
        </p:txBody>
      </p:sp>
      <p:sp>
        <p:nvSpPr>
          <p:cNvPr id="72" name="Line 62"/>
          <p:cNvSpPr>
            <a:spLocks noChangeShapeType="1"/>
          </p:cNvSpPr>
          <p:nvPr/>
        </p:nvSpPr>
        <p:spPr bwMode="auto">
          <a:xfrm flipV="1">
            <a:off x="762000" y="3324977"/>
            <a:ext cx="1588" cy="21145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3" name="Line 63"/>
          <p:cNvSpPr>
            <a:spLocks noChangeShapeType="1"/>
          </p:cNvSpPr>
          <p:nvPr/>
        </p:nvSpPr>
        <p:spPr bwMode="auto">
          <a:xfrm>
            <a:off x="762000" y="5439527"/>
            <a:ext cx="4191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" name="Freeform 64"/>
          <p:cNvSpPr>
            <a:spLocks/>
          </p:cNvSpPr>
          <p:nvPr/>
        </p:nvSpPr>
        <p:spPr bwMode="auto">
          <a:xfrm>
            <a:off x="1516063" y="3852027"/>
            <a:ext cx="773113" cy="808038"/>
          </a:xfrm>
          <a:custGeom>
            <a:avLst/>
            <a:gdLst>
              <a:gd name="T0" fmla="*/ 33 w 973"/>
              <a:gd name="T1" fmla="*/ 509 h 509"/>
              <a:gd name="T2" fmla="*/ 112 w 973"/>
              <a:gd name="T3" fmla="*/ 443 h 509"/>
              <a:gd name="T4" fmla="*/ 207 w 973"/>
              <a:gd name="T5" fmla="*/ 368 h 509"/>
              <a:gd name="T6" fmla="*/ 260 w 973"/>
              <a:gd name="T7" fmla="*/ 329 h 509"/>
              <a:gd name="T8" fmla="*/ 316 w 973"/>
              <a:gd name="T9" fmla="*/ 289 h 509"/>
              <a:gd name="T10" fmla="*/ 374 w 973"/>
              <a:gd name="T11" fmla="*/ 251 h 509"/>
              <a:gd name="T12" fmla="*/ 435 w 973"/>
              <a:gd name="T13" fmla="*/ 212 h 509"/>
              <a:gd name="T14" fmla="*/ 499 w 973"/>
              <a:gd name="T15" fmla="*/ 177 h 509"/>
              <a:gd name="T16" fmla="*/ 563 w 973"/>
              <a:gd name="T17" fmla="*/ 143 h 509"/>
              <a:gd name="T18" fmla="*/ 597 w 973"/>
              <a:gd name="T19" fmla="*/ 128 h 509"/>
              <a:gd name="T20" fmla="*/ 630 w 973"/>
              <a:gd name="T21" fmla="*/ 114 h 509"/>
              <a:gd name="T22" fmla="*/ 663 w 973"/>
              <a:gd name="T23" fmla="*/ 101 h 509"/>
              <a:gd name="T24" fmla="*/ 698 w 973"/>
              <a:gd name="T25" fmla="*/ 88 h 509"/>
              <a:gd name="T26" fmla="*/ 731 w 973"/>
              <a:gd name="T27" fmla="*/ 76 h 509"/>
              <a:gd name="T28" fmla="*/ 766 w 973"/>
              <a:gd name="T29" fmla="*/ 67 h 509"/>
              <a:gd name="T30" fmla="*/ 800 w 973"/>
              <a:gd name="T31" fmla="*/ 58 h 509"/>
              <a:gd name="T32" fmla="*/ 835 w 973"/>
              <a:gd name="T33" fmla="*/ 50 h 509"/>
              <a:gd name="T34" fmla="*/ 868 w 973"/>
              <a:gd name="T35" fmla="*/ 46 h 509"/>
              <a:gd name="T36" fmla="*/ 903 w 973"/>
              <a:gd name="T37" fmla="*/ 41 h 509"/>
              <a:gd name="T38" fmla="*/ 938 w 973"/>
              <a:gd name="T39" fmla="*/ 38 h 509"/>
              <a:gd name="T40" fmla="*/ 973 w 973"/>
              <a:gd name="T41" fmla="*/ 38 h 509"/>
              <a:gd name="T42" fmla="*/ 973 w 973"/>
              <a:gd name="T43" fmla="*/ 0 h 509"/>
              <a:gd name="T44" fmla="*/ 936 w 973"/>
              <a:gd name="T45" fmla="*/ 0 h 509"/>
              <a:gd name="T46" fmla="*/ 898 w 973"/>
              <a:gd name="T47" fmla="*/ 3 h 509"/>
              <a:gd name="T48" fmla="*/ 861 w 973"/>
              <a:gd name="T49" fmla="*/ 7 h 509"/>
              <a:gd name="T50" fmla="*/ 824 w 973"/>
              <a:gd name="T51" fmla="*/ 13 h 509"/>
              <a:gd name="T52" fmla="*/ 788 w 973"/>
              <a:gd name="T53" fmla="*/ 21 h 509"/>
              <a:gd name="T54" fmla="*/ 751 w 973"/>
              <a:gd name="T55" fmla="*/ 30 h 509"/>
              <a:gd name="T56" fmla="*/ 716 w 973"/>
              <a:gd name="T57" fmla="*/ 41 h 509"/>
              <a:gd name="T58" fmla="*/ 679 w 973"/>
              <a:gd name="T59" fmla="*/ 53 h 509"/>
              <a:gd name="T60" fmla="*/ 644 w 973"/>
              <a:gd name="T61" fmla="*/ 65 h 509"/>
              <a:gd name="T62" fmla="*/ 609 w 973"/>
              <a:gd name="T63" fmla="*/ 79 h 509"/>
              <a:gd name="T64" fmla="*/ 574 w 973"/>
              <a:gd name="T65" fmla="*/ 94 h 509"/>
              <a:gd name="T66" fmla="*/ 540 w 973"/>
              <a:gd name="T67" fmla="*/ 111 h 509"/>
              <a:gd name="T68" fmla="*/ 473 w 973"/>
              <a:gd name="T69" fmla="*/ 145 h 509"/>
              <a:gd name="T70" fmla="*/ 409 w 973"/>
              <a:gd name="T71" fmla="*/ 182 h 509"/>
              <a:gd name="T72" fmla="*/ 347 w 973"/>
              <a:gd name="T73" fmla="*/ 220 h 509"/>
              <a:gd name="T74" fmla="*/ 286 w 973"/>
              <a:gd name="T75" fmla="*/ 260 h 509"/>
              <a:gd name="T76" fmla="*/ 231 w 973"/>
              <a:gd name="T77" fmla="*/ 299 h 509"/>
              <a:gd name="T78" fmla="*/ 176 w 973"/>
              <a:gd name="T79" fmla="*/ 341 h 509"/>
              <a:gd name="T80" fmla="*/ 80 w 973"/>
              <a:gd name="T81" fmla="*/ 416 h 509"/>
              <a:gd name="T82" fmla="*/ 0 w 973"/>
              <a:gd name="T83" fmla="*/ 483 h 509"/>
              <a:gd name="T84" fmla="*/ 33 w 973"/>
              <a:gd name="T85" fmla="*/ 509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3" h="509">
                <a:moveTo>
                  <a:pt x="33" y="509"/>
                </a:moveTo>
                <a:lnTo>
                  <a:pt x="112" y="443"/>
                </a:lnTo>
                <a:lnTo>
                  <a:pt x="207" y="368"/>
                </a:lnTo>
                <a:lnTo>
                  <a:pt x="260" y="329"/>
                </a:lnTo>
                <a:lnTo>
                  <a:pt x="316" y="289"/>
                </a:lnTo>
                <a:lnTo>
                  <a:pt x="374" y="251"/>
                </a:lnTo>
                <a:lnTo>
                  <a:pt x="435" y="212"/>
                </a:lnTo>
                <a:lnTo>
                  <a:pt x="499" y="177"/>
                </a:lnTo>
                <a:lnTo>
                  <a:pt x="563" y="143"/>
                </a:lnTo>
                <a:lnTo>
                  <a:pt x="597" y="128"/>
                </a:lnTo>
                <a:lnTo>
                  <a:pt x="630" y="114"/>
                </a:lnTo>
                <a:lnTo>
                  <a:pt x="663" y="101"/>
                </a:lnTo>
                <a:lnTo>
                  <a:pt x="698" y="88"/>
                </a:lnTo>
                <a:lnTo>
                  <a:pt x="731" y="76"/>
                </a:lnTo>
                <a:lnTo>
                  <a:pt x="766" y="67"/>
                </a:lnTo>
                <a:lnTo>
                  <a:pt x="800" y="58"/>
                </a:lnTo>
                <a:lnTo>
                  <a:pt x="835" y="50"/>
                </a:lnTo>
                <a:lnTo>
                  <a:pt x="868" y="46"/>
                </a:lnTo>
                <a:lnTo>
                  <a:pt x="903" y="41"/>
                </a:lnTo>
                <a:lnTo>
                  <a:pt x="938" y="38"/>
                </a:lnTo>
                <a:lnTo>
                  <a:pt x="973" y="38"/>
                </a:lnTo>
                <a:lnTo>
                  <a:pt x="973" y="0"/>
                </a:lnTo>
                <a:lnTo>
                  <a:pt x="936" y="0"/>
                </a:lnTo>
                <a:lnTo>
                  <a:pt x="898" y="3"/>
                </a:lnTo>
                <a:lnTo>
                  <a:pt x="861" y="7"/>
                </a:lnTo>
                <a:lnTo>
                  <a:pt x="824" y="13"/>
                </a:lnTo>
                <a:lnTo>
                  <a:pt x="788" y="21"/>
                </a:lnTo>
                <a:lnTo>
                  <a:pt x="751" y="30"/>
                </a:lnTo>
                <a:lnTo>
                  <a:pt x="716" y="41"/>
                </a:lnTo>
                <a:lnTo>
                  <a:pt x="679" y="53"/>
                </a:lnTo>
                <a:lnTo>
                  <a:pt x="644" y="65"/>
                </a:lnTo>
                <a:lnTo>
                  <a:pt x="609" y="79"/>
                </a:lnTo>
                <a:lnTo>
                  <a:pt x="574" y="94"/>
                </a:lnTo>
                <a:lnTo>
                  <a:pt x="540" y="111"/>
                </a:lnTo>
                <a:lnTo>
                  <a:pt x="473" y="145"/>
                </a:lnTo>
                <a:lnTo>
                  <a:pt x="409" y="182"/>
                </a:lnTo>
                <a:lnTo>
                  <a:pt x="347" y="220"/>
                </a:lnTo>
                <a:lnTo>
                  <a:pt x="286" y="260"/>
                </a:lnTo>
                <a:lnTo>
                  <a:pt x="231" y="299"/>
                </a:lnTo>
                <a:lnTo>
                  <a:pt x="176" y="341"/>
                </a:lnTo>
                <a:lnTo>
                  <a:pt x="80" y="416"/>
                </a:lnTo>
                <a:lnTo>
                  <a:pt x="0" y="483"/>
                </a:lnTo>
                <a:lnTo>
                  <a:pt x="33" y="509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5" name="Freeform 65"/>
          <p:cNvSpPr>
            <a:spLocks/>
          </p:cNvSpPr>
          <p:nvPr/>
        </p:nvSpPr>
        <p:spPr bwMode="auto">
          <a:xfrm>
            <a:off x="769938" y="4618790"/>
            <a:ext cx="771525" cy="808038"/>
          </a:xfrm>
          <a:custGeom>
            <a:avLst/>
            <a:gdLst>
              <a:gd name="T0" fmla="*/ 941 w 974"/>
              <a:gd name="T1" fmla="*/ 0 h 509"/>
              <a:gd name="T2" fmla="*/ 860 w 974"/>
              <a:gd name="T3" fmla="*/ 66 h 509"/>
              <a:gd name="T4" fmla="*/ 764 w 974"/>
              <a:gd name="T5" fmla="*/ 141 h 509"/>
              <a:gd name="T6" fmla="*/ 711 w 974"/>
              <a:gd name="T7" fmla="*/ 180 h 509"/>
              <a:gd name="T8" fmla="*/ 656 w 974"/>
              <a:gd name="T9" fmla="*/ 220 h 509"/>
              <a:gd name="T10" fmla="*/ 597 w 974"/>
              <a:gd name="T11" fmla="*/ 258 h 509"/>
              <a:gd name="T12" fmla="*/ 537 w 974"/>
              <a:gd name="T13" fmla="*/ 297 h 509"/>
              <a:gd name="T14" fmla="*/ 474 w 974"/>
              <a:gd name="T15" fmla="*/ 332 h 509"/>
              <a:gd name="T16" fmla="*/ 408 w 974"/>
              <a:gd name="T17" fmla="*/ 366 h 509"/>
              <a:gd name="T18" fmla="*/ 375 w 974"/>
              <a:gd name="T19" fmla="*/ 381 h 509"/>
              <a:gd name="T20" fmla="*/ 342 w 974"/>
              <a:gd name="T21" fmla="*/ 395 h 509"/>
              <a:gd name="T22" fmla="*/ 309 w 974"/>
              <a:gd name="T23" fmla="*/ 408 h 509"/>
              <a:gd name="T24" fmla="*/ 274 w 974"/>
              <a:gd name="T25" fmla="*/ 421 h 509"/>
              <a:gd name="T26" fmla="*/ 241 w 974"/>
              <a:gd name="T27" fmla="*/ 433 h 509"/>
              <a:gd name="T28" fmla="*/ 206 w 974"/>
              <a:gd name="T29" fmla="*/ 442 h 509"/>
              <a:gd name="T30" fmla="*/ 171 w 974"/>
              <a:gd name="T31" fmla="*/ 451 h 509"/>
              <a:gd name="T32" fmla="*/ 138 w 974"/>
              <a:gd name="T33" fmla="*/ 459 h 509"/>
              <a:gd name="T34" fmla="*/ 103 w 974"/>
              <a:gd name="T35" fmla="*/ 463 h 509"/>
              <a:gd name="T36" fmla="*/ 68 w 974"/>
              <a:gd name="T37" fmla="*/ 468 h 509"/>
              <a:gd name="T38" fmla="*/ 33 w 974"/>
              <a:gd name="T39" fmla="*/ 471 h 509"/>
              <a:gd name="T40" fmla="*/ 0 w 974"/>
              <a:gd name="T41" fmla="*/ 471 h 509"/>
              <a:gd name="T42" fmla="*/ 0 w 974"/>
              <a:gd name="T43" fmla="*/ 509 h 509"/>
              <a:gd name="T44" fmla="*/ 37 w 974"/>
              <a:gd name="T45" fmla="*/ 509 h 509"/>
              <a:gd name="T46" fmla="*/ 74 w 974"/>
              <a:gd name="T47" fmla="*/ 506 h 509"/>
              <a:gd name="T48" fmla="*/ 110 w 974"/>
              <a:gd name="T49" fmla="*/ 502 h 509"/>
              <a:gd name="T50" fmla="*/ 147 w 974"/>
              <a:gd name="T51" fmla="*/ 496 h 509"/>
              <a:gd name="T52" fmla="*/ 184 w 974"/>
              <a:gd name="T53" fmla="*/ 488 h 509"/>
              <a:gd name="T54" fmla="*/ 221 w 974"/>
              <a:gd name="T55" fmla="*/ 479 h 509"/>
              <a:gd name="T56" fmla="*/ 257 w 974"/>
              <a:gd name="T57" fmla="*/ 468 h 509"/>
              <a:gd name="T58" fmla="*/ 292 w 974"/>
              <a:gd name="T59" fmla="*/ 456 h 509"/>
              <a:gd name="T60" fmla="*/ 327 w 974"/>
              <a:gd name="T61" fmla="*/ 444 h 509"/>
              <a:gd name="T62" fmla="*/ 362 w 974"/>
              <a:gd name="T63" fmla="*/ 430 h 509"/>
              <a:gd name="T64" fmla="*/ 397 w 974"/>
              <a:gd name="T65" fmla="*/ 415 h 509"/>
              <a:gd name="T66" fmla="*/ 432 w 974"/>
              <a:gd name="T67" fmla="*/ 398 h 509"/>
              <a:gd name="T68" fmla="*/ 498 w 974"/>
              <a:gd name="T69" fmla="*/ 364 h 509"/>
              <a:gd name="T70" fmla="*/ 562 w 974"/>
              <a:gd name="T71" fmla="*/ 327 h 509"/>
              <a:gd name="T72" fmla="*/ 625 w 974"/>
              <a:gd name="T73" fmla="*/ 289 h 509"/>
              <a:gd name="T74" fmla="*/ 685 w 974"/>
              <a:gd name="T75" fmla="*/ 249 h 509"/>
              <a:gd name="T76" fmla="*/ 742 w 974"/>
              <a:gd name="T77" fmla="*/ 210 h 509"/>
              <a:gd name="T78" fmla="*/ 795 w 974"/>
              <a:gd name="T79" fmla="*/ 168 h 509"/>
              <a:gd name="T80" fmla="*/ 893 w 974"/>
              <a:gd name="T81" fmla="*/ 93 h 509"/>
              <a:gd name="T82" fmla="*/ 974 w 974"/>
              <a:gd name="T83" fmla="*/ 26 h 509"/>
              <a:gd name="T84" fmla="*/ 941 w 974"/>
              <a:gd name="T85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4" h="509">
                <a:moveTo>
                  <a:pt x="941" y="0"/>
                </a:moveTo>
                <a:lnTo>
                  <a:pt x="860" y="66"/>
                </a:lnTo>
                <a:lnTo>
                  <a:pt x="764" y="141"/>
                </a:lnTo>
                <a:lnTo>
                  <a:pt x="711" y="180"/>
                </a:lnTo>
                <a:lnTo>
                  <a:pt x="656" y="220"/>
                </a:lnTo>
                <a:lnTo>
                  <a:pt x="597" y="258"/>
                </a:lnTo>
                <a:lnTo>
                  <a:pt x="537" y="297"/>
                </a:lnTo>
                <a:lnTo>
                  <a:pt x="474" y="332"/>
                </a:lnTo>
                <a:lnTo>
                  <a:pt x="408" y="366"/>
                </a:lnTo>
                <a:lnTo>
                  <a:pt x="375" y="381"/>
                </a:lnTo>
                <a:lnTo>
                  <a:pt x="342" y="395"/>
                </a:lnTo>
                <a:lnTo>
                  <a:pt x="309" y="408"/>
                </a:lnTo>
                <a:lnTo>
                  <a:pt x="274" y="421"/>
                </a:lnTo>
                <a:lnTo>
                  <a:pt x="241" y="433"/>
                </a:lnTo>
                <a:lnTo>
                  <a:pt x="206" y="442"/>
                </a:lnTo>
                <a:lnTo>
                  <a:pt x="171" y="451"/>
                </a:lnTo>
                <a:lnTo>
                  <a:pt x="138" y="459"/>
                </a:lnTo>
                <a:lnTo>
                  <a:pt x="103" y="463"/>
                </a:lnTo>
                <a:lnTo>
                  <a:pt x="68" y="468"/>
                </a:lnTo>
                <a:lnTo>
                  <a:pt x="33" y="471"/>
                </a:lnTo>
                <a:lnTo>
                  <a:pt x="0" y="471"/>
                </a:lnTo>
                <a:lnTo>
                  <a:pt x="0" y="509"/>
                </a:lnTo>
                <a:lnTo>
                  <a:pt x="37" y="509"/>
                </a:lnTo>
                <a:lnTo>
                  <a:pt x="74" y="506"/>
                </a:lnTo>
                <a:lnTo>
                  <a:pt x="110" y="502"/>
                </a:lnTo>
                <a:lnTo>
                  <a:pt x="147" y="496"/>
                </a:lnTo>
                <a:lnTo>
                  <a:pt x="184" y="488"/>
                </a:lnTo>
                <a:lnTo>
                  <a:pt x="221" y="479"/>
                </a:lnTo>
                <a:lnTo>
                  <a:pt x="257" y="468"/>
                </a:lnTo>
                <a:lnTo>
                  <a:pt x="292" y="456"/>
                </a:lnTo>
                <a:lnTo>
                  <a:pt x="327" y="444"/>
                </a:lnTo>
                <a:lnTo>
                  <a:pt x="362" y="430"/>
                </a:lnTo>
                <a:lnTo>
                  <a:pt x="397" y="415"/>
                </a:lnTo>
                <a:lnTo>
                  <a:pt x="432" y="398"/>
                </a:lnTo>
                <a:lnTo>
                  <a:pt x="498" y="364"/>
                </a:lnTo>
                <a:lnTo>
                  <a:pt x="562" y="327"/>
                </a:lnTo>
                <a:lnTo>
                  <a:pt x="625" y="289"/>
                </a:lnTo>
                <a:lnTo>
                  <a:pt x="685" y="249"/>
                </a:lnTo>
                <a:lnTo>
                  <a:pt x="742" y="210"/>
                </a:lnTo>
                <a:lnTo>
                  <a:pt x="795" y="168"/>
                </a:lnTo>
                <a:lnTo>
                  <a:pt x="893" y="93"/>
                </a:lnTo>
                <a:lnTo>
                  <a:pt x="974" y="26"/>
                </a:lnTo>
                <a:lnTo>
                  <a:pt x="941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6" name="Freeform 66"/>
          <p:cNvSpPr>
            <a:spLocks/>
          </p:cNvSpPr>
          <p:nvPr/>
        </p:nvSpPr>
        <p:spPr bwMode="auto">
          <a:xfrm>
            <a:off x="3035300" y="4618790"/>
            <a:ext cx="771525" cy="808038"/>
          </a:xfrm>
          <a:custGeom>
            <a:avLst/>
            <a:gdLst>
              <a:gd name="T0" fmla="*/ 0 w 974"/>
              <a:gd name="T1" fmla="*/ 26 h 509"/>
              <a:gd name="T2" fmla="*/ 81 w 974"/>
              <a:gd name="T3" fmla="*/ 93 h 509"/>
              <a:gd name="T4" fmla="*/ 179 w 974"/>
              <a:gd name="T5" fmla="*/ 168 h 509"/>
              <a:gd name="T6" fmla="*/ 232 w 974"/>
              <a:gd name="T7" fmla="*/ 210 h 509"/>
              <a:gd name="T8" fmla="*/ 289 w 974"/>
              <a:gd name="T9" fmla="*/ 249 h 509"/>
              <a:gd name="T10" fmla="*/ 348 w 974"/>
              <a:gd name="T11" fmla="*/ 289 h 509"/>
              <a:gd name="T12" fmla="*/ 410 w 974"/>
              <a:gd name="T13" fmla="*/ 327 h 509"/>
              <a:gd name="T14" fmla="*/ 474 w 974"/>
              <a:gd name="T15" fmla="*/ 364 h 509"/>
              <a:gd name="T16" fmla="*/ 542 w 974"/>
              <a:gd name="T17" fmla="*/ 398 h 509"/>
              <a:gd name="T18" fmla="*/ 577 w 974"/>
              <a:gd name="T19" fmla="*/ 415 h 509"/>
              <a:gd name="T20" fmla="*/ 610 w 974"/>
              <a:gd name="T21" fmla="*/ 430 h 509"/>
              <a:gd name="T22" fmla="*/ 645 w 974"/>
              <a:gd name="T23" fmla="*/ 444 h 509"/>
              <a:gd name="T24" fmla="*/ 682 w 974"/>
              <a:gd name="T25" fmla="*/ 456 h 509"/>
              <a:gd name="T26" fmla="*/ 717 w 974"/>
              <a:gd name="T27" fmla="*/ 468 h 509"/>
              <a:gd name="T28" fmla="*/ 754 w 974"/>
              <a:gd name="T29" fmla="*/ 479 h 509"/>
              <a:gd name="T30" fmla="*/ 790 w 974"/>
              <a:gd name="T31" fmla="*/ 488 h 509"/>
              <a:gd name="T32" fmla="*/ 825 w 974"/>
              <a:gd name="T33" fmla="*/ 496 h 509"/>
              <a:gd name="T34" fmla="*/ 862 w 974"/>
              <a:gd name="T35" fmla="*/ 502 h 509"/>
              <a:gd name="T36" fmla="*/ 900 w 974"/>
              <a:gd name="T37" fmla="*/ 506 h 509"/>
              <a:gd name="T38" fmla="*/ 937 w 974"/>
              <a:gd name="T39" fmla="*/ 509 h 509"/>
              <a:gd name="T40" fmla="*/ 974 w 974"/>
              <a:gd name="T41" fmla="*/ 509 h 509"/>
              <a:gd name="T42" fmla="*/ 974 w 974"/>
              <a:gd name="T43" fmla="*/ 471 h 509"/>
              <a:gd name="T44" fmla="*/ 939 w 974"/>
              <a:gd name="T45" fmla="*/ 471 h 509"/>
              <a:gd name="T46" fmla="*/ 906 w 974"/>
              <a:gd name="T47" fmla="*/ 468 h 509"/>
              <a:gd name="T48" fmla="*/ 871 w 974"/>
              <a:gd name="T49" fmla="*/ 463 h 509"/>
              <a:gd name="T50" fmla="*/ 836 w 974"/>
              <a:gd name="T51" fmla="*/ 459 h 509"/>
              <a:gd name="T52" fmla="*/ 801 w 974"/>
              <a:gd name="T53" fmla="*/ 451 h 509"/>
              <a:gd name="T54" fmla="*/ 766 w 974"/>
              <a:gd name="T55" fmla="*/ 442 h 509"/>
              <a:gd name="T56" fmla="*/ 733 w 974"/>
              <a:gd name="T57" fmla="*/ 433 h 509"/>
              <a:gd name="T58" fmla="*/ 698 w 974"/>
              <a:gd name="T59" fmla="*/ 421 h 509"/>
              <a:gd name="T60" fmla="*/ 665 w 974"/>
              <a:gd name="T61" fmla="*/ 408 h 509"/>
              <a:gd name="T62" fmla="*/ 630 w 974"/>
              <a:gd name="T63" fmla="*/ 395 h 509"/>
              <a:gd name="T64" fmla="*/ 597 w 974"/>
              <a:gd name="T65" fmla="*/ 381 h 509"/>
              <a:gd name="T66" fmla="*/ 566 w 974"/>
              <a:gd name="T67" fmla="*/ 366 h 509"/>
              <a:gd name="T68" fmla="*/ 500 w 974"/>
              <a:gd name="T69" fmla="*/ 332 h 509"/>
              <a:gd name="T70" fmla="*/ 438 w 974"/>
              <a:gd name="T71" fmla="*/ 297 h 509"/>
              <a:gd name="T72" fmla="*/ 377 w 974"/>
              <a:gd name="T73" fmla="*/ 258 h 509"/>
              <a:gd name="T74" fmla="*/ 318 w 974"/>
              <a:gd name="T75" fmla="*/ 220 h 509"/>
              <a:gd name="T76" fmla="*/ 261 w 974"/>
              <a:gd name="T77" fmla="*/ 180 h 509"/>
              <a:gd name="T78" fmla="*/ 210 w 974"/>
              <a:gd name="T79" fmla="*/ 141 h 509"/>
              <a:gd name="T80" fmla="*/ 113 w 974"/>
              <a:gd name="T81" fmla="*/ 66 h 509"/>
              <a:gd name="T82" fmla="*/ 34 w 974"/>
              <a:gd name="T83" fmla="*/ 0 h 509"/>
              <a:gd name="T84" fmla="*/ 0 w 974"/>
              <a:gd name="T85" fmla="*/ 26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4" h="509">
                <a:moveTo>
                  <a:pt x="0" y="26"/>
                </a:moveTo>
                <a:lnTo>
                  <a:pt x="81" y="93"/>
                </a:lnTo>
                <a:lnTo>
                  <a:pt x="179" y="168"/>
                </a:lnTo>
                <a:lnTo>
                  <a:pt x="232" y="210"/>
                </a:lnTo>
                <a:lnTo>
                  <a:pt x="289" y="249"/>
                </a:lnTo>
                <a:lnTo>
                  <a:pt x="348" y="289"/>
                </a:lnTo>
                <a:lnTo>
                  <a:pt x="410" y="327"/>
                </a:lnTo>
                <a:lnTo>
                  <a:pt x="474" y="364"/>
                </a:lnTo>
                <a:lnTo>
                  <a:pt x="542" y="398"/>
                </a:lnTo>
                <a:lnTo>
                  <a:pt x="577" y="415"/>
                </a:lnTo>
                <a:lnTo>
                  <a:pt x="610" y="430"/>
                </a:lnTo>
                <a:lnTo>
                  <a:pt x="645" y="444"/>
                </a:lnTo>
                <a:lnTo>
                  <a:pt x="682" y="456"/>
                </a:lnTo>
                <a:lnTo>
                  <a:pt x="717" y="468"/>
                </a:lnTo>
                <a:lnTo>
                  <a:pt x="754" y="479"/>
                </a:lnTo>
                <a:lnTo>
                  <a:pt x="790" y="488"/>
                </a:lnTo>
                <a:lnTo>
                  <a:pt x="825" y="496"/>
                </a:lnTo>
                <a:lnTo>
                  <a:pt x="862" y="502"/>
                </a:lnTo>
                <a:lnTo>
                  <a:pt x="900" y="506"/>
                </a:lnTo>
                <a:lnTo>
                  <a:pt x="937" y="509"/>
                </a:lnTo>
                <a:lnTo>
                  <a:pt x="974" y="509"/>
                </a:lnTo>
                <a:lnTo>
                  <a:pt x="974" y="471"/>
                </a:lnTo>
                <a:lnTo>
                  <a:pt x="939" y="471"/>
                </a:lnTo>
                <a:lnTo>
                  <a:pt x="906" y="468"/>
                </a:lnTo>
                <a:lnTo>
                  <a:pt x="871" y="463"/>
                </a:lnTo>
                <a:lnTo>
                  <a:pt x="836" y="459"/>
                </a:lnTo>
                <a:lnTo>
                  <a:pt x="801" y="451"/>
                </a:lnTo>
                <a:lnTo>
                  <a:pt x="766" y="442"/>
                </a:lnTo>
                <a:lnTo>
                  <a:pt x="733" y="433"/>
                </a:lnTo>
                <a:lnTo>
                  <a:pt x="698" y="421"/>
                </a:lnTo>
                <a:lnTo>
                  <a:pt x="665" y="408"/>
                </a:lnTo>
                <a:lnTo>
                  <a:pt x="630" y="395"/>
                </a:lnTo>
                <a:lnTo>
                  <a:pt x="597" y="381"/>
                </a:lnTo>
                <a:lnTo>
                  <a:pt x="566" y="366"/>
                </a:lnTo>
                <a:lnTo>
                  <a:pt x="500" y="332"/>
                </a:lnTo>
                <a:lnTo>
                  <a:pt x="438" y="297"/>
                </a:lnTo>
                <a:lnTo>
                  <a:pt x="377" y="258"/>
                </a:lnTo>
                <a:lnTo>
                  <a:pt x="318" y="220"/>
                </a:lnTo>
                <a:lnTo>
                  <a:pt x="261" y="180"/>
                </a:lnTo>
                <a:lnTo>
                  <a:pt x="210" y="141"/>
                </a:lnTo>
                <a:lnTo>
                  <a:pt x="113" y="66"/>
                </a:lnTo>
                <a:lnTo>
                  <a:pt x="34" y="0"/>
                </a:lnTo>
                <a:lnTo>
                  <a:pt x="0" y="26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" name="Freeform 67"/>
          <p:cNvSpPr>
            <a:spLocks/>
          </p:cNvSpPr>
          <p:nvPr/>
        </p:nvSpPr>
        <p:spPr bwMode="auto">
          <a:xfrm>
            <a:off x="2289175" y="3852027"/>
            <a:ext cx="771525" cy="808038"/>
          </a:xfrm>
          <a:custGeom>
            <a:avLst/>
            <a:gdLst>
              <a:gd name="T0" fmla="*/ 974 w 974"/>
              <a:gd name="T1" fmla="*/ 483 h 509"/>
              <a:gd name="T2" fmla="*/ 893 w 974"/>
              <a:gd name="T3" fmla="*/ 416 h 509"/>
              <a:gd name="T4" fmla="*/ 795 w 974"/>
              <a:gd name="T5" fmla="*/ 341 h 509"/>
              <a:gd name="T6" fmla="*/ 742 w 974"/>
              <a:gd name="T7" fmla="*/ 299 h 509"/>
              <a:gd name="T8" fmla="*/ 685 w 974"/>
              <a:gd name="T9" fmla="*/ 260 h 509"/>
              <a:gd name="T10" fmla="*/ 626 w 974"/>
              <a:gd name="T11" fmla="*/ 220 h 509"/>
              <a:gd name="T12" fmla="*/ 564 w 974"/>
              <a:gd name="T13" fmla="*/ 182 h 509"/>
              <a:gd name="T14" fmla="*/ 500 w 974"/>
              <a:gd name="T15" fmla="*/ 145 h 509"/>
              <a:gd name="T16" fmla="*/ 432 w 974"/>
              <a:gd name="T17" fmla="*/ 111 h 509"/>
              <a:gd name="T18" fmla="*/ 397 w 974"/>
              <a:gd name="T19" fmla="*/ 94 h 509"/>
              <a:gd name="T20" fmla="*/ 364 w 974"/>
              <a:gd name="T21" fmla="*/ 79 h 509"/>
              <a:gd name="T22" fmla="*/ 329 w 974"/>
              <a:gd name="T23" fmla="*/ 65 h 509"/>
              <a:gd name="T24" fmla="*/ 292 w 974"/>
              <a:gd name="T25" fmla="*/ 53 h 509"/>
              <a:gd name="T26" fmla="*/ 257 w 974"/>
              <a:gd name="T27" fmla="*/ 41 h 509"/>
              <a:gd name="T28" fmla="*/ 220 w 974"/>
              <a:gd name="T29" fmla="*/ 30 h 509"/>
              <a:gd name="T30" fmla="*/ 184 w 974"/>
              <a:gd name="T31" fmla="*/ 21 h 509"/>
              <a:gd name="T32" fmla="*/ 149 w 974"/>
              <a:gd name="T33" fmla="*/ 13 h 509"/>
              <a:gd name="T34" fmla="*/ 112 w 974"/>
              <a:gd name="T35" fmla="*/ 7 h 509"/>
              <a:gd name="T36" fmla="*/ 74 w 974"/>
              <a:gd name="T37" fmla="*/ 3 h 509"/>
              <a:gd name="T38" fmla="*/ 37 w 974"/>
              <a:gd name="T39" fmla="*/ 0 h 509"/>
              <a:gd name="T40" fmla="*/ 0 w 974"/>
              <a:gd name="T41" fmla="*/ 0 h 509"/>
              <a:gd name="T42" fmla="*/ 0 w 974"/>
              <a:gd name="T43" fmla="*/ 38 h 509"/>
              <a:gd name="T44" fmla="*/ 35 w 974"/>
              <a:gd name="T45" fmla="*/ 38 h 509"/>
              <a:gd name="T46" fmla="*/ 68 w 974"/>
              <a:gd name="T47" fmla="*/ 41 h 509"/>
              <a:gd name="T48" fmla="*/ 103 w 974"/>
              <a:gd name="T49" fmla="*/ 46 h 509"/>
              <a:gd name="T50" fmla="*/ 138 w 974"/>
              <a:gd name="T51" fmla="*/ 50 h 509"/>
              <a:gd name="T52" fmla="*/ 173 w 974"/>
              <a:gd name="T53" fmla="*/ 58 h 509"/>
              <a:gd name="T54" fmla="*/ 208 w 974"/>
              <a:gd name="T55" fmla="*/ 67 h 509"/>
              <a:gd name="T56" fmla="*/ 241 w 974"/>
              <a:gd name="T57" fmla="*/ 76 h 509"/>
              <a:gd name="T58" fmla="*/ 276 w 974"/>
              <a:gd name="T59" fmla="*/ 88 h 509"/>
              <a:gd name="T60" fmla="*/ 309 w 974"/>
              <a:gd name="T61" fmla="*/ 101 h 509"/>
              <a:gd name="T62" fmla="*/ 344 w 974"/>
              <a:gd name="T63" fmla="*/ 114 h 509"/>
              <a:gd name="T64" fmla="*/ 377 w 974"/>
              <a:gd name="T65" fmla="*/ 128 h 509"/>
              <a:gd name="T66" fmla="*/ 408 w 974"/>
              <a:gd name="T67" fmla="*/ 143 h 509"/>
              <a:gd name="T68" fmla="*/ 474 w 974"/>
              <a:gd name="T69" fmla="*/ 177 h 509"/>
              <a:gd name="T70" fmla="*/ 536 w 974"/>
              <a:gd name="T71" fmla="*/ 212 h 509"/>
              <a:gd name="T72" fmla="*/ 597 w 974"/>
              <a:gd name="T73" fmla="*/ 251 h 509"/>
              <a:gd name="T74" fmla="*/ 656 w 974"/>
              <a:gd name="T75" fmla="*/ 289 h 509"/>
              <a:gd name="T76" fmla="*/ 713 w 974"/>
              <a:gd name="T77" fmla="*/ 329 h 509"/>
              <a:gd name="T78" fmla="*/ 764 w 974"/>
              <a:gd name="T79" fmla="*/ 368 h 509"/>
              <a:gd name="T80" fmla="*/ 861 w 974"/>
              <a:gd name="T81" fmla="*/ 443 h 509"/>
              <a:gd name="T82" fmla="*/ 940 w 974"/>
              <a:gd name="T83" fmla="*/ 509 h 509"/>
              <a:gd name="T84" fmla="*/ 974 w 974"/>
              <a:gd name="T85" fmla="*/ 483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4" h="509">
                <a:moveTo>
                  <a:pt x="974" y="483"/>
                </a:moveTo>
                <a:lnTo>
                  <a:pt x="893" y="416"/>
                </a:lnTo>
                <a:lnTo>
                  <a:pt x="795" y="341"/>
                </a:lnTo>
                <a:lnTo>
                  <a:pt x="742" y="299"/>
                </a:lnTo>
                <a:lnTo>
                  <a:pt x="685" y="260"/>
                </a:lnTo>
                <a:lnTo>
                  <a:pt x="626" y="220"/>
                </a:lnTo>
                <a:lnTo>
                  <a:pt x="564" y="182"/>
                </a:lnTo>
                <a:lnTo>
                  <a:pt x="500" y="145"/>
                </a:lnTo>
                <a:lnTo>
                  <a:pt x="432" y="111"/>
                </a:lnTo>
                <a:lnTo>
                  <a:pt x="397" y="94"/>
                </a:lnTo>
                <a:lnTo>
                  <a:pt x="364" y="79"/>
                </a:lnTo>
                <a:lnTo>
                  <a:pt x="329" y="65"/>
                </a:lnTo>
                <a:lnTo>
                  <a:pt x="292" y="53"/>
                </a:lnTo>
                <a:lnTo>
                  <a:pt x="257" y="41"/>
                </a:lnTo>
                <a:lnTo>
                  <a:pt x="220" y="30"/>
                </a:lnTo>
                <a:lnTo>
                  <a:pt x="184" y="21"/>
                </a:lnTo>
                <a:lnTo>
                  <a:pt x="149" y="13"/>
                </a:lnTo>
                <a:lnTo>
                  <a:pt x="112" y="7"/>
                </a:lnTo>
                <a:lnTo>
                  <a:pt x="74" y="3"/>
                </a:lnTo>
                <a:lnTo>
                  <a:pt x="37" y="0"/>
                </a:lnTo>
                <a:lnTo>
                  <a:pt x="0" y="0"/>
                </a:lnTo>
                <a:lnTo>
                  <a:pt x="0" y="38"/>
                </a:lnTo>
                <a:lnTo>
                  <a:pt x="35" y="38"/>
                </a:lnTo>
                <a:lnTo>
                  <a:pt x="68" y="41"/>
                </a:lnTo>
                <a:lnTo>
                  <a:pt x="103" y="46"/>
                </a:lnTo>
                <a:lnTo>
                  <a:pt x="138" y="50"/>
                </a:lnTo>
                <a:lnTo>
                  <a:pt x="173" y="58"/>
                </a:lnTo>
                <a:lnTo>
                  <a:pt x="208" y="67"/>
                </a:lnTo>
                <a:lnTo>
                  <a:pt x="241" y="76"/>
                </a:lnTo>
                <a:lnTo>
                  <a:pt x="276" y="88"/>
                </a:lnTo>
                <a:lnTo>
                  <a:pt x="309" y="101"/>
                </a:lnTo>
                <a:lnTo>
                  <a:pt x="344" y="114"/>
                </a:lnTo>
                <a:lnTo>
                  <a:pt x="377" y="128"/>
                </a:lnTo>
                <a:lnTo>
                  <a:pt x="408" y="143"/>
                </a:lnTo>
                <a:lnTo>
                  <a:pt x="474" y="177"/>
                </a:lnTo>
                <a:lnTo>
                  <a:pt x="536" y="212"/>
                </a:lnTo>
                <a:lnTo>
                  <a:pt x="597" y="251"/>
                </a:lnTo>
                <a:lnTo>
                  <a:pt x="656" y="289"/>
                </a:lnTo>
                <a:lnTo>
                  <a:pt x="713" y="329"/>
                </a:lnTo>
                <a:lnTo>
                  <a:pt x="764" y="368"/>
                </a:lnTo>
                <a:lnTo>
                  <a:pt x="861" y="443"/>
                </a:lnTo>
                <a:lnTo>
                  <a:pt x="940" y="509"/>
                </a:lnTo>
                <a:lnTo>
                  <a:pt x="974" y="483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" name="Freeform 68"/>
          <p:cNvSpPr>
            <a:spLocks/>
          </p:cNvSpPr>
          <p:nvPr/>
        </p:nvSpPr>
        <p:spPr bwMode="auto">
          <a:xfrm>
            <a:off x="3806825" y="4618790"/>
            <a:ext cx="773113" cy="808038"/>
          </a:xfrm>
          <a:custGeom>
            <a:avLst/>
            <a:gdLst>
              <a:gd name="T0" fmla="*/ 940 w 973"/>
              <a:gd name="T1" fmla="*/ 0 h 509"/>
              <a:gd name="T2" fmla="*/ 861 w 973"/>
              <a:gd name="T3" fmla="*/ 66 h 509"/>
              <a:gd name="T4" fmla="*/ 766 w 973"/>
              <a:gd name="T5" fmla="*/ 141 h 509"/>
              <a:gd name="T6" fmla="*/ 713 w 973"/>
              <a:gd name="T7" fmla="*/ 180 h 509"/>
              <a:gd name="T8" fmla="*/ 657 w 973"/>
              <a:gd name="T9" fmla="*/ 220 h 509"/>
              <a:gd name="T10" fmla="*/ 599 w 973"/>
              <a:gd name="T11" fmla="*/ 258 h 509"/>
              <a:gd name="T12" fmla="*/ 538 w 973"/>
              <a:gd name="T13" fmla="*/ 297 h 509"/>
              <a:gd name="T14" fmla="*/ 474 w 973"/>
              <a:gd name="T15" fmla="*/ 332 h 509"/>
              <a:gd name="T16" fmla="*/ 410 w 973"/>
              <a:gd name="T17" fmla="*/ 366 h 509"/>
              <a:gd name="T18" fmla="*/ 376 w 973"/>
              <a:gd name="T19" fmla="*/ 381 h 509"/>
              <a:gd name="T20" fmla="*/ 343 w 973"/>
              <a:gd name="T21" fmla="*/ 395 h 509"/>
              <a:gd name="T22" fmla="*/ 310 w 973"/>
              <a:gd name="T23" fmla="*/ 408 h 509"/>
              <a:gd name="T24" fmla="*/ 275 w 973"/>
              <a:gd name="T25" fmla="*/ 421 h 509"/>
              <a:gd name="T26" fmla="*/ 242 w 973"/>
              <a:gd name="T27" fmla="*/ 433 h 509"/>
              <a:gd name="T28" fmla="*/ 207 w 973"/>
              <a:gd name="T29" fmla="*/ 442 h 509"/>
              <a:gd name="T30" fmla="*/ 173 w 973"/>
              <a:gd name="T31" fmla="*/ 451 h 509"/>
              <a:gd name="T32" fmla="*/ 138 w 973"/>
              <a:gd name="T33" fmla="*/ 459 h 509"/>
              <a:gd name="T34" fmla="*/ 105 w 973"/>
              <a:gd name="T35" fmla="*/ 463 h 509"/>
              <a:gd name="T36" fmla="*/ 70 w 973"/>
              <a:gd name="T37" fmla="*/ 468 h 509"/>
              <a:gd name="T38" fmla="*/ 35 w 973"/>
              <a:gd name="T39" fmla="*/ 471 h 509"/>
              <a:gd name="T40" fmla="*/ 0 w 973"/>
              <a:gd name="T41" fmla="*/ 471 h 509"/>
              <a:gd name="T42" fmla="*/ 0 w 973"/>
              <a:gd name="T43" fmla="*/ 509 h 509"/>
              <a:gd name="T44" fmla="*/ 37 w 973"/>
              <a:gd name="T45" fmla="*/ 509 h 509"/>
              <a:gd name="T46" fmla="*/ 75 w 973"/>
              <a:gd name="T47" fmla="*/ 506 h 509"/>
              <a:gd name="T48" fmla="*/ 112 w 973"/>
              <a:gd name="T49" fmla="*/ 502 h 509"/>
              <a:gd name="T50" fmla="*/ 149 w 973"/>
              <a:gd name="T51" fmla="*/ 496 h 509"/>
              <a:gd name="T52" fmla="*/ 185 w 973"/>
              <a:gd name="T53" fmla="*/ 488 h 509"/>
              <a:gd name="T54" fmla="*/ 222 w 973"/>
              <a:gd name="T55" fmla="*/ 479 h 509"/>
              <a:gd name="T56" fmla="*/ 257 w 973"/>
              <a:gd name="T57" fmla="*/ 468 h 509"/>
              <a:gd name="T58" fmla="*/ 294 w 973"/>
              <a:gd name="T59" fmla="*/ 456 h 509"/>
              <a:gd name="T60" fmla="*/ 329 w 973"/>
              <a:gd name="T61" fmla="*/ 444 h 509"/>
              <a:gd name="T62" fmla="*/ 364 w 973"/>
              <a:gd name="T63" fmla="*/ 430 h 509"/>
              <a:gd name="T64" fmla="*/ 399 w 973"/>
              <a:gd name="T65" fmla="*/ 415 h 509"/>
              <a:gd name="T66" fmla="*/ 433 w 973"/>
              <a:gd name="T67" fmla="*/ 398 h 509"/>
              <a:gd name="T68" fmla="*/ 500 w 973"/>
              <a:gd name="T69" fmla="*/ 364 h 509"/>
              <a:gd name="T70" fmla="*/ 564 w 973"/>
              <a:gd name="T71" fmla="*/ 327 h 509"/>
              <a:gd name="T72" fmla="*/ 626 w 973"/>
              <a:gd name="T73" fmla="*/ 289 h 509"/>
              <a:gd name="T74" fmla="*/ 687 w 973"/>
              <a:gd name="T75" fmla="*/ 249 h 509"/>
              <a:gd name="T76" fmla="*/ 742 w 973"/>
              <a:gd name="T77" fmla="*/ 210 h 509"/>
              <a:gd name="T78" fmla="*/ 797 w 973"/>
              <a:gd name="T79" fmla="*/ 168 h 509"/>
              <a:gd name="T80" fmla="*/ 893 w 973"/>
              <a:gd name="T81" fmla="*/ 93 h 509"/>
              <a:gd name="T82" fmla="*/ 973 w 973"/>
              <a:gd name="T83" fmla="*/ 26 h 509"/>
              <a:gd name="T84" fmla="*/ 940 w 973"/>
              <a:gd name="T85" fmla="*/ 0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3" h="509">
                <a:moveTo>
                  <a:pt x="940" y="0"/>
                </a:moveTo>
                <a:lnTo>
                  <a:pt x="861" y="66"/>
                </a:lnTo>
                <a:lnTo>
                  <a:pt x="766" y="141"/>
                </a:lnTo>
                <a:lnTo>
                  <a:pt x="713" y="180"/>
                </a:lnTo>
                <a:lnTo>
                  <a:pt x="657" y="220"/>
                </a:lnTo>
                <a:lnTo>
                  <a:pt x="599" y="258"/>
                </a:lnTo>
                <a:lnTo>
                  <a:pt x="538" y="297"/>
                </a:lnTo>
                <a:lnTo>
                  <a:pt x="474" y="332"/>
                </a:lnTo>
                <a:lnTo>
                  <a:pt x="410" y="366"/>
                </a:lnTo>
                <a:lnTo>
                  <a:pt x="376" y="381"/>
                </a:lnTo>
                <a:lnTo>
                  <a:pt x="343" y="395"/>
                </a:lnTo>
                <a:lnTo>
                  <a:pt x="310" y="408"/>
                </a:lnTo>
                <a:lnTo>
                  <a:pt x="275" y="421"/>
                </a:lnTo>
                <a:lnTo>
                  <a:pt x="242" y="433"/>
                </a:lnTo>
                <a:lnTo>
                  <a:pt x="207" y="442"/>
                </a:lnTo>
                <a:lnTo>
                  <a:pt x="173" y="451"/>
                </a:lnTo>
                <a:lnTo>
                  <a:pt x="138" y="459"/>
                </a:lnTo>
                <a:lnTo>
                  <a:pt x="105" y="463"/>
                </a:lnTo>
                <a:lnTo>
                  <a:pt x="70" y="468"/>
                </a:lnTo>
                <a:lnTo>
                  <a:pt x="35" y="471"/>
                </a:lnTo>
                <a:lnTo>
                  <a:pt x="0" y="471"/>
                </a:lnTo>
                <a:lnTo>
                  <a:pt x="0" y="509"/>
                </a:lnTo>
                <a:lnTo>
                  <a:pt x="37" y="509"/>
                </a:lnTo>
                <a:lnTo>
                  <a:pt x="75" y="506"/>
                </a:lnTo>
                <a:lnTo>
                  <a:pt x="112" y="502"/>
                </a:lnTo>
                <a:lnTo>
                  <a:pt x="149" y="496"/>
                </a:lnTo>
                <a:lnTo>
                  <a:pt x="185" y="488"/>
                </a:lnTo>
                <a:lnTo>
                  <a:pt x="222" y="479"/>
                </a:lnTo>
                <a:lnTo>
                  <a:pt x="257" y="468"/>
                </a:lnTo>
                <a:lnTo>
                  <a:pt x="294" y="456"/>
                </a:lnTo>
                <a:lnTo>
                  <a:pt x="329" y="444"/>
                </a:lnTo>
                <a:lnTo>
                  <a:pt x="364" y="430"/>
                </a:lnTo>
                <a:lnTo>
                  <a:pt x="399" y="415"/>
                </a:lnTo>
                <a:lnTo>
                  <a:pt x="433" y="398"/>
                </a:lnTo>
                <a:lnTo>
                  <a:pt x="500" y="364"/>
                </a:lnTo>
                <a:lnTo>
                  <a:pt x="564" y="327"/>
                </a:lnTo>
                <a:lnTo>
                  <a:pt x="626" y="289"/>
                </a:lnTo>
                <a:lnTo>
                  <a:pt x="687" y="249"/>
                </a:lnTo>
                <a:lnTo>
                  <a:pt x="742" y="210"/>
                </a:lnTo>
                <a:lnTo>
                  <a:pt x="797" y="168"/>
                </a:lnTo>
                <a:lnTo>
                  <a:pt x="893" y="93"/>
                </a:lnTo>
                <a:lnTo>
                  <a:pt x="973" y="26"/>
                </a:lnTo>
                <a:lnTo>
                  <a:pt x="940" y="0"/>
                </a:lnTo>
                <a:close/>
              </a:path>
            </a:pathLst>
          </a:custGeom>
          <a:solidFill>
            <a:srgbClr val="DA25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9" name="Line 69"/>
          <p:cNvSpPr>
            <a:spLocks noChangeShapeType="1"/>
          </p:cNvSpPr>
          <p:nvPr/>
        </p:nvSpPr>
        <p:spPr bwMode="auto">
          <a:xfrm>
            <a:off x="533400" y="3839327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0" name="Rectangle 70"/>
          <p:cNvSpPr>
            <a:spLocks noChangeArrowheads="1"/>
          </p:cNvSpPr>
          <p:nvPr/>
        </p:nvSpPr>
        <p:spPr bwMode="auto">
          <a:xfrm>
            <a:off x="868363" y="3229727"/>
            <a:ext cx="2463676" cy="467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>
            <a:spAutoFit/>
          </a:bodyPr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000" smtClean="0">
                <a:latin typeface="+mn-lt"/>
              </a:rPr>
              <a:t>Probability</a:t>
            </a:r>
            <a:r>
              <a:rPr lang="en-US" altLang="en-US" smtClean="0">
                <a:latin typeface="+mn-lt"/>
              </a:rPr>
              <a:t> </a:t>
            </a:r>
            <a:r>
              <a:rPr lang="en-US" altLang="en-US" smtClean="0">
                <a:latin typeface="Symbol" panose="05050102010706020507" pitchFamily="18" charset="2"/>
              </a:rPr>
              <a:t>n</a:t>
            </a:r>
            <a:r>
              <a:rPr lang="en-US" altLang="en-US" sz="2800" baseline="-25000" smtClean="0">
                <a:latin typeface="+mn-lt"/>
              </a:rPr>
              <a:t>L</a:t>
            </a:r>
            <a:r>
              <a:rPr lang="en-US" altLang="en-US" sz="2000" baseline="-25000" smtClean="0">
                <a:latin typeface="+mn-lt"/>
              </a:rPr>
              <a:t> </a:t>
            </a:r>
            <a:r>
              <a:rPr lang="en-US" altLang="en-US" smtClean="0">
                <a:latin typeface="+mn-lt"/>
                <a:sym typeface="Symbol" pitchFamily="18" charset="2"/>
              </a:rPr>
              <a:t></a:t>
            </a:r>
            <a:r>
              <a:rPr lang="en-US" altLang="en-US" sz="2000" smtClean="0">
                <a:latin typeface="+mn-lt"/>
                <a:sym typeface="Symbol" pitchFamily="18" charset="2"/>
              </a:rPr>
              <a:t> </a:t>
            </a:r>
            <a:r>
              <a:rPr lang="en-US" altLang="en-US" smtClean="0">
                <a:latin typeface="Symbol" panose="05050102010706020507" pitchFamily="18" charset="2"/>
              </a:rPr>
              <a:t>n</a:t>
            </a:r>
            <a:r>
              <a:rPr lang="en-US" altLang="en-US" sz="2800" baseline="-25000" smtClean="0">
                <a:latin typeface="+mn-lt"/>
              </a:rPr>
              <a:t>R</a:t>
            </a:r>
            <a:r>
              <a:rPr lang="en-US" altLang="en-US" smtClean="0">
                <a:latin typeface="+mn-lt"/>
                <a:sym typeface="Symbol" pitchFamily="18" charset="2"/>
              </a:rPr>
              <a:t> </a:t>
            </a:r>
            <a:endParaRPr lang="de-DE" altLang="en-US" smtClean="0">
              <a:latin typeface="+mn-lt"/>
              <a:sym typeface="Symbol" pitchFamily="18" charset="2"/>
            </a:endParaRPr>
          </a:p>
        </p:txBody>
      </p:sp>
      <p:sp>
        <p:nvSpPr>
          <p:cNvPr id="81" name="Line 71"/>
          <p:cNvSpPr>
            <a:spLocks noChangeShapeType="1"/>
          </p:cNvSpPr>
          <p:nvPr/>
        </p:nvSpPr>
        <p:spPr bwMode="auto">
          <a:xfrm rot="10800000" flipH="1">
            <a:off x="762000" y="5591927"/>
            <a:ext cx="30480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" name="Text Box 72"/>
          <p:cNvSpPr txBox="1">
            <a:spLocks noChangeArrowheads="1"/>
          </p:cNvSpPr>
          <p:nvPr/>
        </p:nvSpPr>
        <p:spPr bwMode="auto">
          <a:xfrm>
            <a:off x="4668784" y="4906127"/>
            <a:ext cx="306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4D0C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400" b="1"/>
              <a:t>z</a:t>
            </a:r>
          </a:p>
        </p:txBody>
      </p:sp>
      <p:sp>
        <p:nvSpPr>
          <p:cNvPr id="83" name="Rectangle 73"/>
          <p:cNvSpPr>
            <a:spLocks noChangeArrowheads="1"/>
          </p:cNvSpPr>
          <p:nvPr/>
        </p:nvSpPr>
        <p:spPr bwMode="auto">
          <a:xfrm>
            <a:off x="228600" y="3596440"/>
            <a:ext cx="326809" cy="40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>
            <a:spAutoFit/>
          </a:bodyPr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en-US" sz="2000" smtClean="0">
                <a:latin typeface="+mn-lt"/>
                <a:sym typeface="Symbol" pitchFamily="18" charset="2"/>
              </a:rPr>
              <a:t>1</a:t>
            </a:r>
          </a:p>
        </p:txBody>
      </p:sp>
      <p:sp>
        <p:nvSpPr>
          <p:cNvPr id="84" name="Rectangle 74"/>
          <p:cNvSpPr>
            <a:spLocks noChangeArrowheads="1"/>
          </p:cNvSpPr>
          <p:nvPr/>
        </p:nvSpPr>
        <p:spPr bwMode="auto">
          <a:xfrm>
            <a:off x="200025" y="5204577"/>
            <a:ext cx="326809" cy="40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7530" tIns="48765" rIns="97530" bIns="48765">
            <a:spAutoFit/>
          </a:bodyPr>
          <a:lstStyle>
            <a:lvl1pPr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87363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472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63675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51038" defTabSz="97472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082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8654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226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779838" defTabSz="9747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de-DE" altLang="en-US" sz="2000" smtClean="0">
                <a:latin typeface="+mn-lt"/>
                <a:sym typeface="Symbol" pitchFamily="18" charset="2"/>
              </a:rPr>
              <a:t>0</a:t>
            </a:r>
          </a:p>
        </p:txBody>
      </p:sp>
      <p:sp>
        <p:nvSpPr>
          <p:cNvPr id="85" name="Line 75"/>
          <p:cNvSpPr>
            <a:spLocks noChangeShapeType="1"/>
          </p:cNvSpPr>
          <p:nvPr/>
        </p:nvSpPr>
        <p:spPr bwMode="auto">
          <a:xfrm>
            <a:off x="533400" y="5439527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58322" y="5759888"/>
                <a:ext cx="804900" cy="6690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3399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3399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322" y="5759888"/>
                <a:ext cx="804900" cy="6690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4913336" y="3278057"/>
                <a:ext cx="4159796" cy="117867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Distance for helicity reversal</a:t>
                </a:r>
                <a:endParaRPr lang="en-US" sz="10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T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=5.36×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13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cm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−10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B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G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36" y="3278057"/>
                <a:ext cx="4159796" cy="1178679"/>
              </a:xfrm>
              <a:prstGeom prst="rect">
                <a:avLst/>
              </a:prstGeom>
              <a:blipFill rotWithShape="1">
                <a:blip r:embed="rId5"/>
                <a:stretch>
                  <a:fillRect l="-1613" t="-2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40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Spin-Flavor Oscillations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143892" y="791617"/>
                <a:ext cx="8928099" cy="2520819"/>
              </a:xfrm>
              <a:prstGeom prst="rect">
                <a:avLst/>
              </a:prstGeom>
              <a:noFill/>
            </p:spPr>
            <p:txBody>
              <a:bodyPr wrap="none" rtlCol="0">
                <a:noAutofit/>
              </a:bodyPr>
              <a:lstStyle/>
              <a:p>
                <a:r>
                  <a:rPr lang="en-US" sz="2000" smtClean="0">
                    <a:solidFill>
                      <a:srgbClr val="003399"/>
                    </a:solidFill>
                  </a:rPr>
                  <a:t>Spin-flavor precession in external E or B fields</a:t>
                </a:r>
              </a:p>
              <a:p>
                <a:endParaRPr lang="en-US" sz="1000" smtClean="0">
                  <a:solidFill>
                    <a:srgbClr val="003399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1000" smtClean="0"/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Majorana neutrinos:</a:t>
                </a:r>
              </a:p>
              <a:p>
                <a:r>
                  <a:rPr lang="en-US" sz="2000" smtClean="0">
                    <a:solidFill>
                      <a:srgbClr val="003399"/>
                    </a:solidFill>
                  </a:rPr>
                  <a:t>• Diagonal dipole moments vanish</a:t>
                </a:r>
              </a:p>
              <a:p>
                <a:r>
                  <a:rPr lang="en-US" sz="2000">
                    <a:solidFill>
                      <a:srgbClr val="003399"/>
                    </a:solidFill>
                  </a:rPr>
                  <a:t>• </a:t>
                </a:r>
                <a:r>
                  <a:rPr lang="en-US" sz="2000" smtClean="0">
                    <a:solidFill>
                      <a:srgbClr val="003399"/>
                    </a:solidFill>
                  </a:rPr>
                  <a:t>Transition moments inevitably exist, </a:t>
                </a:r>
                <a:r>
                  <a:rPr lang="en-US" sz="2000" smtClean="0">
                    <a:solidFill>
                      <a:srgbClr val="C00000"/>
                    </a:solidFill>
                  </a:rPr>
                  <a:t>couple neutrinos with anti-neutrinos</a:t>
                </a:r>
              </a:p>
              <a:p>
                <a:r>
                  <a:rPr lang="en-US" sz="2000">
                    <a:solidFill>
                      <a:srgbClr val="003399"/>
                    </a:solidFill>
                  </a:rPr>
                  <a:t>• Standard model calculation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3399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sz="2000">
                    <a:solidFill>
                      <a:srgbClr val="003399"/>
                    </a:solidFill>
                  </a:rPr>
                  <a:t> Dirac case</a:t>
                </a: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2" y="791617"/>
                <a:ext cx="8928099" cy="2520819"/>
              </a:xfrm>
              <a:prstGeom prst="rect">
                <a:avLst/>
              </a:prstGeom>
              <a:blipFill rotWithShape="1">
                <a:blip r:embed="rId2"/>
                <a:stretch>
                  <a:fillRect l="-751" t="-1211" b="-3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0" name="Picture 10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769" y="990116"/>
            <a:ext cx="3343323" cy="11701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0831" y="816471"/>
                <a:ext cx="4088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𝜈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831" y="816471"/>
                <a:ext cx="408891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8425042" y="864096"/>
                <a:ext cx="40889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042" y="864096"/>
                <a:ext cx="408891" cy="461665"/>
              </a:xfrm>
              <a:prstGeom prst="rect">
                <a:avLst/>
              </a:prstGeom>
              <a:blipFill rotWithShape="1">
                <a:blip r:embed="rId5"/>
                <a:stretch>
                  <a:fillRect r="-1194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43788" y="3672017"/>
            <a:ext cx="2376434" cy="2232310"/>
            <a:chOff x="143788" y="3527997"/>
            <a:chExt cx="2376434" cy="2232310"/>
          </a:xfrm>
        </p:grpSpPr>
        <p:sp>
          <p:nvSpPr>
            <p:cNvPr id="638" name="Rectangle 127"/>
            <p:cNvSpPr>
              <a:spLocks noChangeArrowheads="1"/>
            </p:cNvSpPr>
            <p:nvPr/>
          </p:nvSpPr>
          <p:spPr bwMode="auto">
            <a:xfrm>
              <a:off x="143892" y="446421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39" name="Rectangle 127"/>
            <p:cNvSpPr>
              <a:spLocks noChangeArrowheads="1"/>
            </p:cNvSpPr>
            <p:nvPr/>
          </p:nvSpPr>
          <p:spPr bwMode="auto">
            <a:xfrm>
              <a:off x="1368714" y="4464127"/>
              <a:ext cx="1151508" cy="5040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0" name="Rectangle 127"/>
            <p:cNvSpPr>
              <a:spLocks noChangeArrowheads="1"/>
            </p:cNvSpPr>
            <p:nvPr/>
          </p:nvSpPr>
          <p:spPr bwMode="auto">
            <a:xfrm>
              <a:off x="143892" y="352808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1" name="Rectangle 127"/>
            <p:cNvSpPr>
              <a:spLocks noChangeArrowheads="1"/>
            </p:cNvSpPr>
            <p:nvPr/>
          </p:nvSpPr>
          <p:spPr bwMode="auto">
            <a:xfrm>
              <a:off x="1368714" y="3527997"/>
              <a:ext cx="1151508" cy="5040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2" name="Line 94"/>
            <p:cNvSpPr>
              <a:spLocks noChangeShapeType="1"/>
            </p:cNvSpPr>
            <p:nvPr/>
          </p:nvSpPr>
          <p:spPr bwMode="auto">
            <a:xfrm>
              <a:off x="533400" y="374402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43" name="Line 96"/>
            <p:cNvSpPr>
              <a:spLocks noChangeShapeType="1"/>
            </p:cNvSpPr>
            <p:nvPr/>
          </p:nvSpPr>
          <p:spPr bwMode="auto">
            <a:xfrm flipH="1">
              <a:off x="533400" y="385282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44" name="Line 125"/>
            <p:cNvSpPr>
              <a:spLocks noChangeShapeType="1"/>
            </p:cNvSpPr>
            <p:nvPr/>
          </p:nvSpPr>
          <p:spPr bwMode="auto">
            <a:xfrm>
              <a:off x="797344" y="3959850"/>
              <a:ext cx="1147124" cy="57628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45" name="Line 126"/>
            <p:cNvSpPr>
              <a:spLocks noChangeShapeType="1"/>
            </p:cNvSpPr>
            <p:nvPr/>
          </p:nvSpPr>
          <p:spPr bwMode="auto">
            <a:xfrm flipV="1">
              <a:off x="791488" y="3981977"/>
              <a:ext cx="1195491" cy="554159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46" name="Rectangle 127"/>
            <p:cNvSpPr>
              <a:spLocks noChangeArrowheads="1"/>
            </p:cNvSpPr>
            <p:nvPr/>
          </p:nvSpPr>
          <p:spPr bwMode="auto">
            <a:xfrm>
              <a:off x="143892" y="5112307"/>
              <a:ext cx="2376330" cy="64800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Dirac</a:t>
              </a:r>
            </a:p>
            <a:p>
              <a:pPr algn="ctr"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neutrinos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7" name="TextBox 646"/>
                <p:cNvSpPr txBox="1"/>
                <p:nvPr/>
              </p:nvSpPr>
              <p:spPr>
                <a:xfrm>
                  <a:off x="143892" y="3578085"/>
                  <a:ext cx="389508" cy="403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47" name="TextBox 6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892" y="3578085"/>
                  <a:ext cx="389508" cy="40389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563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8" name="TextBox 647"/>
                <p:cNvSpPr txBox="1"/>
                <p:nvPr/>
              </p:nvSpPr>
              <p:spPr>
                <a:xfrm>
                  <a:off x="1364576" y="3578084"/>
                  <a:ext cx="389508" cy="403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48" name="TextBox 6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576" y="3578084"/>
                  <a:ext cx="389508" cy="40389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6250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9" name="TextBox 648"/>
                <p:cNvSpPr txBox="1"/>
                <p:nvPr/>
              </p:nvSpPr>
              <p:spPr>
                <a:xfrm>
                  <a:off x="143788" y="4514215"/>
                  <a:ext cx="389508" cy="403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49" name="TextBox 6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788" y="4514215"/>
                  <a:ext cx="389508" cy="40389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3175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0" name="TextBox 649"/>
                <p:cNvSpPr txBox="1"/>
                <p:nvPr/>
              </p:nvSpPr>
              <p:spPr>
                <a:xfrm>
                  <a:off x="1364679" y="4514214"/>
                  <a:ext cx="389508" cy="403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650" name="TextBox 6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4679" y="4514214"/>
                  <a:ext cx="389508" cy="4038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6250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1" name="Line 94"/>
            <p:cNvSpPr>
              <a:spLocks noChangeShapeType="1"/>
            </p:cNvSpPr>
            <p:nvPr/>
          </p:nvSpPr>
          <p:spPr bwMode="auto">
            <a:xfrm>
              <a:off x="532517" y="468015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52" name="Line 96"/>
            <p:cNvSpPr>
              <a:spLocks noChangeShapeType="1"/>
            </p:cNvSpPr>
            <p:nvPr/>
          </p:nvSpPr>
          <p:spPr bwMode="auto">
            <a:xfrm flipH="1">
              <a:off x="532517" y="478895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53" name="Line 94"/>
            <p:cNvSpPr>
              <a:spLocks noChangeShapeType="1"/>
            </p:cNvSpPr>
            <p:nvPr/>
          </p:nvSpPr>
          <p:spPr bwMode="auto">
            <a:xfrm>
              <a:off x="1766212" y="374402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54" name="Line 96"/>
            <p:cNvSpPr>
              <a:spLocks noChangeShapeType="1"/>
            </p:cNvSpPr>
            <p:nvPr/>
          </p:nvSpPr>
          <p:spPr bwMode="auto">
            <a:xfrm>
              <a:off x="1766212" y="385282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55" name="Line 94"/>
            <p:cNvSpPr>
              <a:spLocks noChangeShapeType="1"/>
            </p:cNvSpPr>
            <p:nvPr/>
          </p:nvSpPr>
          <p:spPr bwMode="auto">
            <a:xfrm>
              <a:off x="1781072" y="468015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656" name="Line 96"/>
            <p:cNvSpPr>
              <a:spLocks noChangeShapeType="1"/>
            </p:cNvSpPr>
            <p:nvPr/>
          </p:nvSpPr>
          <p:spPr bwMode="auto">
            <a:xfrm>
              <a:off x="1781072" y="478895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4138" y="3672017"/>
            <a:ext cx="2376434" cy="2232310"/>
            <a:chOff x="2664138" y="3527997"/>
            <a:chExt cx="2376434" cy="2232310"/>
          </a:xfrm>
        </p:grpSpPr>
        <p:sp>
          <p:nvSpPr>
            <p:cNvPr id="727" name="Rectangle 127"/>
            <p:cNvSpPr>
              <a:spLocks noChangeArrowheads="1"/>
            </p:cNvSpPr>
            <p:nvPr/>
          </p:nvSpPr>
          <p:spPr bwMode="auto">
            <a:xfrm>
              <a:off x="2664242" y="446421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8" name="Rectangle 127"/>
            <p:cNvSpPr>
              <a:spLocks noChangeArrowheads="1"/>
            </p:cNvSpPr>
            <p:nvPr/>
          </p:nvSpPr>
          <p:spPr bwMode="auto">
            <a:xfrm>
              <a:off x="3889064" y="4464127"/>
              <a:ext cx="1151508" cy="5040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29" name="Rectangle 127"/>
            <p:cNvSpPr>
              <a:spLocks noChangeArrowheads="1"/>
            </p:cNvSpPr>
            <p:nvPr/>
          </p:nvSpPr>
          <p:spPr bwMode="auto">
            <a:xfrm>
              <a:off x="2664242" y="352808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0" name="Rectangle 127"/>
            <p:cNvSpPr>
              <a:spLocks noChangeArrowheads="1"/>
            </p:cNvSpPr>
            <p:nvPr/>
          </p:nvSpPr>
          <p:spPr bwMode="auto">
            <a:xfrm>
              <a:off x="3889064" y="3527997"/>
              <a:ext cx="1151508" cy="50407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31" name="Line 94"/>
            <p:cNvSpPr>
              <a:spLocks noChangeShapeType="1"/>
            </p:cNvSpPr>
            <p:nvPr/>
          </p:nvSpPr>
          <p:spPr bwMode="auto">
            <a:xfrm>
              <a:off x="3053750" y="374402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32" name="Line 96"/>
            <p:cNvSpPr>
              <a:spLocks noChangeShapeType="1"/>
            </p:cNvSpPr>
            <p:nvPr/>
          </p:nvSpPr>
          <p:spPr bwMode="auto">
            <a:xfrm>
              <a:off x="3053750" y="385282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33" name="Line 125"/>
            <p:cNvSpPr>
              <a:spLocks noChangeShapeType="1"/>
            </p:cNvSpPr>
            <p:nvPr/>
          </p:nvSpPr>
          <p:spPr bwMode="auto">
            <a:xfrm>
              <a:off x="3317694" y="3959850"/>
              <a:ext cx="1147124" cy="57628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34" name="Line 126"/>
            <p:cNvSpPr>
              <a:spLocks noChangeShapeType="1"/>
            </p:cNvSpPr>
            <p:nvPr/>
          </p:nvSpPr>
          <p:spPr bwMode="auto">
            <a:xfrm flipV="1">
              <a:off x="3311838" y="3981977"/>
              <a:ext cx="1195491" cy="554159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35" name="Rectangle 127"/>
            <p:cNvSpPr>
              <a:spLocks noChangeArrowheads="1"/>
            </p:cNvSpPr>
            <p:nvPr/>
          </p:nvSpPr>
          <p:spPr bwMode="auto">
            <a:xfrm>
              <a:off x="2664242" y="5112307"/>
              <a:ext cx="2376330" cy="64800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Dirac</a:t>
              </a:r>
            </a:p>
            <a:p>
              <a:pPr algn="ctr">
                <a:defRPr/>
              </a:pPr>
              <a:r>
                <a: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anti-neutrinos</a:t>
              </a: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6" name="TextBox 735"/>
                <p:cNvSpPr txBox="1"/>
                <p:nvPr/>
              </p:nvSpPr>
              <p:spPr>
                <a:xfrm>
                  <a:off x="2664242" y="3578085"/>
                  <a:ext cx="389508" cy="44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36" name="TextBox 7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242" y="3578085"/>
                  <a:ext cx="389508" cy="446148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7" name="TextBox 736"/>
                <p:cNvSpPr txBox="1"/>
                <p:nvPr/>
              </p:nvSpPr>
              <p:spPr>
                <a:xfrm>
                  <a:off x="3884926" y="3578084"/>
                  <a:ext cx="389508" cy="44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37" name="TextBox 7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4926" y="3578084"/>
                  <a:ext cx="389508" cy="44614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8" name="TextBox 737"/>
                <p:cNvSpPr txBox="1"/>
                <p:nvPr/>
              </p:nvSpPr>
              <p:spPr>
                <a:xfrm>
                  <a:off x="2664138" y="4514215"/>
                  <a:ext cx="389508" cy="44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38" name="TextBox 7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4138" y="4514215"/>
                  <a:ext cx="389508" cy="446148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563"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9" name="TextBox 738"/>
                <p:cNvSpPr txBox="1"/>
                <p:nvPr/>
              </p:nvSpPr>
              <p:spPr>
                <a:xfrm>
                  <a:off x="3885029" y="4514214"/>
                  <a:ext cx="389508" cy="44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𝑅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39" name="TextBox 7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5029" y="4514214"/>
                  <a:ext cx="389508" cy="44614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6250"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0" name="Line 94"/>
            <p:cNvSpPr>
              <a:spLocks noChangeShapeType="1"/>
            </p:cNvSpPr>
            <p:nvPr/>
          </p:nvSpPr>
          <p:spPr bwMode="auto">
            <a:xfrm>
              <a:off x="3052867" y="468015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41" name="Line 96"/>
            <p:cNvSpPr>
              <a:spLocks noChangeShapeType="1"/>
            </p:cNvSpPr>
            <p:nvPr/>
          </p:nvSpPr>
          <p:spPr bwMode="auto">
            <a:xfrm>
              <a:off x="3052867" y="478895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42" name="Line 94"/>
            <p:cNvSpPr>
              <a:spLocks noChangeShapeType="1"/>
            </p:cNvSpPr>
            <p:nvPr/>
          </p:nvSpPr>
          <p:spPr bwMode="auto">
            <a:xfrm>
              <a:off x="4286562" y="374402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43" name="Line 96"/>
            <p:cNvSpPr>
              <a:spLocks noChangeShapeType="1"/>
            </p:cNvSpPr>
            <p:nvPr/>
          </p:nvSpPr>
          <p:spPr bwMode="auto">
            <a:xfrm flipH="1">
              <a:off x="4286562" y="385282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44" name="Line 94"/>
            <p:cNvSpPr>
              <a:spLocks noChangeShapeType="1"/>
            </p:cNvSpPr>
            <p:nvPr/>
          </p:nvSpPr>
          <p:spPr bwMode="auto">
            <a:xfrm>
              <a:off x="4301422" y="468015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45" name="Line 96"/>
            <p:cNvSpPr>
              <a:spLocks noChangeShapeType="1"/>
            </p:cNvSpPr>
            <p:nvPr/>
          </p:nvSpPr>
          <p:spPr bwMode="auto">
            <a:xfrm flipH="1">
              <a:off x="4301422" y="478895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6696802" y="3672017"/>
            <a:ext cx="2376330" cy="2232310"/>
            <a:chOff x="6696802" y="3527997"/>
            <a:chExt cx="2376330" cy="2232310"/>
          </a:xfrm>
        </p:grpSpPr>
        <p:sp>
          <p:nvSpPr>
            <p:cNvPr id="765" name="Rectangle 127"/>
            <p:cNvSpPr>
              <a:spLocks noChangeArrowheads="1"/>
            </p:cNvSpPr>
            <p:nvPr/>
          </p:nvSpPr>
          <p:spPr bwMode="auto">
            <a:xfrm>
              <a:off x="6697454" y="446412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6" name="Rectangle 127"/>
            <p:cNvSpPr>
              <a:spLocks noChangeArrowheads="1"/>
            </p:cNvSpPr>
            <p:nvPr/>
          </p:nvSpPr>
          <p:spPr bwMode="auto">
            <a:xfrm>
              <a:off x="6697454" y="352799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67" name="Line 94"/>
            <p:cNvSpPr>
              <a:spLocks noChangeShapeType="1"/>
            </p:cNvSpPr>
            <p:nvPr/>
          </p:nvSpPr>
          <p:spPr bwMode="auto">
            <a:xfrm>
              <a:off x="7086962" y="374393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68" name="Line 96"/>
            <p:cNvSpPr>
              <a:spLocks noChangeShapeType="1"/>
            </p:cNvSpPr>
            <p:nvPr/>
          </p:nvSpPr>
          <p:spPr bwMode="auto">
            <a:xfrm flipH="1">
              <a:off x="7086962" y="385273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9" name="TextBox 768"/>
                <p:cNvSpPr txBox="1"/>
                <p:nvPr/>
              </p:nvSpPr>
              <p:spPr>
                <a:xfrm>
                  <a:off x="6697454" y="3577995"/>
                  <a:ext cx="389508" cy="403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69" name="TextBox 7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454" y="3577995"/>
                  <a:ext cx="389508" cy="403893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1563"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0" name="TextBox 769"/>
                <p:cNvSpPr txBox="1"/>
                <p:nvPr/>
              </p:nvSpPr>
              <p:spPr>
                <a:xfrm>
                  <a:off x="6697350" y="4514125"/>
                  <a:ext cx="389508" cy="403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70" name="TextBox 7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7350" y="4514125"/>
                  <a:ext cx="389508" cy="403893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563"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1" name="Line 94"/>
            <p:cNvSpPr>
              <a:spLocks noChangeShapeType="1"/>
            </p:cNvSpPr>
            <p:nvPr/>
          </p:nvSpPr>
          <p:spPr bwMode="auto">
            <a:xfrm>
              <a:off x="7086079" y="468006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72" name="Line 96"/>
            <p:cNvSpPr>
              <a:spLocks noChangeShapeType="1"/>
            </p:cNvSpPr>
            <p:nvPr/>
          </p:nvSpPr>
          <p:spPr bwMode="auto">
            <a:xfrm flipH="1">
              <a:off x="7086079" y="478886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46" name="Rectangle 127"/>
            <p:cNvSpPr>
              <a:spLocks noChangeArrowheads="1"/>
            </p:cNvSpPr>
            <p:nvPr/>
          </p:nvSpPr>
          <p:spPr bwMode="auto">
            <a:xfrm>
              <a:off x="7921624" y="446421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48" name="Rectangle 127"/>
            <p:cNvSpPr>
              <a:spLocks noChangeArrowheads="1"/>
            </p:cNvSpPr>
            <p:nvPr/>
          </p:nvSpPr>
          <p:spPr bwMode="auto">
            <a:xfrm>
              <a:off x="7921624" y="3528087"/>
              <a:ext cx="1151508" cy="50407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50" name="Line 94"/>
            <p:cNvSpPr>
              <a:spLocks noChangeShapeType="1"/>
            </p:cNvSpPr>
            <p:nvPr/>
          </p:nvSpPr>
          <p:spPr bwMode="auto">
            <a:xfrm>
              <a:off x="8311132" y="374402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51" name="Line 96"/>
            <p:cNvSpPr>
              <a:spLocks noChangeShapeType="1"/>
            </p:cNvSpPr>
            <p:nvPr/>
          </p:nvSpPr>
          <p:spPr bwMode="auto">
            <a:xfrm>
              <a:off x="8311132" y="385282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52" name="Line 125"/>
            <p:cNvSpPr>
              <a:spLocks noChangeShapeType="1"/>
            </p:cNvSpPr>
            <p:nvPr/>
          </p:nvSpPr>
          <p:spPr bwMode="auto">
            <a:xfrm>
              <a:off x="7350254" y="3959850"/>
              <a:ext cx="1147124" cy="576286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53" name="Line 126"/>
            <p:cNvSpPr>
              <a:spLocks noChangeShapeType="1"/>
            </p:cNvSpPr>
            <p:nvPr/>
          </p:nvSpPr>
          <p:spPr bwMode="auto">
            <a:xfrm flipV="1">
              <a:off x="7344398" y="3981977"/>
              <a:ext cx="1195491" cy="554159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54" name="Rectangle 127"/>
            <p:cNvSpPr>
              <a:spLocks noChangeArrowheads="1"/>
            </p:cNvSpPr>
            <p:nvPr/>
          </p:nvSpPr>
          <p:spPr bwMode="auto">
            <a:xfrm>
              <a:off x="6696802" y="5112307"/>
              <a:ext cx="2376330" cy="64800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Majorana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5" name="TextBox 754"/>
                <p:cNvSpPr txBox="1"/>
                <p:nvPr/>
              </p:nvSpPr>
              <p:spPr>
                <a:xfrm>
                  <a:off x="7921624" y="3578085"/>
                  <a:ext cx="389508" cy="44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55" name="TextBox 7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624" y="3578085"/>
                  <a:ext cx="389508" cy="44614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15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7" name="TextBox 756"/>
                <p:cNvSpPr txBox="1"/>
                <p:nvPr/>
              </p:nvSpPr>
              <p:spPr>
                <a:xfrm>
                  <a:off x="7921520" y="4514215"/>
                  <a:ext cx="389508" cy="446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𝜈</m:t>
                                </m:r>
                              </m:e>
                            </m:bar>
                          </m:e>
                          <m:sub>
                            <m:r>
                              <a:rPr lang="en-US" sz="20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𝐿</m:t>
                            </m:r>
                          </m:sup>
                        </m:sSubSup>
                      </m:oMath>
                    </m:oMathPara>
                  </a14:m>
                  <a:endParaRPr lang="en-US"/>
                </a:p>
              </p:txBody>
            </p:sp>
          </mc:Choice>
          <mc:Fallback xmlns="">
            <p:sp>
              <p:nvSpPr>
                <p:cNvPr id="757" name="TextBox 7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520" y="4514215"/>
                  <a:ext cx="389508" cy="44614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563" b="-13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9" name="Line 94"/>
            <p:cNvSpPr>
              <a:spLocks noChangeShapeType="1"/>
            </p:cNvSpPr>
            <p:nvPr/>
          </p:nvSpPr>
          <p:spPr bwMode="auto">
            <a:xfrm>
              <a:off x="8310249" y="4680157"/>
              <a:ext cx="716979" cy="0"/>
            </a:xfrm>
            <a:prstGeom prst="line">
              <a:avLst/>
            </a:prstGeom>
            <a:noFill/>
            <a:ln w="38100">
              <a:solidFill>
                <a:srgbClr val="404040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  <p:sp>
          <p:nvSpPr>
            <p:cNvPr id="760" name="Line 96"/>
            <p:cNvSpPr>
              <a:spLocks noChangeShapeType="1"/>
            </p:cNvSpPr>
            <p:nvPr/>
          </p:nvSpPr>
          <p:spPr bwMode="auto">
            <a:xfrm>
              <a:off x="8310249" y="4788954"/>
              <a:ext cx="508001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sz="1600"/>
            </a:p>
          </p:txBody>
        </p:sp>
      </p:grpSp>
      <p:sp>
        <p:nvSpPr>
          <p:cNvPr id="773" name="Rectangle 127"/>
          <p:cNvSpPr>
            <a:spLocks noChangeArrowheads="1"/>
          </p:cNvSpPr>
          <p:nvPr/>
        </p:nvSpPr>
        <p:spPr bwMode="auto">
          <a:xfrm>
            <a:off x="5191540" y="4032157"/>
            <a:ext cx="1361242" cy="6480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Transition</a:t>
            </a:r>
          </a:p>
          <a:p>
            <a:pPr algn="ctr">
              <a:defRPr/>
            </a:pPr>
            <a:r>
              <a:rPr lang="en-US" altLang="en-US" sz="2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moments</a:t>
            </a:r>
            <a:endParaRPr lang="en-US" altLang="en-US" sz="20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0449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Neutrinos from Thermal </a:t>
            </a:r>
            <a:r>
              <a:rPr lang="en-US" smtClean="0"/>
              <a:t>Processes</a:t>
            </a:r>
            <a:endParaRPr lang="en-US"/>
          </a:p>
        </p:txBody>
      </p:sp>
      <p:pic>
        <p:nvPicPr>
          <p:cNvPr id="3" name="Picture 2" descr="C:\Users\Georg Raffelt\Desktop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6" y="792058"/>
            <a:ext cx="2664296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eorg Raffelt\Desktop\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69" y="792058"/>
            <a:ext cx="2592288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eorg Raffelt\Desktop\a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712" y="792058"/>
            <a:ext cx="2664296" cy="165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eorg Raffelt\Desktop\a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6" y="2952194"/>
            <a:ext cx="2664296" cy="19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eorg Raffelt\Desktop\a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52" y="2951917"/>
            <a:ext cx="4536504" cy="35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08140" y="5472267"/>
            <a:ext cx="2760172" cy="10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C00000"/>
                </a:solidFill>
              </a:rPr>
              <a:t>These processes </a:t>
            </a:r>
            <a:r>
              <a:rPr lang="en-US" sz="2000" smtClean="0">
                <a:solidFill>
                  <a:srgbClr val="C00000"/>
                </a:solidFill>
              </a:rPr>
              <a:t>were first</a:t>
            </a:r>
            <a:endParaRPr lang="en-US" sz="2000">
              <a:solidFill>
                <a:srgbClr val="C00000"/>
              </a:solidFill>
            </a:endParaRPr>
          </a:p>
          <a:p>
            <a:pPr algn="l"/>
            <a:r>
              <a:rPr lang="en-US" sz="2000">
                <a:solidFill>
                  <a:srgbClr val="C00000"/>
                </a:solidFill>
              </a:rPr>
              <a:t>discussed in 1961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>
                <a:solidFill>
                  <a:srgbClr val="C00000"/>
                </a:solidFill>
              </a:rPr>
              <a:t>63</a:t>
            </a:r>
          </a:p>
          <a:p>
            <a:pPr algn="l"/>
            <a:r>
              <a:rPr lang="en-US" sz="2000">
                <a:solidFill>
                  <a:srgbClr val="C00000"/>
                </a:solidFill>
              </a:rPr>
              <a:t>after V</a:t>
            </a:r>
            <a:r>
              <a:rPr lang="en-US" sz="2000">
                <a:solidFill>
                  <a:srgbClr val="C00000"/>
                </a:solidFill>
                <a:latin typeface="Symbol" pitchFamily="18" charset="2"/>
              </a:rPr>
              <a:t>-</a:t>
            </a:r>
            <a:r>
              <a:rPr lang="en-US" sz="2000">
                <a:solidFill>
                  <a:srgbClr val="C00000"/>
                </a:solidFill>
              </a:rPr>
              <a:t>A theory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4016" y="792058"/>
            <a:ext cx="2664296" cy="16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4016" y="2447898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(Compton)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4016" y="792058"/>
            <a:ext cx="2664296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12369" y="2447898"/>
            <a:ext cx="2592288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Plasmon decay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3312369" y="792058"/>
            <a:ext cx="2592288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6048712" y="792058"/>
            <a:ext cx="2664296" cy="165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048712" y="2447898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Pair annihilation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048712" y="792058"/>
            <a:ext cx="2664296" cy="16559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504016" y="2951917"/>
            <a:ext cx="2664296" cy="194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04016" y="4896125"/>
            <a:ext cx="2664296" cy="359999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Bremsstrahlung</a:t>
            </a: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504016" y="2951917"/>
            <a:ext cx="2664296" cy="19439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176452" y="2951917"/>
            <a:ext cx="4536504" cy="3599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Neutrino Spin-Flavor Oscillations in a Medium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Rectangle 25"/>
              <p:cNvSpPr>
                <a:spLocks noChangeArrowheads="1"/>
              </p:cNvSpPr>
              <p:nvPr/>
            </p:nvSpPr>
            <p:spPr bwMode="auto">
              <a:xfrm>
                <a:off x="144463" y="805564"/>
                <a:ext cx="8928100" cy="459469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 anchor="t" anchorCtr="0"/>
              <a:lstStyle/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Two-flavor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oscillations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of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Majorana neutrinos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with a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transition magnetic moment </a:t>
                </a:r>
                <a:r>
                  <a:rPr lang="en-US" altLang="en-US" sz="2000">
                    <a:solidFill>
                      <a:srgbClr val="003399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 </a:t>
                </a:r>
                <a:endParaRPr lang="en-US" altLang="en-US" sz="20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and </a:t>
                </a:r>
                <a:r>
                  <a:rPr lang="en-US" altLang="en-US" sz="2000">
                    <a:solidFill>
                      <a:srgbClr val="003399"/>
                    </a:solidFill>
                  </a:rPr>
                  <a:t>ordinary flavor mixing in a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medium</a:t>
                </a:r>
              </a:p>
              <a:p>
                <a:pPr>
                  <a:defRPr/>
                </a:pPr>
                <a:endParaRPr lang="en-US" altLang="en-US" sz="10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𝑖</m:t>
                      </m:r>
                      <m:sSub>
                        <m:sSub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</m:e>
                              <m:e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en-US" sz="2000" b="0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Δ</m:t>
                                </m:r>
                                <m:r>
                                  <a:rPr lang="en-US" alt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alt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𝜈</m:t>
                                    </m:r>
                                  </m:e>
                                  <m:sub>
                                    <m: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alt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altLang="en-US" sz="20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𝜈</m:t>
                                        </m:r>
                                      </m:e>
                                    </m:bar>
                                  </m:e>
                                  <m:sub>
                                    <m:r>
                                      <a:rPr lang="en-US" altLang="en-US" sz="20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00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US" altLang="en-US" sz="100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r>
                  <a:rPr lang="en-US" altLang="en-US" sz="2000" b="0" smtClean="0">
                    <a:solidFill>
                      <a:srgbClr val="003399"/>
                    </a:solidFill>
                  </a:rPr>
                  <a:t>with</a:t>
                </a:r>
                <a:r>
                  <a:rPr lang="en-US" altLang="en-US" sz="2000" b="0" smtClean="0"/>
                  <a:t>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𝑐</m:t>
                    </m:r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/>
                          </a:rPr>
                          <m:t>Θ</m:t>
                        </m:r>
                        <m:r>
                          <a:rPr lang="en-US" altLang="en-US" sz="2000" b="0" i="0" smtClean="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00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/>
                      </a:rPr>
                      <m:t>𝑠</m:t>
                    </m:r>
                    <m:r>
                      <a:rPr lang="en-US" alt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alt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0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altLang="en-US" sz="2000" i="1">
                            <a:latin typeface="Cambria Math"/>
                          </a:rPr>
                          <m:t>(2</m:t>
                        </m:r>
                        <m:r>
                          <m:rPr>
                            <m:sty m:val="p"/>
                          </m:rPr>
                          <a:rPr lang="en-US" altLang="en-US" sz="2000">
                            <a:latin typeface="Cambria Math"/>
                          </a:rPr>
                          <m:t>Θ</m:t>
                        </m:r>
                        <m:r>
                          <a:rPr lang="en-US" altLang="en-US" sz="2000"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en-US" sz="2000" smtClean="0">
                    <a:solidFill>
                      <a:schemeClr val="tx1"/>
                    </a:solidFill>
                  </a:rPr>
                  <a:t>, </a:t>
                </a:r>
              </a:p>
              <a:p>
                <a:pPr>
                  <a:defRPr/>
                </a:pPr>
                <a:r>
                  <a:rPr lang="en-US" altLang="en-US" sz="2000" b="0"/>
                  <a:t> </a:t>
                </a:r>
                <a:r>
                  <a:rPr lang="en-US" altLang="en-US" sz="2000" b="0" smtClean="0"/>
                  <a:t>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Δ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en-US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2000" i="1">
                            <a:latin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altLang="en-US" sz="20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altLang="en-US" sz="2000" smtClean="0">
                    <a:solidFill>
                      <a:schemeClr val="tx1"/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00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and</a:t>
                </a:r>
                <a:r>
                  <a:rPr lang="en-US" altLang="en-US" sz="200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/>
                          </a:rPr>
                          <m:t>𝜇</m:t>
                        </m:r>
                      </m:sub>
                    </m:sSub>
                    <m:r>
                      <a:rPr lang="en-US" alt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en-US" sz="2000" i="1">
                            <a:latin typeface="Cambria Math"/>
                          </a:rPr>
                          <m:t>2</m:t>
                        </m:r>
                      </m:e>
                    </m:rad>
                    <m:sSub>
                      <m:sSubPr>
                        <m:ctrlPr>
                          <a:rPr lang="en-US" alt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en-US" sz="2000" i="1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ctrlPr>
                          <a:rPr lang="en-US" alt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en-US" sz="20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altLang="en-US" sz="2000" smtClean="0">
                  <a:solidFill>
                    <a:schemeClr val="tx1"/>
                  </a:solidFill>
                </a:endParaRPr>
              </a:p>
              <a:p>
                <a:pPr>
                  <a:defRPr/>
                </a:pPr>
                <a:endParaRPr lang="en-US" altLang="en-US" sz="2000"/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• Resonant spin-flavor precession (RSFP) can be a subdominant effect for solar</a:t>
                </a:r>
              </a:p>
              <a:p>
                <a:pPr>
                  <a:defRPr/>
                </a:pPr>
                <a:r>
                  <a:rPr lang="en-US" altLang="en-US" sz="2000" smtClean="0">
                    <a:solidFill>
                      <a:srgbClr val="003399"/>
                    </a:solidFill>
                  </a:rPr>
                  <a:t>   neutrino conversion and can produce a small solar anti-neutrino flux</a:t>
                </a:r>
              </a:p>
              <a:p>
                <a:pPr>
                  <a:defRPr/>
                </a:pPr>
                <a:endParaRPr lang="en-US" altLang="en-US" sz="1000" smtClean="0">
                  <a:solidFill>
                    <a:srgbClr val="003399"/>
                  </a:solidFill>
                </a:endParaRPr>
              </a:p>
              <a:p>
                <a:pPr>
                  <a:defRPr/>
                </a:pPr>
                <a:r>
                  <a:rPr lang="en-US" altLang="en-US" sz="2000">
                    <a:solidFill>
                      <a:srgbClr val="003399"/>
                    </a:solidFill>
                  </a:rPr>
                  <a:t>• </a:t>
                </a:r>
                <a:r>
                  <a:rPr lang="en-US" altLang="en-US" sz="2000" smtClean="0">
                    <a:solidFill>
                      <a:srgbClr val="003399"/>
                    </a:solidFill>
                  </a:rPr>
                  <a:t>Can be important for supernova neutrinos</a:t>
                </a:r>
                <a:endParaRPr lang="en-US" altLang="en-US" sz="200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07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463" y="805564"/>
                <a:ext cx="8928100" cy="4594693"/>
              </a:xfrm>
              <a:prstGeom prst="rect">
                <a:avLst/>
              </a:prstGeom>
              <a:blipFill rotWithShape="1">
                <a:blip r:embed="rId2"/>
                <a:stretch>
                  <a:fillRect l="-751" t="-928" b="-212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62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 Radiative Lifetime Limits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44463" y="5616287"/>
            <a:ext cx="8928546" cy="93613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ctr" defTabSz="921018"/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low-mass neutrinos, plasmon decay in globular cluster stars</a:t>
            </a:r>
          </a:p>
          <a:p>
            <a:pPr algn="ctr" defTabSz="921018"/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yields the most restrictive 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</a:t>
            </a:r>
          </a:p>
        </p:txBody>
      </p:sp>
      <p:pic>
        <p:nvPicPr>
          <p:cNvPr id="4" name="Picture 2" descr="C:\Users\Georg Raffelt\Desktop\radiativedecays.jp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2" y="720431"/>
            <a:ext cx="6264745" cy="475183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/>
              <p:cNvSpPr txBox="1">
                <a:spLocks noChangeArrowheads="1"/>
              </p:cNvSpPr>
              <p:nvPr/>
            </p:nvSpPr>
            <p:spPr bwMode="auto">
              <a:xfrm>
                <a:off x="1740812" y="2041187"/>
                <a:ext cx="1557706" cy="862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>
                <a:spAutoFit/>
              </a:bodyPr>
              <a:lstStyle>
                <a:lvl1pPr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2000" b="1" smtClean="0">
                    <a:solidFill>
                      <a:srgbClr val="003399"/>
                    </a:solidFill>
                    <a:effectLst/>
                    <a:latin typeface="Trebuchet MS" pitchFamily="34" charset="0"/>
                  </a:rPr>
                  <a:t>Plasmon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2000" b="1" smtClean="0">
                    <a:solidFill>
                      <a:srgbClr val="003399"/>
                    </a:solidFill>
                    <a:effectLst/>
                    <a:latin typeface="Trebuchet MS" pitchFamily="34" charset="0"/>
                  </a:rPr>
                  <a:t>decay</a:t>
                </a:r>
              </a:p>
              <a:p>
                <a:pPr>
                  <a:lnSpc>
                    <a:spcPts val="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</a:rPr>
                            <m:t>𝜸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</a:rPr>
                            <m:t>𝐩𝐥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003399"/>
                          </a:solidFill>
                          <a:effectLst/>
                          <a:latin typeface="Cambria Math"/>
                        </a:rPr>
                        <m:t>→</m:t>
                      </m:r>
                      <m:r>
                        <a:rPr lang="en-US" sz="2000" b="1" i="1" smtClean="0">
                          <a:solidFill>
                            <a:srgbClr val="003399"/>
                          </a:solidFill>
                          <a:effectLst/>
                          <a:latin typeface="Cambria Math"/>
                        </a:rPr>
                        <m:t>𝝂</m:t>
                      </m:r>
                      <m:r>
                        <a:rPr lang="en-US" sz="2000" b="1" i="1" smtClean="0">
                          <a:solidFill>
                            <a:srgbClr val="003399"/>
                          </a:solidFill>
                          <a:effectLst/>
                          <a:latin typeface="Cambria Math"/>
                        </a:rPr>
                        <m:t>+</m:t>
                      </m:r>
                      <m:bar>
                        <m:barPr>
                          <m:pos m:val="top"/>
                          <m:ctrlPr>
                            <a:rPr lang="en-US" sz="2000" b="1" i="1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</a:rPr>
                          </m:ctrlPr>
                        </m:barPr>
                        <m:e>
                          <m:r>
                            <a:rPr lang="en-US" sz="2000" b="1" i="1" smtClean="0">
                              <a:solidFill>
                                <a:srgbClr val="003399"/>
                              </a:solidFill>
                              <a:effectLst/>
                              <a:latin typeface="Cambria Math"/>
                            </a:rPr>
                            <m:t>𝝂</m:t>
                          </m:r>
                        </m:e>
                      </m:bar>
                    </m:oMath>
                  </m:oMathPara>
                </a14:m>
                <a:endParaRPr lang="en-US" sz="2000" b="1">
                  <a:solidFill>
                    <a:srgbClr val="003399"/>
                  </a:solidFill>
                  <a:effectLst/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0812" y="2041187"/>
                <a:ext cx="1557706" cy="862497"/>
              </a:xfrm>
              <a:prstGeom prst="rect">
                <a:avLst/>
              </a:prstGeom>
              <a:blipFill rotWithShape="1">
                <a:blip r:embed="rId3"/>
                <a:stretch>
                  <a:fillRect l="-4314" t="-9929" b="-85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4608512" y="1225300"/>
                <a:ext cx="1425875" cy="862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156" tIns="46078" rIns="92156" bIns="46078">
                <a:spAutoFit/>
              </a:bodyPr>
              <a:lstStyle>
                <a:lvl1pPr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487363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97472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463675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1951038" algn="l" defTabSz="974725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4082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8654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3226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779838" defTabSz="974725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lnSpc>
                    <a:spcPts val="2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rPr>
                  <a:t>Radiative</a:t>
                </a:r>
              </a:p>
              <a:p>
                <a:pPr>
                  <a:lnSpc>
                    <a:spcPts val="2000"/>
                  </a:lnSpc>
                </a:pPr>
                <a:r>
                  <a:rPr lang="en-US" sz="20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itchFamily="34" charset="0"/>
                  </a:rPr>
                  <a:t>decay</a:t>
                </a:r>
              </a:p>
              <a:p>
                <a:pPr>
                  <a:lnSpc>
                    <a:spcPts val="2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𝜈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𝜈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𝛾</m:t>
                      </m:r>
                    </m:oMath>
                  </m:oMathPara>
                </a14:m>
                <a:endPara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8512" y="1225300"/>
                <a:ext cx="1425875" cy="862497"/>
              </a:xfrm>
              <a:prstGeom prst="rect">
                <a:avLst/>
              </a:prstGeom>
              <a:blipFill rotWithShape="1">
                <a:blip r:embed="rId4"/>
                <a:stretch>
                  <a:fillRect l="-4701" t="-10638" b="-56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AEAEA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6553200" y="719607"/>
                <a:ext cx="2519363" cy="8639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𝜈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𝛾</m:t>
                          </m:r>
                        </m:sub>
                      </m:sSub>
                      <m:r>
                        <a:rPr lang="en-US" sz="2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8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3200" y="719607"/>
                <a:ext cx="2519363" cy="863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6552904" y="1727870"/>
                <a:ext cx="2520228" cy="863997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𝛾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𝜈</m:t>
                          </m:r>
                          <m:bar>
                            <m:barPr>
                              <m:pos m:val="top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𝜈</m:t>
                              </m:r>
                            </m:e>
                          </m:bar>
                        </m:sub>
                      </m:sSub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eff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24</m:t>
                          </m:r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pl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52904" y="1727870"/>
                <a:ext cx="2520228" cy="86399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89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Further Reading on Particle Limits from Stars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08217" y="935997"/>
            <a:ext cx="7416825" cy="525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400" b="1" smtClean="0">
                <a:solidFill>
                  <a:srgbClr val="003399"/>
                </a:solidFill>
              </a:rPr>
              <a:t>Georg </a:t>
            </a:r>
            <a:r>
              <a:rPr lang="en-US" sz="2400" b="1">
                <a:solidFill>
                  <a:srgbClr val="003399"/>
                </a:solidFill>
              </a:rPr>
              <a:t>Raffelt:</a:t>
            </a:r>
          </a:p>
          <a:p>
            <a:pPr algn="l"/>
            <a:endParaRPr lang="en-US" sz="2400" b="1">
              <a:solidFill>
                <a:srgbClr val="003399"/>
              </a:solidFill>
            </a:endParaRPr>
          </a:p>
          <a:p>
            <a:r>
              <a:rPr lang="en-US" sz="2400" b="1" smtClean="0">
                <a:solidFill>
                  <a:srgbClr val="003399"/>
                </a:solidFill>
              </a:rPr>
              <a:t>Astrophysical </a:t>
            </a:r>
            <a:r>
              <a:rPr lang="en-US" sz="2400" b="1">
                <a:solidFill>
                  <a:srgbClr val="003399"/>
                </a:solidFill>
              </a:rPr>
              <a:t>Methods to Constrain Axions</a:t>
            </a:r>
          </a:p>
          <a:p>
            <a:r>
              <a:rPr lang="en-US" sz="2400" b="1" smtClean="0">
                <a:solidFill>
                  <a:srgbClr val="003399"/>
                </a:solidFill>
              </a:rPr>
              <a:t>and </a:t>
            </a:r>
            <a:r>
              <a:rPr lang="en-US" sz="2400" b="1">
                <a:solidFill>
                  <a:srgbClr val="003399"/>
                </a:solidFill>
              </a:rPr>
              <a:t>Other Novel Particle Phenomena</a:t>
            </a:r>
          </a:p>
          <a:p>
            <a:r>
              <a:rPr lang="en-US" sz="2400" b="1" smtClean="0">
                <a:solidFill>
                  <a:srgbClr val="003399"/>
                </a:solidFill>
              </a:rPr>
              <a:t>Phys</a:t>
            </a:r>
            <a:r>
              <a:rPr lang="en-US" sz="2400" b="1">
                <a:solidFill>
                  <a:srgbClr val="003399"/>
                </a:solidFill>
              </a:rPr>
              <a:t>. Rept. 198 (1990) 1–113</a:t>
            </a:r>
          </a:p>
          <a:p>
            <a:pPr algn="l"/>
            <a:endParaRPr lang="en-US" sz="2400" b="1" smtClean="0">
              <a:solidFill>
                <a:srgbClr val="003399"/>
              </a:solidFill>
            </a:endParaRPr>
          </a:p>
          <a:p>
            <a:pPr algn="l"/>
            <a:r>
              <a:rPr lang="en-US" sz="2400" b="1" smtClean="0">
                <a:solidFill>
                  <a:srgbClr val="003399"/>
                </a:solidFill>
              </a:rPr>
              <a:t>Stars </a:t>
            </a:r>
            <a:r>
              <a:rPr lang="en-US" sz="2400" b="1">
                <a:solidFill>
                  <a:srgbClr val="003399"/>
                </a:solidFill>
              </a:rPr>
              <a:t>as Laboratories for Fundamental Physics</a:t>
            </a:r>
          </a:p>
          <a:p>
            <a:pPr algn="l"/>
            <a:r>
              <a:rPr lang="en-US" sz="2400" b="1" smtClean="0">
                <a:solidFill>
                  <a:srgbClr val="003399"/>
                </a:solidFill>
              </a:rPr>
              <a:t>(</a:t>
            </a:r>
            <a:r>
              <a:rPr lang="en-US" sz="2400" b="1">
                <a:solidFill>
                  <a:srgbClr val="003399"/>
                </a:solidFill>
              </a:rPr>
              <a:t>University of Chicago Press, 1996</a:t>
            </a:r>
            <a:r>
              <a:rPr lang="en-US" sz="2400" b="1" smtClean="0">
                <a:solidFill>
                  <a:srgbClr val="003399"/>
                </a:solidFill>
              </a:rPr>
              <a:t>)</a:t>
            </a:r>
          </a:p>
          <a:p>
            <a:r>
              <a:rPr lang="en-US" sz="2000" b="1">
                <a:solidFill>
                  <a:srgbClr val="003399"/>
                </a:solidFill>
              </a:rPr>
              <a:t>http://</a:t>
            </a:r>
            <a:r>
              <a:rPr lang="en-US" sz="2000" b="1" smtClean="0">
                <a:solidFill>
                  <a:srgbClr val="003399"/>
                </a:solidFill>
              </a:rPr>
              <a:t>wwwth.mpp.mpg.de/members/raffelt/mypapers/199613.pdf</a:t>
            </a:r>
          </a:p>
          <a:p>
            <a:endParaRPr lang="en-US" sz="2400" b="1">
              <a:solidFill>
                <a:srgbClr val="003399"/>
              </a:solidFill>
            </a:endParaRPr>
          </a:p>
          <a:p>
            <a:pPr algn="l"/>
            <a:r>
              <a:rPr lang="en-US" sz="2400" b="1" smtClean="0">
                <a:solidFill>
                  <a:srgbClr val="003399"/>
                </a:solidFill>
              </a:rPr>
              <a:t>Neutrinos and the Stars</a:t>
            </a:r>
            <a:endParaRPr lang="en-US" sz="2400" b="1">
              <a:solidFill>
                <a:srgbClr val="003399"/>
              </a:solidFill>
            </a:endParaRPr>
          </a:p>
          <a:p>
            <a:r>
              <a:rPr lang="en-US" sz="2400" b="1" smtClean="0">
                <a:solidFill>
                  <a:srgbClr val="003399"/>
                </a:solidFill>
              </a:rPr>
              <a:t>Proc</a:t>
            </a:r>
            <a:r>
              <a:rPr lang="en-US" sz="2400" b="1">
                <a:solidFill>
                  <a:srgbClr val="003399"/>
                </a:solidFill>
              </a:rPr>
              <a:t>. ISAPP 2012 </a:t>
            </a:r>
            <a:r>
              <a:rPr lang="en-US" sz="2400" b="1" smtClean="0">
                <a:solidFill>
                  <a:srgbClr val="003399"/>
                </a:solidFill>
              </a:rPr>
              <a:t>“Neutrino Physics and Astrophysics” </a:t>
            </a:r>
          </a:p>
          <a:p>
            <a:r>
              <a:rPr lang="en-US" sz="2400" b="1" smtClean="0">
                <a:solidFill>
                  <a:srgbClr val="003399"/>
                </a:solidFill>
              </a:rPr>
              <a:t>(26 July–5 August 2011, Varenna, Lake Como, Italy)</a:t>
            </a:r>
            <a:br>
              <a:rPr lang="en-US" sz="2400" b="1" smtClean="0">
                <a:solidFill>
                  <a:srgbClr val="003399"/>
                </a:solidFill>
              </a:rPr>
            </a:br>
            <a:r>
              <a:rPr lang="en-US" sz="2400" b="1" smtClean="0">
                <a:solidFill>
                  <a:srgbClr val="003399"/>
                </a:solidFill>
              </a:rPr>
              <a:t>arXiv:1201.1637 </a:t>
            </a:r>
            <a:endParaRPr lang="en-US" sz="2400" b="1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2970647"/>
              </p:ext>
            </p:extLst>
          </p:nvPr>
        </p:nvGraphicFramePr>
        <p:xfrm>
          <a:off x="145032" y="4248097"/>
          <a:ext cx="89281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PHOTO-PAINT" r:id="rId3" imgW="4800635" imgH="335759" progId="CorelPHOTOPAINT.Image.15">
                  <p:embed/>
                </p:oleObj>
              </mc:Choice>
              <mc:Fallback>
                <p:oleObj name="PHOTO-PAINT" r:id="rId3" imgW="4800635" imgH="335759" progId="CorelPHOTOPAINT.Image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032" y="4248097"/>
                        <a:ext cx="89281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4D0C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Refraction and Forward Scattering</a:t>
            </a:r>
            <a:endParaRPr lang="en-US"/>
          </a:p>
        </p:txBody>
      </p:sp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144016" y="719997"/>
            <a:ext cx="3240360" cy="647998"/>
          </a:xfrm>
          <a:prstGeom prst="rect">
            <a:avLst/>
          </a:prstGeom>
          <a:solidFill>
            <a:srgbClr val="336699"/>
          </a:solidFill>
          <a:ln w="9525">
            <a:solidFill>
              <a:srgbClr val="4D4D4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 wave in vacuum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14"/>
              <p:cNvSpPr>
                <a:spLocks noChangeArrowheads="1"/>
              </p:cNvSpPr>
              <p:nvPr/>
            </p:nvSpPr>
            <p:spPr bwMode="auto">
              <a:xfrm>
                <a:off x="3456384" y="719997"/>
                <a:ext cx="5616625" cy="64799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0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altLang="en-US" sz="2000" b="0" i="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Φ</m:t>
                      </m:r>
                      <m:d>
                        <m:d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𝒓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,</m:t>
                          </m:r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∝</m:t>
                      </m:r>
                      <m:sSup>
                        <m:sSupPr>
                          <m:ctrlP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20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sz="2000" i="1">
                              <a:latin typeface="Cambria Math"/>
                            </a:rPr>
                            <m:t>−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+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𝑖</m:t>
                          </m:r>
                          <m:r>
                            <a:rPr lang="en-US" altLang="en-US" sz="2000" b="1" i="1">
                              <a:latin typeface="Cambria Math"/>
                            </a:rPr>
                            <m:t>𝒌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⋅</m:t>
                          </m:r>
                          <m:r>
                            <a:rPr lang="en-US" altLang="en-US" sz="2000" b="1" i="1">
                              <a:latin typeface="Cambria Math"/>
                            </a:rPr>
                            <m:t>𝒓</m:t>
                          </m:r>
                        </m:sup>
                      </m:sSup>
                    </m:oMath>
                  </m:oMathPara>
                </a14:m>
                <a:endParaRPr lang="en-US" altLang="en-US" sz="200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3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6384" y="719997"/>
                <a:ext cx="5616625" cy="64799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9525">
                <a:solidFill>
                  <a:srgbClr val="4D4D4D"/>
                </a:solidFill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18"/>
          <p:cNvSpPr>
            <a:spLocks noChangeArrowheads="1"/>
          </p:cNvSpPr>
          <p:nvPr/>
        </p:nvSpPr>
        <p:spPr bwMode="auto">
          <a:xfrm>
            <a:off x="144016" y="4248261"/>
            <a:ext cx="8928993" cy="11519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43892" y="1439707"/>
            <a:ext cx="8929117" cy="3960386"/>
            <a:chOff x="143892" y="1439707"/>
            <a:chExt cx="8929117" cy="3960386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143892" y="1439707"/>
              <a:ext cx="3240360" cy="864120"/>
            </a:xfrm>
            <a:prstGeom prst="rect">
              <a:avLst/>
            </a:prstGeom>
            <a:solidFill>
              <a:srgbClr val="336699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scattering centers</a:t>
              </a:r>
              <a:endParaRPr lang="en-US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4"/>
                <p:cNvSpPr>
                  <a:spLocks noChangeArrowheads="1"/>
                </p:cNvSpPr>
                <p:nvPr/>
              </p:nvSpPr>
              <p:spPr bwMode="auto">
                <a:xfrm>
                  <a:off x="3456260" y="1439707"/>
                  <a:ext cx="5616625" cy="864120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altLang="en-US" sz="2000" b="0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Φ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000" b="1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𝒓</m:t>
                            </m:r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,</m:t>
                            </m:r>
                            <m:r>
                              <a:rPr lang="en-US" altLang="en-US" sz="20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altLang="en-US" sz="2000" i="1">
                            <a:latin typeface="Cambria Math"/>
                          </a:rPr>
                          <m:t>∝</m:t>
                        </m:r>
                        <m:sSup>
                          <m:sSup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d>
                          <m:dPr>
                            <m:begChr m:val="["/>
                            <m:endChr m:val="]"/>
                            <m:ctrlPr>
                              <a:rPr lang="en-US" alt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en-US" sz="20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𝑖𝑘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⋅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𝑟</m:t>
                                </m:r>
                              </m:sup>
                            </m:sSup>
                            <m:r>
                              <a:rPr lang="en-US" altLang="en-US" sz="20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𝜃</m:t>
                                </m:r>
                              </m:e>
                            </m:d>
                            <m:f>
                              <m:fPr>
                                <m:ctrlPr>
                                  <a:rPr lang="en-US" altLang="en-US" sz="20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en-US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𝑖𝑘</m:t>
                                    </m:r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⋅</m:t>
                                    </m:r>
                                    <m:r>
                                      <a:rPr lang="en-US" altLang="en-US" sz="2000" i="1">
                                        <a:latin typeface="Cambria Math"/>
                                      </a:rPr>
                                      <m:t>𝑟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en-US" sz="2000" b="0" i="1" smtClean="0">
                                    <a:latin typeface="Cambria Math"/>
                                  </a:rPr>
                                  <m:t>𝑟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altLang="en-US" sz="2000">
                    <a:solidFill>
                      <a:schemeClr val="tx1"/>
                    </a:solidFill>
                    <a:effectLst/>
                  </a:endParaRPr>
                </a:p>
              </p:txBody>
            </p:sp>
          </mc:Choice>
          <mc:Fallback xmlns="">
            <p:sp>
              <p:nvSpPr>
                <p:cNvPr id="3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260" y="1439707"/>
                  <a:ext cx="5616625" cy="86412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7" name="Group 24"/>
            <p:cNvGrpSpPr>
              <a:grpSpLocks/>
            </p:cNvGrpSpPr>
            <p:nvPr/>
          </p:nvGrpSpPr>
          <p:grpSpPr bwMode="auto">
            <a:xfrm>
              <a:off x="144016" y="4248097"/>
              <a:ext cx="8928993" cy="1151996"/>
              <a:chOff x="192" y="2832"/>
              <a:chExt cx="5952" cy="768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8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733333030"/>
                      </p:ext>
                    </p:extLst>
                  </p:nvPr>
                </p:nvGraphicFramePr>
                <p:xfrm>
                  <a:off x="192" y="2832"/>
                  <a:ext cx="5952" cy="76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8210" name="CorelPhotoPaint.Image.10" r:id="rId13" imgW="4724434" imgH="609483" progId="CorelPhotoPaint.Image.10">
                          <p:embed/>
                        </p:oleObj>
                      </mc:Choice>
                      <mc:Fallback>
                        <p:oleObj name="CorelPhotoPaint.Image.10" r:id="rId13" imgW="4724434" imgH="609483" progId="CorelPhotoPaint.Image.10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4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" y="2832"/>
                                <a:ext cx="5952" cy="76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>
                                    <a:solidFill>
                                      <a:srgbClr val="D4D0C8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48" name="Object 2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11187854"/>
                      </p:ext>
                    </p:extLst>
                  </p:nvPr>
                </p:nvGraphicFramePr>
                <p:xfrm>
                  <a:off x="192" y="2832"/>
                  <a:ext cx="5952" cy="768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1031" name="CorelPhotoPaint.Image.10" r:id="rId15" imgW="4724434" imgH="609483" progId="CorelPhotoPaint.Image.10">
                          <p:embed/>
                        </p:oleObj>
                      </mc:Choice>
                      <mc:Fallback>
                        <p:oleObj name="CorelPhotoPaint.Image.10" r:id="rId15" imgW="4724434" imgH="609483" progId="CorelPhotoPaint.Image.10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92" y="2832"/>
                                <a:ext cx="5952" cy="76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D4D0C8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192" y="2832"/>
                <a:ext cx="5952" cy="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DDDDDD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27927" y="2375837"/>
            <a:ext cx="8945082" cy="4248139"/>
            <a:chOff x="127927" y="2375837"/>
            <a:chExt cx="8945082" cy="4248139"/>
          </a:xfrm>
        </p:grpSpPr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27927" y="2375837"/>
              <a:ext cx="3240360" cy="1799996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4D4D4D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forward direction, adds</a:t>
              </a:r>
            </a:p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coherently to a plane wave</a:t>
              </a:r>
            </a:p>
            <a:p>
              <a:pPr>
                <a:defRPr/>
              </a:pPr>
              <a:r>
                <a:rPr lang="en-US" alt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modified wave number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3456352" y="2375837"/>
                  <a:ext cx="5616625" cy="1799996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   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𝑘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refr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en-US" altLang="en-US" sz="2000" smtClean="0">
                    <a:solidFill>
                      <a:srgbClr val="C00000"/>
                    </a:solidFill>
                    <a:effectLst/>
                  </a:endParaRPr>
                </a:p>
                <a:p>
                  <a:pPr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    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en-US" sz="2000" b="0" i="0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refr</m:t>
                            </m:r>
                          </m:sub>
                        </m:sSub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=1+</m:t>
                        </m:r>
                        <m:f>
                          <m:f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2</m:t>
                            </m:r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𝜋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altLang="en-US" sz="2000" b="0" i="1" smtClean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𝑁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 </m:t>
                        </m:r>
                        <m:r>
                          <a:rPr lang="en-US" altLang="en-US" sz="2000" b="0" i="1" smtClea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en-US" sz="2000" b="0" i="1" smtClea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</a:rPr>
                              <m:t>,0</m:t>
                            </m:r>
                          </m:e>
                        </m:d>
                      </m:oMath>
                    </m:oMathPara>
                  </a14:m>
                  <a:endParaRPr lang="en-US" altLang="en-US" sz="2000" smtClean="0">
                    <a:solidFill>
                      <a:schemeClr val="tx1"/>
                    </a:solidFill>
                    <a:effectLst/>
                  </a:endParaRPr>
                </a:p>
                <a:p>
                  <a:pPr>
                    <a:defRPr/>
                  </a:pPr>
                  <a:endParaRPr lang="en-US" altLang="en-US" sz="400" smtClean="0">
                    <a:solidFill>
                      <a:schemeClr val="tx1"/>
                    </a:solidFill>
                    <a:effectLst/>
                  </a:endParaRPr>
                </a:p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    </m:t>
                      </m:r>
                      <m:r>
                        <a:rPr lang="en-US" altLang="en-US" sz="2000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n-US" altLang="en-US" sz="2000" smtClean="0">
                      <a:solidFill>
                        <a:schemeClr val="tx1"/>
                      </a:solidFill>
                      <a:effectLst/>
                    </a:rPr>
                    <a:t> = number density of scattering centers</a:t>
                  </a:r>
                </a:p>
                <a:p>
                  <a:pPr>
                    <a:defRPr/>
                  </a:pPr>
                  <a14:m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/>
                        </a:rPr>
                        <m:t>    </m:t>
                      </m:r>
                      <m:r>
                        <a:rPr lang="en-US" altLang="en-US" sz="2000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en-US" sz="2000" i="1">
                              <a:latin typeface="Cambria Math"/>
                            </a:rPr>
                            <m:t>𝜔</m:t>
                          </m:r>
                          <m:r>
                            <a:rPr lang="en-US" altLang="en-US" sz="2000" i="1">
                              <a:latin typeface="Cambria Math"/>
                            </a:rPr>
                            <m:t>,0</m:t>
                          </m:r>
                        </m:e>
                      </m:d>
                    </m:oMath>
                  </a14:m>
                  <a:r>
                    <a:rPr lang="en-US" altLang="en-US" sz="2000" smtClean="0"/>
                    <a:t> </a:t>
                  </a:r>
                  <a:r>
                    <a:rPr lang="en-US" altLang="en-US" sz="2000"/>
                    <a:t>= </a:t>
                  </a:r>
                  <a:r>
                    <a:rPr lang="en-US" altLang="en-US" sz="2000" smtClean="0"/>
                    <a:t>forward scattering amplitude</a:t>
                  </a:r>
                  <a:endParaRPr lang="en-US" altLang="en-US" sz="2000"/>
                </a:p>
              </p:txBody>
            </p:sp>
          </mc:Choice>
          <mc:Fallback xmlns="">
            <p:sp>
              <p:nvSpPr>
                <p:cNvPr id="4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352" y="2375837"/>
                  <a:ext cx="5616625" cy="1799996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b="-1347"/>
                  </a:stretch>
                </a:blipFill>
                <a:ln w="9525">
                  <a:solidFill>
                    <a:srgbClr val="4D4D4D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3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91988065"/>
                    </p:ext>
                  </p:extLst>
                </p:nvPr>
              </p:nvGraphicFramePr>
              <p:xfrm>
                <a:off x="144016" y="5471980"/>
                <a:ext cx="8928993" cy="11519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8211" name="CorelPhotoPaint.Image.10" r:id="rId18" imgW="4800635" imgH="335515" progId="CorelPhotoPaint.Image.10">
                        <p:embed/>
                      </p:oleObj>
                    </mc:Choice>
                    <mc:Fallback>
                      <p:oleObj name="CorelPhotoPaint.Image.10" r:id="rId18" imgW="4800635" imgH="335515" progId="CorelPhotoPaint.Image.10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 r="1274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16" y="5471980"/>
                              <a:ext cx="8928993" cy="11519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6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690837605"/>
                    </p:ext>
                  </p:extLst>
                </p:nvPr>
              </p:nvGraphicFramePr>
              <p:xfrm>
                <a:off x="144016" y="5471980"/>
                <a:ext cx="8928993" cy="115199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053" name="CorelPhotoPaint.Image.10" r:id="rId6" imgW="4800635" imgH="335515" progId="CorelPhotoPaint.Image.10">
                        <p:embed/>
                      </p:oleObj>
                    </mc:Choice>
                    <mc:Fallback>
                      <p:oleObj name="CorelPhotoPaint.Image.10" r:id="rId6" imgW="4800635" imgH="335515" progId="CorelPhotoPaint.Image.10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 r="12749"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4016" y="5471980"/>
                              <a:ext cx="8928993" cy="115199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solidFill>
                                <a:schemeClr val="tx1"/>
                              </a:solidFill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1075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Color-Magnitude Diagram for Globular Clusters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10" y="824079"/>
            <a:ext cx="4142906" cy="500823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463" y="5903979"/>
            <a:ext cx="8928099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rgbClr val="003399"/>
                </a:solidFill>
              </a:rPr>
              <a:t> Color-magnitude diagram synthesized from several low-metallicity globular</a:t>
            </a:r>
          </a:p>
          <a:p>
            <a:pPr algn="ctr"/>
            <a:r>
              <a:rPr lang="en-US" sz="2000">
                <a:solidFill>
                  <a:srgbClr val="003399"/>
                </a:solidFill>
              </a:rPr>
              <a:t> clusters and compared with theoretical isochrones (W.Harris, 2000)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6252" y="5472318"/>
            <a:ext cx="1224136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Hot, blue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54752" y="5472318"/>
            <a:ext cx="108012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cold, red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040561" y="3230791"/>
            <a:ext cx="3888432" cy="2519991"/>
            <a:chOff x="3360" y="2112"/>
            <a:chExt cx="2592" cy="1680"/>
          </a:xfrm>
          <a:effectLst/>
        </p:grpSpPr>
        <p:sp>
          <p:nvSpPr>
            <p:cNvPr id="8" name="Oval 9"/>
            <p:cNvSpPr>
              <a:spLocks noChangeAspect="1" noChangeArrowheads="1"/>
            </p:cNvSpPr>
            <p:nvPr/>
          </p:nvSpPr>
          <p:spPr bwMode="auto">
            <a:xfrm>
              <a:off x="4608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5071" y="2623"/>
              <a:ext cx="370" cy="3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" name="Text Box 11"/>
            <p:cNvSpPr txBox="1">
              <a:spLocks noChangeAspect="1" noChangeArrowheads="1"/>
            </p:cNvSpPr>
            <p:nvPr/>
          </p:nvSpPr>
          <p:spPr bwMode="auto">
            <a:xfrm>
              <a:off x="5062" y="2271"/>
              <a:ext cx="38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>
                  <a:solidFill>
                    <a:srgbClr val="FF0000"/>
                  </a:solidFill>
                  <a:latin typeface="+mn-lt"/>
                </a:rPr>
                <a:t>H</a:t>
              </a:r>
              <a:endParaRPr lang="de-DE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608" y="3504"/>
              <a:ext cx="1344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Main-Sequence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360" y="2112"/>
              <a:ext cx="1344" cy="376"/>
            </a:xfrm>
            <a:custGeom>
              <a:avLst/>
              <a:gdLst>
                <a:gd name="T0" fmla="*/ 1344 w 1344"/>
                <a:gd name="T1" fmla="*/ 376 h 376"/>
                <a:gd name="T2" fmla="*/ 672 w 1344"/>
                <a:gd name="T3" fmla="*/ 40 h 376"/>
                <a:gd name="T4" fmla="*/ 0 w 1344"/>
                <a:gd name="T5" fmla="*/ 1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376">
                  <a:moveTo>
                    <a:pt x="1344" y="376"/>
                  </a:moveTo>
                  <a:cubicBezTo>
                    <a:pt x="1120" y="228"/>
                    <a:pt x="896" y="80"/>
                    <a:pt x="672" y="40"/>
                  </a:cubicBezTo>
                  <a:cubicBezTo>
                    <a:pt x="448" y="0"/>
                    <a:pt x="112" y="120"/>
                    <a:pt x="0" y="136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4016" y="792681"/>
            <a:ext cx="5256585" cy="3194305"/>
            <a:chOff x="144016" y="792681"/>
            <a:chExt cx="5256585" cy="3194305"/>
          </a:xfrm>
        </p:grpSpPr>
        <p:sp>
          <p:nvSpPr>
            <p:cNvPr id="13" name="Rectangle 17"/>
            <p:cNvSpPr>
              <a:spLocks noChangeArrowheads="1"/>
            </p:cNvSpPr>
            <p:nvPr/>
          </p:nvSpPr>
          <p:spPr bwMode="auto">
            <a:xfrm>
              <a:off x="144016" y="863627"/>
              <a:ext cx="2232248" cy="239849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buFontTx/>
                <a:buChar char="•"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Stars with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 so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large that they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have burnt out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in </a:t>
              </a: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Hubble time</a:t>
              </a: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l">
                <a:buFontTx/>
                <a:buChar char="•"/>
              </a:pPr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No new star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formation in</a:t>
              </a:r>
            </a:p>
            <a:p>
              <a:pPr algn="l"/>
              <a:r>
                <a:rPr lang="en-US" sz="2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</a:t>
              </a:r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globular clusters</a:t>
              </a:r>
              <a:endParaRPr 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 rot="2676419">
              <a:off x="3744417" y="3383988"/>
              <a:ext cx="1656184" cy="602998"/>
            </a:xfrm>
            <a:prstGeom prst="leftArrow">
              <a:avLst>
                <a:gd name="adj1" fmla="val 52741"/>
                <a:gd name="adj2" fmla="val 50005"/>
              </a:avLst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</a:rPr>
                <a:t>Mass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 rot="3104344">
              <a:off x="2599901" y="1721923"/>
              <a:ext cx="1943993" cy="85510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38069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Color-Magnitude Diagram for Globular Clusters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310" y="824079"/>
            <a:ext cx="4142906" cy="5008238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463" y="5903979"/>
            <a:ext cx="8928099" cy="71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ctr"/>
            <a:r>
              <a:rPr lang="en-US" sz="2000">
                <a:solidFill>
                  <a:srgbClr val="003399"/>
                </a:solidFill>
              </a:rPr>
              <a:t> Color-magnitude diagram synthesized from several low-metallicity globular</a:t>
            </a:r>
          </a:p>
          <a:p>
            <a:pPr algn="ctr"/>
            <a:r>
              <a:rPr lang="en-US" sz="2000">
                <a:solidFill>
                  <a:srgbClr val="003399"/>
                </a:solidFill>
              </a:rPr>
              <a:t> clusters and compared with theoretical isochrones (W.Harris, 2000)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36252" y="5472318"/>
            <a:ext cx="1224136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Hot, blue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54752" y="5472318"/>
            <a:ext cx="1080120" cy="35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r>
              <a:rPr lang="en-US" sz="2000"/>
              <a:t>cold, red</a:t>
            </a: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5040561" y="3230791"/>
            <a:ext cx="3888432" cy="2519991"/>
            <a:chOff x="3360" y="2112"/>
            <a:chExt cx="2592" cy="1680"/>
          </a:xfrm>
          <a:effectLst/>
        </p:grpSpPr>
        <p:sp>
          <p:nvSpPr>
            <p:cNvPr id="8" name="Oval 9"/>
            <p:cNvSpPr>
              <a:spLocks noChangeAspect="1" noChangeArrowheads="1"/>
            </p:cNvSpPr>
            <p:nvPr/>
          </p:nvSpPr>
          <p:spPr bwMode="auto">
            <a:xfrm>
              <a:off x="4608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Oval 10"/>
            <p:cNvSpPr>
              <a:spLocks noChangeAspect="1" noChangeArrowheads="1"/>
            </p:cNvSpPr>
            <p:nvPr/>
          </p:nvSpPr>
          <p:spPr bwMode="auto">
            <a:xfrm>
              <a:off x="5071" y="2623"/>
              <a:ext cx="370" cy="37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0" name="Text Box 11"/>
            <p:cNvSpPr txBox="1">
              <a:spLocks noChangeAspect="1" noChangeArrowheads="1"/>
            </p:cNvSpPr>
            <p:nvPr/>
          </p:nvSpPr>
          <p:spPr bwMode="auto">
            <a:xfrm>
              <a:off x="5062" y="2271"/>
              <a:ext cx="388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n-lt"/>
                </a:rPr>
                <a:t>H</a:t>
              </a:r>
              <a:endParaRPr lang="de-DE" sz="200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4608" y="3504"/>
              <a:ext cx="1344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Main-Sequence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3360" y="2112"/>
              <a:ext cx="1344" cy="376"/>
            </a:xfrm>
            <a:custGeom>
              <a:avLst/>
              <a:gdLst>
                <a:gd name="T0" fmla="*/ 1344 w 1344"/>
                <a:gd name="T1" fmla="*/ 376 h 376"/>
                <a:gd name="T2" fmla="*/ 672 w 1344"/>
                <a:gd name="T3" fmla="*/ 40 h 376"/>
                <a:gd name="T4" fmla="*/ 0 w 1344"/>
                <a:gd name="T5" fmla="*/ 13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4" h="376">
                  <a:moveTo>
                    <a:pt x="1344" y="376"/>
                  </a:moveTo>
                  <a:cubicBezTo>
                    <a:pt x="1120" y="228"/>
                    <a:pt x="896" y="80"/>
                    <a:pt x="672" y="40"/>
                  </a:cubicBezTo>
                  <a:cubicBezTo>
                    <a:pt x="448" y="0"/>
                    <a:pt x="112" y="120"/>
                    <a:pt x="0" y="136"/>
                  </a:cubicBezTo>
                </a:path>
              </a:pathLst>
            </a:custGeom>
            <a:noFill/>
            <a:ln w="571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17" name="Group 21"/>
          <p:cNvGrpSpPr>
            <a:grpSpLocks/>
          </p:cNvGrpSpPr>
          <p:nvPr/>
        </p:nvGrpSpPr>
        <p:grpSpPr bwMode="auto">
          <a:xfrm>
            <a:off x="288032" y="719997"/>
            <a:ext cx="4464496" cy="2447991"/>
            <a:chOff x="192" y="480"/>
            <a:chExt cx="2976" cy="1632"/>
          </a:xfrm>
        </p:grpSpPr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40" y="48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19" name="Oval 23"/>
            <p:cNvSpPr>
              <a:spLocks noChangeAspect="1" noChangeArrowheads="1"/>
            </p:cNvSpPr>
            <p:nvPr/>
          </p:nvSpPr>
          <p:spPr bwMode="auto">
            <a:xfrm>
              <a:off x="449" y="689"/>
              <a:ext cx="879" cy="879"/>
            </a:xfrm>
            <a:prstGeom prst="ellipse">
              <a:avLst/>
            </a:prstGeom>
            <a:solidFill>
              <a:srgbClr val="FFCC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0" name="Oval 24"/>
            <p:cNvSpPr>
              <a:spLocks noChangeAspect="1" noChangeArrowheads="1"/>
            </p:cNvSpPr>
            <p:nvPr/>
          </p:nvSpPr>
          <p:spPr bwMode="auto">
            <a:xfrm>
              <a:off x="611" y="851"/>
              <a:ext cx="555" cy="55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1" name="Text Box 25"/>
            <p:cNvSpPr txBox="1">
              <a:spLocks noChangeAspect="1" noChangeArrowheads="1"/>
            </p:cNvSpPr>
            <p:nvPr/>
          </p:nvSpPr>
          <p:spPr bwMode="auto">
            <a:xfrm>
              <a:off x="773" y="516"/>
              <a:ext cx="230" cy="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Text Box 26"/>
            <p:cNvSpPr txBox="1">
              <a:spLocks noChangeAspect="1" noChangeArrowheads="1"/>
            </p:cNvSpPr>
            <p:nvPr/>
          </p:nvSpPr>
          <p:spPr bwMode="auto">
            <a:xfrm>
              <a:off x="749" y="702"/>
              <a:ext cx="28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He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3" name="Text Box 27"/>
            <p:cNvSpPr txBox="1">
              <a:spLocks noChangeAspect="1" noChangeArrowheads="1"/>
            </p:cNvSpPr>
            <p:nvPr/>
          </p:nvSpPr>
          <p:spPr bwMode="auto">
            <a:xfrm>
              <a:off x="657" y="960"/>
              <a:ext cx="461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ts val="2400"/>
                </a:lnSpc>
              </a:pPr>
              <a:r>
                <a:rPr lang="en-US" sz="2000" smtClean="0">
                  <a:solidFill>
                    <a:srgbClr val="404040"/>
                  </a:solidFill>
                  <a:latin typeface="+mj-lt"/>
                </a:rPr>
                <a:t>C O</a:t>
              </a:r>
              <a:endParaRPr lang="de-DE" sz="2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24" name="Text Box 28"/>
            <p:cNvSpPr txBox="1">
              <a:spLocks noChangeArrowheads="1"/>
            </p:cNvSpPr>
            <p:nvPr/>
          </p:nvSpPr>
          <p:spPr bwMode="auto">
            <a:xfrm>
              <a:off x="192" y="182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Asymptotic Giant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1344" y="592"/>
              <a:ext cx="1824" cy="272"/>
            </a:xfrm>
            <a:custGeom>
              <a:avLst/>
              <a:gdLst>
                <a:gd name="T0" fmla="*/ 0 w 1824"/>
                <a:gd name="T1" fmla="*/ 80 h 272"/>
                <a:gd name="T2" fmla="*/ 864 w 1824"/>
                <a:gd name="T3" fmla="*/ 32 h 272"/>
                <a:gd name="T4" fmla="*/ 1824 w 1824"/>
                <a:gd name="T5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24" h="272">
                  <a:moveTo>
                    <a:pt x="0" y="80"/>
                  </a:moveTo>
                  <a:cubicBezTo>
                    <a:pt x="280" y="40"/>
                    <a:pt x="560" y="0"/>
                    <a:pt x="864" y="32"/>
                  </a:cubicBezTo>
                  <a:cubicBezTo>
                    <a:pt x="1168" y="64"/>
                    <a:pt x="1664" y="232"/>
                    <a:pt x="1824" y="272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</p:grpSp>
      <p:grpSp>
        <p:nvGrpSpPr>
          <p:cNvPr id="26" name="Group 14"/>
          <p:cNvGrpSpPr>
            <a:grpSpLocks/>
          </p:cNvGrpSpPr>
          <p:nvPr/>
        </p:nvGrpSpPr>
        <p:grpSpPr bwMode="auto">
          <a:xfrm>
            <a:off x="4752529" y="719997"/>
            <a:ext cx="4176464" cy="2447991"/>
            <a:chOff x="3168" y="480"/>
            <a:chExt cx="2784" cy="1632"/>
          </a:xfrm>
        </p:grpSpPr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3168" y="960"/>
              <a:ext cx="1488" cy="528"/>
            </a:xfrm>
            <a:custGeom>
              <a:avLst/>
              <a:gdLst>
                <a:gd name="T0" fmla="*/ 1440 w 1440"/>
                <a:gd name="T1" fmla="*/ 192 h 416"/>
                <a:gd name="T2" fmla="*/ 576 w 1440"/>
                <a:gd name="T3" fmla="*/ 384 h 416"/>
                <a:gd name="T4" fmla="*/ 0 w 1440"/>
                <a:gd name="T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0" h="416">
                  <a:moveTo>
                    <a:pt x="1440" y="192"/>
                  </a:moveTo>
                  <a:cubicBezTo>
                    <a:pt x="1128" y="304"/>
                    <a:pt x="816" y="416"/>
                    <a:pt x="576" y="384"/>
                  </a:cubicBezTo>
                  <a:cubicBezTo>
                    <a:pt x="336" y="352"/>
                    <a:pt x="96" y="64"/>
                    <a:pt x="0" y="0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7" name="Oval 15"/>
            <p:cNvSpPr>
              <a:spLocks noChangeAspect="1" noChangeArrowheads="1"/>
            </p:cNvSpPr>
            <p:nvPr/>
          </p:nvSpPr>
          <p:spPr bwMode="auto">
            <a:xfrm>
              <a:off x="4608" y="48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8" name="Oval 16"/>
            <p:cNvSpPr>
              <a:spLocks noChangeAspect="1" noChangeArrowheads="1"/>
            </p:cNvSpPr>
            <p:nvPr/>
          </p:nvSpPr>
          <p:spPr bwMode="auto">
            <a:xfrm>
              <a:off x="4955" y="827"/>
              <a:ext cx="602" cy="6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29" name="Text Box 17"/>
            <p:cNvSpPr txBox="1">
              <a:spLocks noChangeAspect="1" noChangeArrowheads="1"/>
            </p:cNvSpPr>
            <p:nvPr/>
          </p:nvSpPr>
          <p:spPr bwMode="auto">
            <a:xfrm>
              <a:off x="5141" y="552"/>
              <a:ext cx="230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0" name="Text Box 18"/>
            <p:cNvSpPr txBox="1">
              <a:spLocks noChangeAspect="1" noChangeArrowheads="1"/>
            </p:cNvSpPr>
            <p:nvPr/>
          </p:nvSpPr>
          <p:spPr bwMode="auto">
            <a:xfrm>
              <a:off x="5102" y="1033"/>
              <a:ext cx="307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404040"/>
                  </a:solidFill>
                  <a:latin typeface="+mj-lt"/>
                </a:rPr>
                <a:t>He</a:t>
              </a:r>
              <a:endParaRPr lang="de-DE" sz="2000">
                <a:solidFill>
                  <a:srgbClr val="404040"/>
                </a:solidFill>
                <a:latin typeface="+mj-lt"/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4560" y="182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Red Giant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0"/>
          <p:cNvGrpSpPr>
            <a:grpSpLocks/>
          </p:cNvGrpSpPr>
          <p:nvPr/>
        </p:nvGrpSpPr>
        <p:grpSpPr bwMode="auto">
          <a:xfrm>
            <a:off x="288032" y="1817271"/>
            <a:ext cx="3636404" cy="3923986"/>
            <a:chOff x="192" y="1176"/>
            <a:chExt cx="2424" cy="2616"/>
          </a:xfrm>
        </p:grpSpPr>
        <p:sp>
          <p:nvSpPr>
            <p:cNvPr id="34" name="Oval 31"/>
            <p:cNvSpPr>
              <a:spLocks noChangeAspect="1" noChangeArrowheads="1"/>
            </p:cNvSpPr>
            <p:nvPr/>
          </p:nvSpPr>
          <p:spPr bwMode="auto">
            <a:xfrm>
              <a:off x="240" y="2160"/>
              <a:ext cx="1296" cy="1296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5" name="Oval 32"/>
            <p:cNvSpPr>
              <a:spLocks noChangeAspect="1" noChangeArrowheads="1"/>
            </p:cNvSpPr>
            <p:nvPr/>
          </p:nvSpPr>
          <p:spPr bwMode="auto">
            <a:xfrm>
              <a:off x="518" y="2438"/>
              <a:ext cx="740" cy="740"/>
            </a:xfrm>
            <a:prstGeom prst="ellipse">
              <a:avLst/>
            </a:prstGeom>
            <a:solidFill>
              <a:srgbClr val="FFCC00"/>
            </a:solidFill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6" name="Oval 33"/>
            <p:cNvSpPr>
              <a:spLocks noChangeAspect="1" noChangeArrowheads="1"/>
            </p:cNvSpPr>
            <p:nvPr/>
          </p:nvSpPr>
          <p:spPr bwMode="auto">
            <a:xfrm>
              <a:off x="749" y="2669"/>
              <a:ext cx="278" cy="27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749" y="2241"/>
              <a:ext cx="27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8" name="Text Box 35"/>
            <p:cNvSpPr txBox="1">
              <a:spLocks noChangeArrowheads="1"/>
            </p:cNvSpPr>
            <p:nvPr/>
          </p:nvSpPr>
          <p:spPr bwMode="auto">
            <a:xfrm>
              <a:off x="795" y="2483"/>
              <a:ext cx="185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>
                  <a:solidFill>
                    <a:srgbClr val="FF0000"/>
                  </a:solidFill>
                  <a:latin typeface="+mj-lt"/>
                </a:rPr>
                <a:t>He</a:t>
              </a:r>
              <a:endParaRPr lang="de-DE" sz="200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192" y="3504"/>
              <a:ext cx="1392" cy="288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2000">
                  <a:solidFill>
                    <a:schemeClr val="bg1"/>
                  </a:solidFill>
                  <a:latin typeface="+mj-lt"/>
                </a:rPr>
                <a:t>Horizontal Branch</a:t>
              </a:r>
              <a:endParaRPr lang="de-DE" sz="2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512" y="1176"/>
              <a:ext cx="1104" cy="1488"/>
            </a:xfrm>
            <a:custGeom>
              <a:avLst/>
              <a:gdLst>
                <a:gd name="T0" fmla="*/ 0 w 1104"/>
                <a:gd name="T1" fmla="*/ 1488 h 1488"/>
                <a:gd name="T2" fmla="*/ 912 w 1104"/>
                <a:gd name="T3" fmla="*/ 864 h 1488"/>
                <a:gd name="T4" fmla="*/ 1104 w 1104"/>
                <a:gd name="T5" fmla="*/ 0 h 1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04" h="1488">
                  <a:moveTo>
                    <a:pt x="0" y="1488"/>
                  </a:moveTo>
                  <a:cubicBezTo>
                    <a:pt x="364" y="1300"/>
                    <a:pt x="728" y="1112"/>
                    <a:pt x="912" y="864"/>
                  </a:cubicBezTo>
                  <a:cubicBezTo>
                    <a:pt x="1096" y="616"/>
                    <a:pt x="1072" y="144"/>
                    <a:pt x="1104" y="0"/>
                  </a:cubicBezTo>
                </a:path>
              </a:pathLst>
            </a:custGeom>
            <a:noFill/>
            <a:ln w="57150" cap="flat" cmpd="sng">
              <a:solidFill>
                <a:srgbClr val="C4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/>
            <a:lstStyle/>
            <a:p>
              <a:endParaRPr lang="en-US" sz="2000">
                <a:latin typeface="+mj-lt"/>
              </a:endParaRPr>
            </a:p>
          </p:txBody>
        </p:sp>
      </p:grpSp>
      <p:grpSp>
        <p:nvGrpSpPr>
          <p:cNvPr id="41" name="Group 38"/>
          <p:cNvGrpSpPr>
            <a:grpSpLocks/>
          </p:cNvGrpSpPr>
          <p:nvPr/>
        </p:nvGrpSpPr>
        <p:grpSpPr bwMode="auto">
          <a:xfrm>
            <a:off x="3055840" y="4063486"/>
            <a:ext cx="1606678" cy="1075496"/>
            <a:chOff x="2037" y="2709"/>
            <a:chExt cx="1071" cy="717"/>
          </a:xfrm>
        </p:grpSpPr>
        <p:sp>
          <p:nvSpPr>
            <p:cNvPr id="42" name="Oval 39"/>
            <p:cNvSpPr>
              <a:spLocks noChangeAspect="1" noChangeArrowheads="1"/>
            </p:cNvSpPr>
            <p:nvPr/>
          </p:nvSpPr>
          <p:spPr bwMode="auto">
            <a:xfrm>
              <a:off x="2037" y="2709"/>
              <a:ext cx="555" cy="555"/>
            </a:xfrm>
            <a:prstGeom prst="ellipse">
              <a:avLst/>
            </a:prstGeom>
            <a:solidFill>
              <a:srgbClr val="4D4D4D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>
                <a:latin typeface="+mj-lt"/>
              </a:endParaRPr>
            </a:p>
          </p:txBody>
        </p:sp>
        <p:sp>
          <p:nvSpPr>
            <p:cNvPr id="43" name="Text Box 40"/>
            <p:cNvSpPr txBox="1">
              <a:spLocks noChangeAspect="1" noChangeArrowheads="1"/>
            </p:cNvSpPr>
            <p:nvPr/>
          </p:nvSpPr>
          <p:spPr bwMode="auto">
            <a:xfrm>
              <a:off x="2073" y="2829"/>
              <a:ext cx="519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7530" tIns="48765" rIns="97530" bIns="48765" anchor="ctr"/>
            <a:lstStyle>
              <a:lvl1pPr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487363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97472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63675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951038" algn="l" defTabSz="9747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4082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8654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3226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779838" defTabSz="9747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sz="20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C O</a:t>
              </a:r>
              <a:endParaRPr lang="de-DE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44" name="Rectangle 41"/>
            <p:cNvSpPr>
              <a:spLocks noChangeArrowheads="1"/>
            </p:cNvSpPr>
            <p:nvPr/>
          </p:nvSpPr>
          <p:spPr bwMode="auto">
            <a:xfrm>
              <a:off x="2532" y="2994"/>
              <a:ext cx="576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ts val="2000"/>
                </a:lnSpc>
              </a:pPr>
              <a:r>
                <a:rPr lang="en-US" sz="2000">
                  <a:latin typeface="+mj-lt"/>
                </a:rPr>
                <a:t>White</a:t>
              </a:r>
            </a:p>
            <a:p>
              <a:pPr algn="l">
                <a:lnSpc>
                  <a:spcPts val="2000"/>
                </a:lnSpc>
              </a:pPr>
              <a:r>
                <a:rPr lang="en-US" sz="2000">
                  <a:latin typeface="+mj-lt"/>
                </a:rPr>
                <a:t>Dwarfs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27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"/>
            <a:ext cx="9217025" cy="69060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" y="359557"/>
            <a:ext cx="9217024" cy="582932"/>
          </a:xfrm>
        </p:spPr>
        <p:txBody>
          <a:bodyPr/>
          <a:lstStyle/>
          <a:p>
            <a:r>
              <a:rPr lang="en-US" sz="5400" smtClean="0"/>
              <a:t>Bounds on Particle Properties</a:t>
            </a:r>
            <a:endParaRPr lang="en-US" sz="5400"/>
          </a:p>
        </p:txBody>
      </p:sp>
    </p:spTree>
    <p:extLst>
      <p:ext uri="{BB962C8B-B14F-4D97-AF65-F5344CB8AC3E}">
        <p14:creationId xmlns:p14="http://schemas.microsoft.com/office/powerpoint/2010/main" val="7901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Basic Argument: Stars as Bolometers</a:t>
            </a:r>
            <a:endParaRPr lang="en-US"/>
          </a:p>
        </p:txBody>
      </p:sp>
      <p:sp>
        <p:nvSpPr>
          <p:cNvPr id="4" name="Oval 3"/>
          <p:cNvSpPr>
            <a:spLocks noChangeAspect="1" noChangeArrowheads="1"/>
          </p:cNvSpPr>
          <p:nvPr/>
        </p:nvSpPr>
        <p:spPr bwMode="auto">
          <a:xfrm>
            <a:off x="2169242" y="1079657"/>
            <a:ext cx="2871319" cy="287099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6402" tIns="43201" rIns="86402" bIns="43201" anchor="ctr"/>
          <a:lstStyle/>
          <a:p>
            <a:pPr algn="ctr"/>
            <a:endParaRPr lang="en-US" sz="19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3600401" y="1994654"/>
            <a:ext cx="4032531" cy="1100996"/>
          </a:xfrm>
          <a:prstGeom prst="rightArrow">
            <a:avLst>
              <a:gd name="adj1" fmla="val 59676"/>
              <a:gd name="adj2" fmla="val 50282"/>
            </a:avLst>
          </a:prstGeom>
          <a:gradFill rotWithShape="0">
            <a:gsLst>
              <a:gs pos="0">
                <a:srgbClr val="CCFF99"/>
              </a:gs>
              <a:gs pos="100000">
                <a:srgbClr val="0099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156" tIns="46078" rIns="92156" bIns="46078" anchor="ctr"/>
          <a:lstStyle/>
          <a:p>
            <a:pPr algn="l" defTabSz="921018"/>
            <a:r>
              <a:rPr lang="en-US" sz="2000" smtClean="0"/>
              <a:t>Flux </a:t>
            </a:r>
            <a:r>
              <a:rPr lang="en-US" sz="2000"/>
              <a:t>of weakly interacting particles</a:t>
            </a:r>
            <a:endParaRPr lang="de-DE" sz="20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68265" y="4392374"/>
            <a:ext cx="7344817" cy="179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/>
              <a:t> Low-mass weakly-interacting particles can be emitted from stars</a:t>
            </a:r>
          </a:p>
          <a:p>
            <a:pPr algn="l">
              <a:buFontTx/>
              <a:buChar char="•"/>
            </a:pPr>
            <a:r>
              <a:rPr lang="en-US" sz="2000"/>
              <a:t> New energy-loss channel</a:t>
            </a:r>
          </a:p>
          <a:p>
            <a:pPr algn="l">
              <a:buFontTx/>
              <a:buChar char="•"/>
            </a:pPr>
            <a:r>
              <a:rPr lang="en-US" sz="2000"/>
              <a:t> Back-reaction on stellar properties and evolution</a:t>
            </a:r>
          </a:p>
          <a:p>
            <a:pPr algn="l"/>
            <a:endParaRPr lang="en-US" sz="900"/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What are the emission processes?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What are the observable consequences?</a:t>
            </a:r>
          </a:p>
        </p:txBody>
      </p:sp>
    </p:spTree>
    <p:extLst>
      <p:ext uri="{BB962C8B-B14F-4D97-AF65-F5344CB8AC3E}">
        <p14:creationId xmlns:p14="http://schemas.microsoft.com/office/powerpoint/2010/main" val="14364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Electromagnetic Properties of  Neutrinos</a:t>
            </a:r>
            <a:endParaRPr lang="en-US"/>
          </a:p>
        </p:txBody>
      </p:sp>
      <p:pic>
        <p:nvPicPr>
          <p:cNvPr id="3" name="Picture 3" descr="C:\Users\Georg Raffelt\Desktop\a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" y="492"/>
            <a:ext cx="9217025" cy="691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Neutrino Electromagnetic Form Factors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4463" y="838108"/>
            <a:ext cx="1944216" cy="25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Effective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coupling of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electromagnetic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field to a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neutral fermion</a:t>
            </a:r>
          </a:p>
          <a:p>
            <a:pPr algn="l"/>
            <a:endParaRPr lang="en-US" sz="2000">
              <a:solidFill>
                <a:srgbClr val="003399"/>
              </a:solidFill>
            </a:endParaRPr>
          </a:p>
          <a:p>
            <a:pPr algn="l"/>
            <a:endParaRPr lang="en-US" sz="2000">
              <a:solidFill>
                <a:srgbClr val="003399"/>
              </a:solidFill>
            </a:endParaRPr>
          </a:p>
          <a:p>
            <a:pPr algn="l"/>
            <a:endParaRPr lang="en-US" sz="2000">
              <a:solidFill>
                <a:srgbClr val="003399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28720" y="748867"/>
            <a:ext cx="3888432" cy="5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Charge e</a:t>
            </a:r>
            <a:r>
              <a:rPr lang="en-US" sz="2800" baseline="-25000">
                <a:solidFill>
                  <a:srgbClr val="003399"/>
                </a:solidFill>
                <a:latin typeface="Symbol" pitchFamily="18" charset="2"/>
              </a:rPr>
              <a:t>n</a:t>
            </a:r>
            <a:r>
              <a:rPr lang="en-US" sz="2000">
                <a:solidFill>
                  <a:srgbClr val="003399"/>
                </a:solidFill>
              </a:rPr>
              <a:t> = F</a:t>
            </a:r>
            <a:r>
              <a:rPr lang="en-US" sz="2800" baseline="-25000">
                <a:solidFill>
                  <a:srgbClr val="003399"/>
                </a:solidFill>
              </a:rPr>
              <a:t>1</a:t>
            </a:r>
            <a:r>
              <a:rPr lang="en-US" sz="2000">
                <a:solidFill>
                  <a:srgbClr val="003399"/>
                </a:solidFill>
              </a:rPr>
              <a:t>(0) = 0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28720" y="1186171"/>
            <a:ext cx="3888432" cy="5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Anapole moment G</a:t>
            </a:r>
            <a:r>
              <a:rPr lang="en-US" sz="2800" baseline="-25000">
                <a:solidFill>
                  <a:srgbClr val="003399"/>
                </a:solidFill>
              </a:rPr>
              <a:t>1</a:t>
            </a:r>
            <a:r>
              <a:rPr lang="en-US" sz="2000">
                <a:solidFill>
                  <a:srgbClr val="003399"/>
                </a:solidFill>
              </a:rPr>
              <a:t>(0)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28720" y="1716119"/>
            <a:ext cx="3888432" cy="5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Magnetic dipole moment </a:t>
            </a:r>
            <a:r>
              <a:rPr lang="en-US" sz="2000">
                <a:solidFill>
                  <a:srgbClr val="003399"/>
                </a:solidFill>
                <a:latin typeface="Symbol" pitchFamily="18" charset="2"/>
              </a:rPr>
              <a:t>m</a:t>
            </a:r>
            <a:r>
              <a:rPr lang="en-US" sz="2000">
                <a:solidFill>
                  <a:srgbClr val="003399"/>
                </a:solidFill>
              </a:rPr>
              <a:t> = F</a:t>
            </a:r>
            <a:r>
              <a:rPr lang="en-US" sz="2800" baseline="-25000">
                <a:solidFill>
                  <a:srgbClr val="003399"/>
                </a:solidFill>
              </a:rPr>
              <a:t>2</a:t>
            </a:r>
            <a:r>
              <a:rPr lang="en-US" sz="2000">
                <a:solidFill>
                  <a:srgbClr val="003399"/>
                </a:solidFill>
              </a:rPr>
              <a:t>(0)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28720" y="2296064"/>
            <a:ext cx="3888432" cy="57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/>
            <a:r>
              <a:rPr lang="en-US" sz="2000">
                <a:solidFill>
                  <a:srgbClr val="003399"/>
                </a:solidFill>
              </a:rPr>
              <a:t>Electric dipole moment </a:t>
            </a:r>
            <a:r>
              <a:rPr lang="en-US" sz="2000" b="1">
                <a:solidFill>
                  <a:srgbClr val="003399"/>
                </a:solidFill>
                <a:latin typeface="Symbol" pitchFamily="18" charset="2"/>
              </a:rPr>
              <a:t>e</a:t>
            </a:r>
            <a:r>
              <a:rPr lang="en-US" sz="2000">
                <a:solidFill>
                  <a:srgbClr val="003399"/>
                </a:solidFill>
              </a:rPr>
              <a:t> = G</a:t>
            </a:r>
            <a:r>
              <a:rPr lang="en-US" sz="2800" baseline="-25000">
                <a:solidFill>
                  <a:srgbClr val="003399"/>
                </a:solidFill>
              </a:rPr>
              <a:t>2</a:t>
            </a:r>
            <a:r>
              <a:rPr lang="en-US" sz="2000">
                <a:solidFill>
                  <a:srgbClr val="003399"/>
                </a:solidFill>
              </a:rPr>
              <a:t>(0)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2160172" y="575587"/>
                <a:ext cx="3096430" cy="2519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 wrap="none" lIns="86402" tIns="43201" rIns="86402" bIns="43201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eff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Ψ</m:t>
                          </m:r>
                        </m:e>
                      </m:ba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p>
                      </m:sSup>
                    </m:oMath>
                  </m:oMathPara>
                </a14:m>
                <a:endParaRPr lang="en-US" sz="2000" b="0" smtClean="0">
                  <a:solidFill>
                    <a:schemeClr val="tx1"/>
                  </a:solidFill>
                </a:endParaRPr>
              </a:p>
              <a:p>
                <a:endParaRPr lang="en-US" sz="400" b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 −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bar>
                        <m:barPr>
                          <m:pos m:val="top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Ψ</m:t>
                          </m:r>
                        </m:e>
                      </m:ba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𝜕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sSup>
                        <m:sSup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endParaRPr lang="en-US" sz="40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Ψ</m:t>
                          </m:r>
                        </m:e>
                      </m:ba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𝜈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Ψ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sz="200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     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bar>
                        <m:barPr>
                          <m:pos m:val="top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bar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Ψ</m:t>
                          </m:r>
                        </m:e>
                      </m:ba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b>
                      </m:sSub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solidFill>
                            <a:schemeClr val="tx1"/>
                          </a:solidFill>
                          <a:latin typeface="Cambria Math"/>
                        </a:rPr>
                        <m:t>Ψ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𝜇𝜈</m:t>
                          </m:r>
                        </m:sup>
                      </m:sSup>
                    </m:oMath>
                  </m:oMathPara>
                </a14:m>
                <a:endParaRPr lang="en-US" sz="200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0172" y="575587"/>
                <a:ext cx="3096430" cy="25199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44016" y="3168142"/>
            <a:ext cx="8928993" cy="136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Charge form factor F</a:t>
            </a:r>
            <a:r>
              <a:rPr lang="en-US" sz="2800" baseline="-25000">
                <a:solidFill>
                  <a:srgbClr val="003399"/>
                </a:solidFill>
              </a:rPr>
              <a:t>1</a:t>
            </a:r>
            <a:r>
              <a:rPr lang="en-US" sz="2000">
                <a:solidFill>
                  <a:srgbClr val="003399"/>
                </a:solidFill>
              </a:rPr>
              <a:t>(q</a:t>
            </a:r>
            <a:r>
              <a:rPr lang="en-US" sz="2800" baseline="30000">
                <a:solidFill>
                  <a:srgbClr val="003399"/>
                </a:solidFill>
              </a:rPr>
              <a:t>2</a:t>
            </a:r>
            <a:r>
              <a:rPr lang="en-US" sz="2000">
                <a:solidFill>
                  <a:srgbClr val="003399"/>
                </a:solidFill>
              </a:rPr>
              <a:t>) and anapole G</a:t>
            </a:r>
            <a:r>
              <a:rPr lang="en-US" sz="2800" baseline="-25000">
                <a:solidFill>
                  <a:srgbClr val="003399"/>
                </a:solidFill>
              </a:rPr>
              <a:t>1</a:t>
            </a:r>
            <a:r>
              <a:rPr lang="en-US" sz="2000">
                <a:solidFill>
                  <a:srgbClr val="003399"/>
                </a:solidFill>
              </a:rPr>
              <a:t>(q</a:t>
            </a:r>
            <a:r>
              <a:rPr lang="en-US" sz="2800" baseline="30000">
                <a:solidFill>
                  <a:srgbClr val="003399"/>
                </a:solidFill>
              </a:rPr>
              <a:t>2</a:t>
            </a:r>
            <a:r>
              <a:rPr lang="en-US" sz="2000">
                <a:solidFill>
                  <a:srgbClr val="003399"/>
                </a:solidFill>
              </a:rPr>
              <a:t>) are short-range interactions</a:t>
            </a:r>
          </a:p>
          <a:p>
            <a:pPr algn="l"/>
            <a:r>
              <a:rPr lang="en-US" sz="2000">
                <a:solidFill>
                  <a:srgbClr val="003399"/>
                </a:solidFill>
              </a:rPr>
              <a:t>   if charge F</a:t>
            </a:r>
            <a:r>
              <a:rPr lang="en-US" sz="2800" baseline="-25000">
                <a:solidFill>
                  <a:srgbClr val="003399"/>
                </a:solidFill>
              </a:rPr>
              <a:t>1</a:t>
            </a:r>
            <a:r>
              <a:rPr lang="en-US" sz="2000">
                <a:solidFill>
                  <a:srgbClr val="003399"/>
                </a:solidFill>
              </a:rPr>
              <a:t>(0) </a:t>
            </a:r>
            <a:r>
              <a:rPr lang="en-US" sz="2000" b="1">
                <a:solidFill>
                  <a:srgbClr val="003399"/>
                </a:solidFill>
                <a:latin typeface="Symbol" pitchFamily="18" charset="2"/>
              </a:rPr>
              <a:t>=</a:t>
            </a:r>
            <a:r>
              <a:rPr lang="en-US" sz="2000">
                <a:solidFill>
                  <a:srgbClr val="003399"/>
                </a:solidFill>
              </a:rPr>
              <a:t> 0 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Connect states of equal helicity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In the standard model they represent radiative corrections to weak interaction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144016" y="4752167"/>
            <a:ext cx="8928993" cy="165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lIns="86402" tIns="43201" rIns="86402" bIns="43201" anchor="ctr"/>
          <a:lstStyle/>
          <a:p>
            <a:pPr algn="l">
              <a:buFontTx/>
              <a:buChar char="•"/>
            </a:pPr>
            <a:r>
              <a:rPr lang="en-US" sz="2000">
                <a:solidFill>
                  <a:srgbClr val="C00000"/>
                </a:solidFill>
              </a:rPr>
              <a:t> Dipole moments connect states of opposite helicity 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Violation of individual flavor lepton numbers (neutrino mixing)</a:t>
            </a:r>
          </a:p>
          <a:p>
            <a:pPr algn="l"/>
            <a:r>
              <a:rPr lang="en-US" sz="2000">
                <a:solidFill>
                  <a:srgbClr val="003399"/>
                </a:solidFill>
                <a:sym typeface="Symbol" pitchFamily="18" charset="2"/>
              </a:rPr>
              <a:t>  </a:t>
            </a:r>
            <a:r>
              <a:rPr lang="en-US" sz="2000" smtClean="0">
                <a:solidFill>
                  <a:srgbClr val="003399"/>
                </a:solidFill>
                <a:sym typeface="Symbol" pitchFamily="18" charset="2"/>
              </a:rPr>
              <a:t>   </a:t>
            </a:r>
            <a:r>
              <a:rPr lang="en-US" sz="2000" smtClean="0">
                <a:solidFill>
                  <a:srgbClr val="003399"/>
                </a:solidFill>
              </a:rPr>
              <a:t>Magnetic </a:t>
            </a:r>
            <a:r>
              <a:rPr lang="en-US" sz="2000">
                <a:solidFill>
                  <a:srgbClr val="003399"/>
                </a:solidFill>
              </a:rPr>
              <a:t>or electric dipole moments can connect different flavors</a:t>
            </a:r>
          </a:p>
          <a:p>
            <a:pPr algn="l"/>
            <a:r>
              <a:rPr lang="en-US" sz="2000" smtClean="0">
                <a:solidFill>
                  <a:srgbClr val="003399"/>
                </a:solidFill>
              </a:rPr>
              <a:t>         </a:t>
            </a:r>
            <a:r>
              <a:rPr lang="en-US" sz="1000" smtClean="0">
                <a:solidFill>
                  <a:srgbClr val="003399"/>
                </a:solidFill>
              </a:rPr>
              <a:t> </a:t>
            </a:r>
            <a:r>
              <a:rPr lang="en-US" sz="2000" smtClean="0">
                <a:solidFill>
                  <a:srgbClr val="003399"/>
                </a:solidFill>
              </a:rPr>
              <a:t>or </a:t>
            </a:r>
            <a:r>
              <a:rPr lang="en-US" sz="2000">
                <a:solidFill>
                  <a:srgbClr val="003399"/>
                </a:solidFill>
              </a:rPr>
              <a:t>different mass eigenstates </a:t>
            </a:r>
            <a:r>
              <a:rPr lang="en-US" sz="2000">
                <a:solidFill>
                  <a:srgbClr val="C00000"/>
                </a:solidFill>
              </a:rPr>
              <a:t>(“Transition moments”) </a:t>
            </a:r>
          </a:p>
          <a:p>
            <a:pPr algn="l">
              <a:buFontTx/>
              <a:buChar char="•"/>
            </a:pPr>
            <a:r>
              <a:rPr lang="en-US" sz="2000">
                <a:solidFill>
                  <a:srgbClr val="003399"/>
                </a:solidFill>
              </a:rPr>
              <a:t> Usually measured in “Bohr magnetons”  </a:t>
            </a:r>
            <a:r>
              <a:rPr lang="en-US" sz="2000" b="1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800" baseline="-25000">
                <a:solidFill>
                  <a:srgbClr val="C00000"/>
                </a:solidFill>
              </a:rPr>
              <a:t>B</a:t>
            </a:r>
            <a:r>
              <a:rPr lang="en-US" sz="2000">
                <a:solidFill>
                  <a:srgbClr val="C00000"/>
                </a:solidFill>
              </a:rPr>
              <a:t> = e</a:t>
            </a:r>
            <a:r>
              <a:rPr lang="en-US" sz="2000" b="1">
                <a:solidFill>
                  <a:srgbClr val="C00000"/>
                </a:solidFill>
                <a:latin typeface="Symbol" pitchFamily="18" charset="2"/>
              </a:rPr>
              <a:t>/</a:t>
            </a:r>
            <a:r>
              <a:rPr lang="en-US" sz="2000">
                <a:solidFill>
                  <a:srgbClr val="C00000"/>
                </a:solidFill>
              </a:rPr>
              <a:t>2m</a:t>
            </a:r>
            <a:r>
              <a:rPr lang="en-US" sz="2800" baseline="-25000">
                <a:solidFill>
                  <a:srgbClr val="C00000"/>
                </a:solidFill>
              </a:rPr>
              <a:t>e </a:t>
            </a:r>
            <a:r>
              <a:rPr lang="en-US" sz="200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4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GQUALITY" val="95"/>
  <p:tag name="BASENAME" val=""/>
  <p:tag name="SAVETOFOLDER" val="C:\Users\Georg Raffelt\Desktop\"/>
  <p:tag name="IMAGEWIDTH" val="200"/>
  <p:tag name="IMAGEHEIGHT" val="150"/>
  <p:tag name="EXPORTRANGE" val="EntirePresentation"/>
  <p:tag name="SIZEBY" val="PIXELS"/>
  <p:tag name="EXPORTAS" val="PNG"/>
  <p:tag name="NUMBERFORMAT" val="0000"/>
</p:tagLst>
</file>

<file path=ppt/theme/theme1.xml><?xml version="1.0" encoding="utf-8"?>
<a:theme xmlns:a="http://schemas.openxmlformats.org/drawingml/2006/main" name="Geor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Georg</Template>
  <TotalTime>4702</TotalTime>
  <Words>2511</Words>
  <Application>Microsoft Office PowerPoint</Application>
  <PresentationFormat>Custom</PresentationFormat>
  <Paragraphs>307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Georg</vt:lpstr>
      <vt:lpstr>PHOTO-PAINT</vt:lpstr>
      <vt:lpstr>CorelPhotoPaint.Image.10</vt:lpstr>
      <vt:lpstr>Crab Nebula</vt:lpstr>
      <vt:lpstr>Neutrinos from Thermal Processes</vt:lpstr>
      <vt:lpstr>Refraction and Forward Scattering</vt:lpstr>
      <vt:lpstr>Color-Magnitude Diagram for Globular Clusters</vt:lpstr>
      <vt:lpstr>Color-Magnitude Diagram for Globular Clusters</vt:lpstr>
      <vt:lpstr>Bounds on Particle Properties</vt:lpstr>
      <vt:lpstr>Basic Argument: Stars as Bolometers</vt:lpstr>
      <vt:lpstr>Electromagnetic Properties of  Neutrinos</vt:lpstr>
      <vt:lpstr>Neutrino Electromagnetic Form Factors</vt:lpstr>
      <vt:lpstr>Plasmon Decay and Stellar Energy Loss Rates</vt:lpstr>
      <vt:lpstr>Color-Magnitude Diagram for Globular Clusters</vt:lpstr>
      <vt:lpstr>Color-Magnitude Diagram of Globular Cluster M5</vt:lpstr>
      <vt:lpstr>Helium Ignition for Low-Mass Red Giants</vt:lpstr>
      <vt:lpstr>Neutrino Dipole Limits from Globular Cluster M5</vt:lpstr>
      <vt:lpstr>Standard Dipole Moments for Massive Neutrinos</vt:lpstr>
      <vt:lpstr>Standard Dipole Moments for Massive Neutrinos</vt:lpstr>
      <vt:lpstr>Consequences of Neutrino Dipole Moments</vt:lpstr>
      <vt:lpstr>Neutrino Spin Oscillations</vt:lpstr>
      <vt:lpstr>Spin-Flavor Oscillations</vt:lpstr>
      <vt:lpstr>Neutrino Spin-Flavor Oscillations in a Medium</vt:lpstr>
      <vt:lpstr>Neutrino Radiative Lifetime Limits</vt:lpstr>
      <vt:lpstr>Further Reading on Particle Limits from Stars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Neutrinos: Ghostparticles of the Universe</dc:title>
  <dc:creator>Georg Raffelt</dc:creator>
  <cp:lastModifiedBy>Georg Raffelt</cp:lastModifiedBy>
  <cp:revision>612</cp:revision>
  <cp:lastPrinted>2011-04-10T14:40:34Z</cp:lastPrinted>
  <dcterms:created xsi:type="dcterms:W3CDTF">2006-08-16T00:00:00Z</dcterms:created>
  <dcterms:modified xsi:type="dcterms:W3CDTF">2014-06-26T14:13:22Z</dcterms:modified>
</cp:coreProperties>
</file>