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1"/>
  </p:sldMasterIdLst>
  <p:notesMasterIdLst>
    <p:notesMasterId r:id="rId64"/>
  </p:notesMasterIdLst>
  <p:handoutMasterIdLst>
    <p:handoutMasterId r:id="rId65"/>
  </p:handoutMasterIdLst>
  <p:sldIdLst>
    <p:sldId id="520" r:id="rId2"/>
    <p:sldId id="597" r:id="rId3"/>
    <p:sldId id="598" r:id="rId4"/>
    <p:sldId id="599" r:id="rId5"/>
    <p:sldId id="600" r:id="rId6"/>
    <p:sldId id="601" r:id="rId7"/>
    <p:sldId id="602" r:id="rId8"/>
    <p:sldId id="603" r:id="rId9"/>
    <p:sldId id="604" r:id="rId10"/>
    <p:sldId id="605" r:id="rId11"/>
    <p:sldId id="606" r:id="rId12"/>
    <p:sldId id="607" r:id="rId13"/>
    <p:sldId id="608" r:id="rId14"/>
    <p:sldId id="609" r:id="rId15"/>
    <p:sldId id="658" r:id="rId16"/>
    <p:sldId id="659" r:id="rId17"/>
    <p:sldId id="660" r:id="rId18"/>
    <p:sldId id="610" r:id="rId19"/>
    <p:sldId id="611" r:id="rId20"/>
    <p:sldId id="661" r:id="rId21"/>
    <p:sldId id="615" r:id="rId22"/>
    <p:sldId id="616" r:id="rId23"/>
    <p:sldId id="617" r:id="rId24"/>
    <p:sldId id="618" r:id="rId25"/>
    <p:sldId id="619" r:id="rId26"/>
    <p:sldId id="620" r:id="rId27"/>
    <p:sldId id="621" r:id="rId28"/>
    <p:sldId id="622" r:id="rId29"/>
    <p:sldId id="623" r:id="rId30"/>
    <p:sldId id="624" r:id="rId31"/>
    <p:sldId id="625" r:id="rId32"/>
    <p:sldId id="626" r:id="rId33"/>
    <p:sldId id="627" r:id="rId34"/>
    <p:sldId id="629" r:id="rId35"/>
    <p:sldId id="630" r:id="rId36"/>
    <p:sldId id="631" r:id="rId37"/>
    <p:sldId id="632" r:id="rId38"/>
    <p:sldId id="633" r:id="rId39"/>
    <p:sldId id="634" r:id="rId40"/>
    <p:sldId id="635" r:id="rId41"/>
    <p:sldId id="636" r:id="rId42"/>
    <p:sldId id="637" r:id="rId43"/>
    <p:sldId id="638" r:id="rId44"/>
    <p:sldId id="639" r:id="rId45"/>
    <p:sldId id="640" r:id="rId46"/>
    <p:sldId id="641" r:id="rId47"/>
    <p:sldId id="642" r:id="rId48"/>
    <p:sldId id="643" r:id="rId49"/>
    <p:sldId id="644" r:id="rId50"/>
    <p:sldId id="645" r:id="rId51"/>
    <p:sldId id="646" r:id="rId52"/>
    <p:sldId id="647" r:id="rId53"/>
    <p:sldId id="648" r:id="rId54"/>
    <p:sldId id="649" r:id="rId55"/>
    <p:sldId id="650" r:id="rId56"/>
    <p:sldId id="651" r:id="rId57"/>
    <p:sldId id="652" r:id="rId58"/>
    <p:sldId id="653" r:id="rId59"/>
    <p:sldId id="654" r:id="rId60"/>
    <p:sldId id="655" r:id="rId61"/>
    <p:sldId id="656" r:id="rId62"/>
    <p:sldId id="657" r:id="rId63"/>
  </p:sldIdLst>
  <p:sldSz cx="9217025" cy="6911975"/>
  <p:notesSz cx="9926638" cy="6781800"/>
  <p:custDataLst>
    <p:tags r:id="rId66"/>
  </p:custDataLst>
  <p:defaultTextStyle>
    <a:defPPr>
      <a:defRPr lang="en-US"/>
    </a:defPPr>
    <a:lvl1pPr marL="0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60784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21566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82350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43133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303915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64699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25482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86265" algn="l" defTabSz="921566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808080"/>
    <a:srgbClr val="000000"/>
    <a:srgbClr val="336699"/>
    <a:srgbClr val="5F5F5F"/>
    <a:srgbClr val="FFCC00"/>
    <a:srgbClr val="777777"/>
    <a:srgbClr val="F4C600"/>
    <a:srgbClr val="C00000"/>
    <a:srgbClr val="7070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0554" autoAdjust="0"/>
    <p:restoredTop sz="94204" autoAdjust="0"/>
  </p:normalViewPr>
  <p:slideViewPr>
    <p:cSldViewPr>
      <p:cViewPr>
        <p:scale>
          <a:sx n="60" d="100"/>
          <a:sy n="60" d="100"/>
        </p:scale>
        <p:origin x="-1408" y="-116"/>
      </p:cViewPr>
      <p:guideLst>
        <p:guide orient="horz" pos="1859"/>
        <p:guide orient="horz" pos="90"/>
        <p:guide pos="2948"/>
        <p:guide pos="408"/>
        <p:guide pos="55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 showGuides="1">
      <p:cViewPr varScale="1">
        <p:scale>
          <a:sx n="77" d="100"/>
          <a:sy n="77" d="100"/>
        </p:scale>
        <p:origin x="-1644" y="-90"/>
      </p:cViewPr>
      <p:guideLst>
        <p:guide orient="horz" pos="2136"/>
        <p:guide pos="3127"/>
      </p:guideLst>
    </p:cSldViewPr>
  </p:notesViewPr>
  <p:gridSpacing cx="72010" cy="7201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68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079" cy="3394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3237" y="0"/>
            <a:ext cx="4301079" cy="3394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5C8F8-B5DB-43D9-85CF-6394458414A4}" type="datetimeFigureOut">
              <a:rPr lang="en-US" smtClean="0"/>
              <a:t>26-Jun-14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441246"/>
            <a:ext cx="4301079" cy="3394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3237" y="6441246"/>
            <a:ext cx="4301079" cy="3394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7D8B15-1CA3-4651-B523-EF16B1F80B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859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1543" cy="339090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800" y="1"/>
            <a:ext cx="4301543" cy="339090"/>
          </a:xfrm>
          <a:prstGeom prst="rect">
            <a:avLst/>
          </a:prstGeom>
        </p:spPr>
        <p:txBody>
          <a:bodyPr vert="horz" lIns="95452" tIns="47724" rIns="95452" bIns="47724" rtlCol="0"/>
          <a:lstStyle>
            <a:lvl1pPr algn="r">
              <a:defRPr sz="1200"/>
            </a:lvl1pPr>
          </a:lstStyle>
          <a:p>
            <a:fld id="{01620072-3401-4DB9-8FDB-45DC06C8E2ED}" type="datetimeFigureOut">
              <a:rPr lang="en-US" smtClean="0"/>
              <a:t>26-Jun-14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67075" y="508000"/>
            <a:ext cx="3392488" cy="25447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52" tIns="47724" rIns="95452" bIns="477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2665" y="3221357"/>
            <a:ext cx="7941310" cy="3051810"/>
          </a:xfrm>
          <a:prstGeom prst="rect">
            <a:avLst/>
          </a:prstGeom>
        </p:spPr>
        <p:txBody>
          <a:bodyPr vert="horz" lIns="95452" tIns="47724" rIns="95452" bIns="4772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41534"/>
            <a:ext cx="4301543" cy="339090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800" y="6441534"/>
            <a:ext cx="4301543" cy="339090"/>
          </a:xfrm>
          <a:prstGeom prst="rect">
            <a:avLst/>
          </a:prstGeom>
        </p:spPr>
        <p:txBody>
          <a:bodyPr vert="horz" lIns="95452" tIns="47724" rIns="95452" bIns="47724" rtlCol="0" anchor="b"/>
          <a:lstStyle>
            <a:lvl1pPr algn="r">
              <a:defRPr sz="1200"/>
            </a:lvl1pPr>
          </a:lstStyle>
          <a:p>
            <a:fld id="{9D3757EF-13E9-4198-A937-0CBC43ED37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7930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71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43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14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685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858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29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00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372" algn="l" defTabSz="914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solidFill>
            <a:srgbClr val="707070"/>
          </a:solidFill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baseline="0" smtClean="0">
                <a:solidFill>
                  <a:srgbClr val="FFFFFF"/>
                </a:solidFill>
              </a:rPr>
              <a:t>Neutrinos in Astrophysics and Cosmology, NBI, 23–27 June 2014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592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ndard-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0"/>
            <a:ext cx="9217024" cy="582932"/>
          </a:xfrm>
          <a:noFill/>
        </p:spPr>
        <p:txBody>
          <a:bodyPr>
            <a:noAutofit/>
          </a:bodyPr>
          <a:lstStyle>
            <a:lvl1pPr>
              <a:defRPr sz="3200" b="1">
                <a:ln w="6350">
                  <a:noFill/>
                </a:ln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l"/>
            <a:r>
              <a:rPr lang="en-US" sz="1200" b="1" smtClean="0">
                <a:solidFill>
                  <a:srgbClr val="FFFFFF"/>
                </a:solidFill>
              </a:rPr>
              <a:t>Georg Raffelt, MPI Physics,</a:t>
            </a:r>
            <a:r>
              <a:rPr lang="en-US" sz="1200" b="1" baseline="0" smtClean="0">
                <a:solidFill>
                  <a:srgbClr val="FFFFFF"/>
                </a:solidFill>
              </a:rPr>
              <a:t> Munich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08513" y="6696075"/>
            <a:ext cx="4608513" cy="216392"/>
          </a:xfrm>
          <a:prstGeom prst="rect">
            <a:avLst/>
          </a:prstGeom>
          <a:noFill/>
        </p:spPr>
        <p:txBody>
          <a:bodyPr wrap="none" bIns="61200" rtlCol="0" anchor="ctr" anchorCtr="0">
            <a:noAutofit/>
          </a:bodyPr>
          <a:lstStyle/>
          <a:p>
            <a:pPr algn="r"/>
            <a:r>
              <a:rPr lang="en-US" sz="1200" b="1" baseline="0" smtClean="0">
                <a:solidFill>
                  <a:srgbClr val="FFFFFF"/>
                </a:solidFill>
              </a:rPr>
              <a:t>Neutrinos in Astrophysics and Cosmology, NBI, 23–27 June 2014</a:t>
            </a:r>
            <a:endParaRPr lang="en-US" sz="1200" b="1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1368064" y="17277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69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0851" y="276799"/>
            <a:ext cx="8295323" cy="1151996"/>
          </a:xfrm>
          <a:prstGeom prst="rect">
            <a:avLst/>
          </a:prstGeom>
        </p:spPr>
        <p:txBody>
          <a:bodyPr vert="horz" lIns="92144" tIns="46072" rIns="92144" bIns="4607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0851" y="1612798"/>
            <a:ext cx="8295323" cy="4561584"/>
          </a:xfrm>
          <a:prstGeom prst="rect">
            <a:avLst/>
          </a:prstGeom>
        </p:spPr>
        <p:txBody>
          <a:bodyPr vert="horz" lIns="92144" tIns="46072" rIns="92144" bIns="4607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60851" y="6406380"/>
            <a:ext cx="2150639" cy="367999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26-Jun-14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49150" y="6406380"/>
            <a:ext cx="2918725" cy="367999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05538" y="6406380"/>
            <a:ext cx="2150639" cy="367999"/>
          </a:xfrm>
          <a:prstGeom prst="rect">
            <a:avLst/>
          </a:prstGeom>
        </p:spPr>
        <p:txBody>
          <a:bodyPr vert="horz" lIns="92144" tIns="46072" rIns="92144" bIns="4607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532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12" r:id="rId2"/>
  </p:sldLayoutIdLst>
  <mc:AlternateContent xmlns:mc="http://schemas.openxmlformats.org/markup-compatibility/2006" xmlns:p14="http://schemas.microsoft.com/office/powerpoint/2010/main">
    <mc:Choice Requires="p14">
      <p:transition p14:dur="1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21451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5545" indent="-345545" algn="l" defTabSz="921451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8679" indent="-287953" algn="l" defTabSz="9214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815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12540" indent="-230364" algn="l" defTabSz="921451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73263" indent="-230364" algn="l" defTabSz="921451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33991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94716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55442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916166" indent="-230364" algn="l" defTabSz="921451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60726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21451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82177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42903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03627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64354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25079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85805" algn="l" defTabSz="92145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1.png"/><Relationship Id="rId4" Type="http://schemas.openxmlformats.org/officeDocument/2006/relationships/image" Target="../media/image33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00.png"/><Relationship Id="rId7" Type="http://schemas.openxmlformats.org/officeDocument/2006/relationships/image" Target="../media/image190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11" Type="http://schemas.openxmlformats.org/officeDocument/2006/relationships/image" Target="../media/image23.png"/><Relationship Id="rId5" Type="http://schemas.openxmlformats.org/officeDocument/2006/relationships/image" Target="../media/image170.png"/><Relationship Id="rId10" Type="http://schemas.openxmlformats.org/officeDocument/2006/relationships/image" Target="../media/image221.png"/><Relationship Id="rId4" Type="http://schemas.openxmlformats.org/officeDocument/2006/relationships/image" Target="../media/image1600.png"/><Relationship Id="rId9" Type="http://schemas.openxmlformats.org/officeDocument/2006/relationships/image" Target="../media/image5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0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20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video" Target="file:///C:\Users\Georg%20Raffelt\Desktop\14NielsBohr\animations\modeD.mov" TargetMode="External"/><Relationship Id="rId13" Type="http://schemas.openxmlformats.org/officeDocument/2006/relationships/image" Target="../media/image58.png"/><Relationship Id="rId3" Type="http://schemas.microsoft.com/office/2007/relationships/media" Target="file:///C:\Users\Georg%20Raffelt\Desktop\14NielsBohr\animations\modeB.mov" TargetMode="External"/><Relationship Id="rId7" Type="http://schemas.microsoft.com/office/2007/relationships/media" Target="file:///C:\Users\Georg%20Raffelt\Desktop\14NielsBohr\animations\modeD.mov" TargetMode="External"/><Relationship Id="rId12" Type="http://schemas.openxmlformats.org/officeDocument/2006/relationships/image" Target="../media/image57.png"/><Relationship Id="rId2" Type="http://schemas.openxmlformats.org/officeDocument/2006/relationships/video" Target="file:///C:\Users\Georg%20Raffelt\Desktop\14NielsBohr\animations\modeA.mov" TargetMode="External"/><Relationship Id="rId1" Type="http://schemas.microsoft.com/office/2007/relationships/media" Target="file:///C:\Users\Georg%20Raffelt\Desktop\14NielsBohr\animations\modeA.mov" TargetMode="External"/><Relationship Id="rId6" Type="http://schemas.openxmlformats.org/officeDocument/2006/relationships/video" Target="file:///C:\Users\Georg%20Raffelt\Desktop\14NielsBohr\animations\modeC.mov" TargetMode="External"/><Relationship Id="rId11" Type="http://schemas.openxmlformats.org/officeDocument/2006/relationships/image" Target="../media/image56.png"/><Relationship Id="rId5" Type="http://schemas.microsoft.com/office/2007/relationships/media" Target="file:///C:\Users\Georg%20Raffelt\Desktop\14NielsBohr\animations\modeC.mov" TargetMode="External"/><Relationship Id="rId10" Type="http://schemas.openxmlformats.org/officeDocument/2006/relationships/image" Target="../media/image55.png"/><Relationship Id="rId4" Type="http://schemas.openxmlformats.org/officeDocument/2006/relationships/video" Target="file:///C:\Users\Georg%20Raffelt\Desktop\14NielsBohr\animations\modeB.mov" TargetMode="External"/><Relationship Id="rId9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1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72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8.png"/><Relationship Id="rId9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4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file:///C:\Users\Georg%20Raffelt\Desktop\14NielsBohr\animations\cast_tracking_labeled.mov" TargetMode="External"/><Relationship Id="rId1" Type="http://schemas.microsoft.com/office/2007/relationships/media" Target="file:///C:\Users\Georg%20Raffelt\Desktop\14NielsBohr\animations\cast_tracking_labeled.mov" TargetMode="External"/><Relationship Id="rId4" Type="http://schemas.openxmlformats.org/officeDocument/2006/relationships/image" Target="../media/image7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90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0.pn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1.jp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1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0.jpeg"/><Relationship Id="rId5" Type="http://schemas.openxmlformats.org/officeDocument/2006/relationships/image" Target="../media/image31.jpeg"/><Relationship Id="rId4" Type="http://schemas.openxmlformats.org/officeDocument/2006/relationships/image" Target="../media/image8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Crab Nebula</a:t>
            </a:r>
            <a:endParaRPr lang="en-US"/>
          </a:p>
        </p:txBody>
      </p:sp>
      <p:pic>
        <p:nvPicPr>
          <p:cNvPr id="3" name="Picture 3" descr="C:\Users\Georg Raffelt\Desktop\cr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" y="0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4027"/>
            <a:ext cx="9215438" cy="218098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42" y="5688297"/>
            <a:ext cx="9216010" cy="1224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31800" y="143527"/>
            <a:ext cx="8353426" cy="3889193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56" tIns="46078" rIns="92156" bIns="46078" anchor="t" anchorCtr="0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8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Neutrinos</a:t>
            </a:r>
          </a:p>
          <a:p>
            <a:pPr algn="ctr"/>
            <a:r>
              <a:rPr lang="en-US" sz="2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in Astrophysics and Cosmology</a:t>
            </a:r>
          </a:p>
          <a:p>
            <a:pPr algn="ctr"/>
            <a:endParaRPr lang="en-US" sz="4000" b="1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algn="ctr"/>
            <a:r>
              <a:rPr lang="en-US" sz="4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Neutrinos from the Sun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5904460"/>
            <a:ext cx="9217025" cy="93599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rgbClr val="FF000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CC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>
                <a:solidFill>
                  <a:schemeClr val="bg1"/>
                </a:solidFill>
                <a:latin typeface="Trebuchet MS" pitchFamily="34" charset="0"/>
              </a:rPr>
              <a:t>Georg G. Raffelt</a:t>
            </a:r>
          </a:p>
          <a:p>
            <a:pPr algn="ctr"/>
            <a:r>
              <a:rPr lang="en-US" sz="2800" b="1">
                <a:solidFill>
                  <a:schemeClr val="bg1"/>
                </a:solidFill>
                <a:latin typeface="Trebuchet MS" pitchFamily="34" charset="0"/>
              </a:rPr>
              <a:t>Max-Planck-Institut f</a:t>
            </a:r>
            <a:r>
              <a:rPr lang="de-DE" sz="2800" b="1">
                <a:solidFill>
                  <a:schemeClr val="bg1"/>
                </a:solidFill>
                <a:latin typeface="Trebuchet MS" pitchFamily="34" charset="0"/>
              </a:rPr>
              <a:t>ür Physik, München, Germany</a:t>
            </a:r>
          </a:p>
        </p:txBody>
      </p:sp>
    </p:spTree>
    <p:extLst>
      <p:ext uri="{BB962C8B-B14F-4D97-AF65-F5344CB8AC3E}">
        <p14:creationId xmlns:p14="http://schemas.microsoft.com/office/powerpoint/2010/main" val="865300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Sudbury Neutrino Observatory (SNO) 1999–2006</a:t>
            </a:r>
            <a:endParaRPr lang="en-US" dirty="0"/>
          </a:p>
        </p:txBody>
      </p:sp>
      <p:pic>
        <p:nvPicPr>
          <p:cNvPr id="3" name="Picture 2" descr="C:\Users\Georg Raffelt\Desktop\a1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2" y="1223963"/>
            <a:ext cx="4248000" cy="53284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27" descr="C:\Users\Georg Raffelt\Desktop\a0001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12" y="1224417"/>
            <a:ext cx="4248000" cy="532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8160" y="719607"/>
            <a:ext cx="8641528" cy="431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400" b="1" dirty="0"/>
              <a:t>1000 tons of heavy water</a:t>
            </a:r>
          </a:p>
        </p:txBody>
      </p:sp>
    </p:spTree>
    <p:extLst>
      <p:ext uri="{BB962C8B-B14F-4D97-AF65-F5344CB8AC3E}">
        <p14:creationId xmlns:p14="http://schemas.microsoft.com/office/powerpoint/2010/main" val="3730934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Sudbury Neutrino Observatory (SNO) 1999–2006</a:t>
            </a:r>
            <a:endParaRPr lang="en-US" dirty="0"/>
          </a:p>
        </p:txBody>
      </p:sp>
      <p:pic>
        <p:nvPicPr>
          <p:cNvPr id="3" name="Picture 2" descr="C:\Users\Georg Raffelt\Desktop\a1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2" y="1223963"/>
            <a:ext cx="4248000" cy="53284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8160" y="719607"/>
            <a:ext cx="8641528" cy="431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400" b="1" dirty="0"/>
              <a:t>1000 tons of heavy water</a:t>
            </a:r>
          </a:p>
        </p:txBody>
      </p:sp>
      <p:sp>
        <p:nvSpPr>
          <p:cNvPr id="8" name="Rectangle 2055"/>
          <p:cNvSpPr>
            <a:spLocks noChangeArrowheads="1"/>
          </p:cNvSpPr>
          <p:nvPr/>
        </p:nvSpPr>
        <p:spPr bwMode="auto">
          <a:xfrm>
            <a:off x="4680521" y="1223963"/>
            <a:ext cx="4249167" cy="5328454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endParaRPr lang="en-US" b="0" dirty="0">
              <a:solidFill>
                <a:srgbClr val="003399"/>
              </a:solidFill>
            </a:endParaRPr>
          </a:p>
        </p:txBody>
      </p:sp>
      <p:sp>
        <p:nvSpPr>
          <p:cNvPr id="9" name="Text Box 2056"/>
          <p:cNvSpPr txBox="1">
            <a:spLocks noChangeArrowheads="1"/>
          </p:cNvSpPr>
          <p:nvPr/>
        </p:nvSpPr>
        <p:spPr bwMode="auto">
          <a:xfrm>
            <a:off x="4757030" y="1303495"/>
            <a:ext cx="3591399" cy="1698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7530" tIns="48765" rIns="97530" bIns="48765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0" dirty="0">
                <a:solidFill>
                  <a:srgbClr val="F8F8F8"/>
                </a:solidFill>
                <a:latin typeface="+mj-lt"/>
              </a:rPr>
              <a:t>Normal (light) water</a:t>
            </a:r>
          </a:p>
          <a:p>
            <a:r>
              <a:rPr lang="en-US" b="0" dirty="0">
                <a:solidFill>
                  <a:srgbClr val="F8F8F8"/>
                </a:solidFill>
                <a:latin typeface="+mj-lt"/>
              </a:rPr>
              <a:t>  </a:t>
            </a:r>
            <a:r>
              <a:rPr lang="en-US" b="0" dirty="0">
                <a:solidFill>
                  <a:srgbClr val="33CCFF"/>
                </a:solidFill>
                <a:latin typeface="+mj-lt"/>
              </a:rPr>
              <a:t>H</a:t>
            </a:r>
            <a:r>
              <a:rPr lang="en-US" sz="2800" b="0" baseline="-25000" dirty="0">
                <a:solidFill>
                  <a:srgbClr val="33CCFF"/>
                </a:solidFill>
                <a:latin typeface="+mj-lt"/>
              </a:rPr>
              <a:t>2</a:t>
            </a:r>
            <a:r>
              <a:rPr lang="en-US" b="0" dirty="0">
                <a:solidFill>
                  <a:srgbClr val="33CCFF"/>
                </a:solidFill>
                <a:latin typeface="+mj-lt"/>
              </a:rPr>
              <a:t>0</a:t>
            </a:r>
          </a:p>
          <a:p>
            <a:endParaRPr lang="en-US" sz="500" b="0" dirty="0">
              <a:solidFill>
                <a:srgbClr val="F8F8F8"/>
              </a:solidFill>
              <a:latin typeface="+mj-lt"/>
            </a:endParaRPr>
          </a:p>
          <a:p>
            <a:r>
              <a:rPr lang="en-US" b="0" dirty="0">
                <a:solidFill>
                  <a:srgbClr val="F8F8F8"/>
                </a:solidFill>
                <a:latin typeface="+mj-lt"/>
              </a:rPr>
              <a:t>Heavy water</a:t>
            </a:r>
          </a:p>
          <a:p>
            <a:r>
              <a:rPr lang="en-US" b="0" dirty="0">
                <a:solidFill>
                  <a:srgbClr val="F8F8F8"/>
                </a:solidFill>
                <a:latin typeface="+mj-lt"/>
              </a:rPr>
              <a:t>  </a:t>
            </a:r>
            <a:r>
              <a:rPr lang="en-US" b="0" dirty="0">
                <a:solidFill>
                  <a:srgbClr val="33CCFF"/>
                </a:solidFill>
                <a:latin typeface="+mj-lt"/>
              </a:rPr>
              <a:t>D</a:t>
            </a:r>
            <a:r>
              <a:rPr lang="en-US" sz="2800" b="0" baseline="-25000" dirty="0">
                <a:solidFill>
                  <a:srgbClr val="33CCFF"/>
                </a:solidFill>
                <a:latin typeface="+mj-lt"/>
              </a:rPr>
              <a:t>2</a:t>
            </a:r>
            <a:r>
              <a:rPr lang="en-US" b="0" dirty="0">
                <a:solidFill>
                  <a:srgbClr val="33CCFF"/>
                </a:solidFill>
                <a:latin typeface="+mj-lt"/>
              </a:rPr>
              <a:t>0</a:t>
            </a:r>
          </a:p>
        </p:txBody>
      </p:sp>
      <p:sp>
        <p:nvSpPr>
          <p:cNvPr id="10" name="Text Box 2057"/>
          <p:cNvSpPr txBox="1">
            <a:spLocks noChangeArrowheads="1"/>
          </p:cNvSpPr>
          <p:nvPr/>
        </p:nvSpPr>
        <p:spPr bwMode="auto">
          <a:xfrm>
            <a:off x="4757030" y="2988173"/>
            <a:ext cx="3868739" cy="4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530" tIns="48765" rIns="97530" bIns="48765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0" dirty="0">
                <a:solidFill>
                  <a:srgbClr val="F8F8F8"/>
                </a:solidFill>
                <a:latin typeface="+mn-lt"/>
              </a:rPr>
              <a:t>Nucleus of hydrogen (proton)</a:t>
            </a:r>
          </a:p>
        </p:txBody>
      </p:sp>
      <p:sp>
        <p:nvSpPr>
          <p:cNvPr id="11" name="Text Box 2058"/>
          <p:cNvSpPr txBox="1">
            <a:spLocks noChangeArrowheads="1"/>
          </p:cNvSpPr>
          <p:nvPr/>
        </p:nvSpPr>
        <p:spPr bwMode="auto">
          <a:xfrm>
            <a:off x="4757030" y="4464127"/>
            <a:ext cx="3571991" cy="837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7530" tIns="48765" rIns="97530" bIns="48765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b="0" dirty="0">
                <a:solidFill>
                  <a:srgbClr val="F8F8F8"/>
                </a:solidFill>
                <a:latin typeface="+mn-lt"/>
              </a:rPr>
              <a:t>Nucleus of heavy hydrogen</a:t>
            </a:r>
          </a:p>
          <a:p>
            <a:r>
              <a:rPr lang="en-US" b="0" dirty="0">
                <a:solidFill>
                  <a:srgbClr val="F8F8F8"/>
                </a:solidFill>
                <a:latin typeface="+mn-lt"/>
              </a:rPr>
              <a:t>(deuterium)</a:t>
            </a:r>
          </a:p>
        </p:txBody>
      </p:sp>
      <p:sp>
        <p:nvSpPr>
          <p:cNvPr id="12" name="Oval 2059" descr="C:\Documents and Settings\Georg Raffelt\Desktop\particles\p.jpg"/>
          <p:cNvSpPr>
            <a:spLocks noChangeAspect="1" noChangeArrowheads="1"/>
          </p:cNvSpPr>
          <p:nvPr/>
        </p:nvSpPr>
        <p:spPr bwMode="auto">
          <a:xfrm>
            <a:off x="4988055" y="3483110"/>
            <a:ext cx="844594" cy="836997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3" name="Oval 2060"/>
          <p:cNvSpPr>
            <a:spLocks noChangeArrowheads="1"/>
          </p:cNvSpPr>
          <p:nvPr/>
        </p:nvSpPr>
        <p:spPr bwMode="auto">
          <a:xfrm>
            <a:off x="4833538" y="5275881"/>
            <a:ext cx="1921714" cy="988496"/>
          </a:xfrm>
          <a:prstGeom prst="ellipse">
            <a:avLst/>
          </a:prstGeom>
          <a:solidFill>
            <a:srgbClr val="B2B2B2"/>
          </a:solidFill>
          <a:ln w="9525">
            <a:solidFill>
              <a:srgbClr val="FFFF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4" name="Oval 2061" descr="C:\Documents and Settings\Georg Raffelt\Desktop\particles\p.jpg"/>
          <p:cNvSpPr>
            <a:spLocks noChangeAspect="1" noChangeArrowheads="1"/>
          </p:cNvSpPr>
          <p:nvPr/>
        </p:nvSpPr>
        <p:spPr bwMode="auto">
          <a:xfrm>
            <a:off x="4988055" y="5352381"/>
            <a:ext cx="844594" cy="835497"/>
          </a:xfrm>
          <a:prstGeom prst="ellipse">
            <a:avLst/>
          </a:prstGeom>
          <a:blipFill dpi="0" rotWithShape="0">
            <a:blip r:embed="rId3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5" name="Oval 2062" descr="C:\Documents and Settings\Georg Raffelt\Desktop\particles\n.jpg"/>
          <p:cNvSpPr>
            <a:spLocks noChangeAspect="1" noChangeArrowheads="1"/>
          </p:cNvSpPr>
          <p:nvPr/>
        </p:nvSpPr>
        <p:spPr bwMode="auto">
          <a:xfrm>
            <a:off x="5756141" y="5352381"/>
            <a:ext cx="844594" cy="835497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12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43892" y="719607"/>
            <a:ext cx="4392000" cy="58320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80522" y="719607"/>
            <a:ext cx="4392000" cy="583200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Sudbury Neutrino Observatory (SNO) 1999–2006</a:t>
            </a:r>
            <a:endParaRPr lang="en-US" dirty="0"/>
          </a:p>
        </p:txBody>
      </p:sp>
      <p:grpSp>
        <p:nvGrpSpPr>
          <p:cNvPr id="17" name="Group 4"/>
          <p:cNvGrpSpPr>
            <a:grpSpLocks/>
          </p:cNvGrpSpPr>
          <p:nvPr/>
        </p:nvGrpSpPr>
        <p:grpSpPr bwMode="auto">
          <a:xfrm>
            <a:off x="144016" y="935637"/>
            <a:ext cx="4392488" cy="5471980"/>
            <a:chOff x="96" y="768"/>
            <a:chExt cx="2928" cy="3648"/>
          </a:xfrm>
        </p:grpSpPr>
        <p:sp>
          <p:nvSpPr>
            <p:cNvPr id="18" name="Rectangle 5"/>
            <p:cNvSpPr>
              <a:spLocks noChangeArrowheads="1"/>
            </p:cNvSpPr>
            <p:nvPr/>
          </p:nvSpPr>
          <p:spPr bwMode="auto">
            <a:xfrm>
              <a:off x="96" y="768"/>
              <a:ext cx="2928" cy="36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9" name="Text Box 6"/>
            <p:cNvSpPr txBox="1">
              <a:spLocks noChangeArrowheads="1"/>
            </p:cNvSpPr>
            <p:nvPr/>
          </p:nvSpPr>
          <p:spPr bwMode="auto">
            <a:xfrm>
              <a:off x="96" y="2160"/>
              <a:ext cx="968" cy="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b="0" smtClean="0">
                  <a:solidFill>
                    <a:srgbClr val="F8F8F8"/>
                  </a:solidFill>
                  <a:latin typeface="+mj-lt"/>
                </a:rPr>
                <a:t>Heavy</a:t>
              </a:r>
              <a:endParaRPr lang="en-US" sz="2000" b="0" dirty="0">
                <a:solidFill>
                  <a:srgbClr val="F8F8F8"/>
                </a:solidFill>
                <a:latin typeface="+mj-lt"/>
              </a:endParaRPr>
            </a:p>
            <a:p>
              <a:r>
                <a:rPr lang="en-US" sz="2000" b="0" dirty="0">
                  <a:solidFill>
                    <a:srgbClr val="F8F8F8"/>
                  </a:solidFill>
                  <a:latin typeface="+mj-lt"/>
                </a:rPr>
                <a:t>hydrogen</a:t>
              </a:r>
            </a:p>
            <a:p>
              <a:r>
                <a:rPr lang="en-US" sz="2000" b="0" dirty="0">
                  <a:solidFill>
                    <a:srgbClr val="F8F8F8"/>
                  </a:solidFill>
                  <a:latin typeface="+mj-lt"/>
                </a:rPr>
                <a:t>(deuterium)</a:t>
              </a:r>
            </a:p>
          </p:txBody>
        </p:sp>
        <p:grpSp>
          <p:nvGrpSpPr>
            <p:cNvPr id="20" name="Group 7"/>
            <p:cNvGrpSpPr>
              <a:grpSpLocks/>
            </p:cNvGrpSpPr>
            <p:nvPr/>
          </p:nvGrpSpPr>
          <p:grpSpPr bwMode="auto">
            <a:xfrm>
              <a:off x="1021" y="2085"/>
              <a:ext cx="1284" cy="659"/>
              <a:chOff x="960" y="2016"/>
              <a:chExt cx="1200" cy="624"/>
            </a:xfrm>
          </p:grpSpPr>
          <p:sp>
            <p:nvSpPr>
              <p:cNvPr id="21" name="Oval 8"/>
              <p:cNvSpPr>
                <a:spLocks noChangeArrowheads="1"/>
              </p:cNvSpPr>
              <p:nvPr/>
            </p:nvSpPr>
            <p:spPr bwMode="auto">
              <a:xfrm>
                <a:off x="960" y="2016"/>
                <a:ext cx="1200" cy="62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330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2" name="Oval 9" descr="C:\Documents and Settings\Georg Raffelt\Desktop\particles\p.jpg"/>
              <p:cNvSpPr>
                <a:spLocks noChangeAspect="1" noChangeArrowheads="1"/>
              </p:cNvSpPr>
              <p:nvPr/>
            </p:nvSpPr>
            <p:spPr bwMode="auto">
              <a:xfrm>
                <a:off x="1056" y="2064"/>
                <a:ext cx="528" cy="528"/>
              </a:xfrm>
              <a:prstGeom prst="ellipse">
                <a:avLst/>
              </a:prstGeom>
              <a:blipFill dpi="0" rotWithShape="0">
                <a:blip r:embed="rId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23" name="Oval 10" descr="C:\Documents and Settings\Georg Raffelt\Desktop\particles\n.jpg"/>
              <p:cNvSpPr>
                <a:spLocks noChangeAspect="1" noChangeArrowheads="1"/>
              </p:cNvSpPr>
              <p:nvPr/>
            </p:nvSpPr>
            <p:spPr bwMode="auto">
              <a:xfrm>
                <a:off x="1536" y="2064"/>
                <a:ext cx="528" cy="528"/>
              </a:xfrm>
              <a:prstGeom prst="ellipse">
                <a:avLst/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24" name="AutoShape 11"/>
          <p:cNvSpPr>
            <a:spLocks noChangeArrowheads="1"/>
          </p:cNvSpPr>
          <p:nvPr/>
        </p:nvSpPr>
        <p:spPr bwMode="auto">
          <a:xfrm>
            <a:off x="2227749" y="1939134"/>
            <a:ext cx="537060" cy="844496"/>
          </a:xfrm>
          <a:prstGeom prst="downArrow">
            <a:avLst>
              <a:gd name="adj1" fmla="val 49676"/>
              <a:gd name="adj2" fmla="val 57779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3300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 dirty="0"/>
          </a:p>
        </p:txBody>
      </p:sp>
      <p:grpSp>
        <p:nvGrpSpPr>
          <p:cNvPr id="25" name="Group 12"/>
          <p:cNvGrpSpPr>
            <a:grpSpLocks/>
          </p:cNvGrpSpPr>
          <p:nvPr/>
        </p:nvGrpSpPr>
        <p:grpSpPr bwMode="auto">
          <a:xfrm>
            <a:off x="1536171" y="3859127"/>
            <a:ext cx="1920214" cy="998996"/>
            <a:chOff x="3696" y="2640"/>
            <a:chExt cx="1200" cy="624"/>
          </a:xfrm>
        </p:grpSpPr>
        <p:sp>
          <p:nvSpPr>
            <p:cNvPr id="26" name="AutoShape 13"/>
            <p:cNvSpPr>
              <a:spLocks noChangeArrowheads="1"/>
            </p:cNvSpPr>
            <p:nvPr/>
          </p:nvSpPr>
          <p:spPr bwMode="auto">
            <a:xfrm>
              <a:off x="4128" y="2736"/>
              <a:ext cx="336" cy="528"/>
            </a:xfrm>
            <a:prstGeom prst="downArrow">
              <a:avLst>
                <a:gd name="adj1" fmla="val 49676"/>
                <a:gd name="adj2" fmla="val 5773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7" name="AutoShape 14"/>
            <p:cNvSpPr>
              <a:spLocks noChangeArrowheads="1"/>
            </p:cNvSpPr>
            <p:nvPr/>
          </p:nvSpPr>
          <p:spPr bwMode="auto">
            <a:xfrm rot="1800000">
              <a:off x="3696" y="2640"/>
              <a:ext cx="336" cy="528"/>
            </a:xfrm>
            <a:prstGeom prst="downArrow">
              <a:avLst>
                <a:gd name="adj1" fmla="val 49676"/>
                <a:gd name="adj2" fmla="val 5773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28" name="AutoShape 15"/>
            <p:cNvSpPr>
              <a:spLocks noChangeArrowheads="1"/>
            </p:cNvSpPr>
            <p:nvPr/>
          </p:nvSpPr>
          <p:spPr bwMode="auto">
            <a:xfrm rot="19800000">
              <a:off x="4560" y="2640"/>
              <a:ext cx="336" cy="528"/>
            </a:xfrm>
            <a:prstGeom prst="downArrow">
              <a:avLst>
                <a:gd name="adj1" fmla="val 49676"/>
                <a:gd name="adj2" fmla="val 5773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29" name="Text Box 16"/>
          <p:cNvSpPr txBox="1">
            <a:spLocks noChangeArrowheads="1"/>
          </p:cNvSpPr>
          <p:nvPr/>
        </p:nvSpPr>
        <p:spPr bwMode="auto">
          <a:xfrm>
            <a:off x="153018" y="5917119"/>
            <a:ext cx="4378987" cy="52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3300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dirty="0">
                <a:solidFill>
                  <a:srgbClr val="66FFFF"/>
                </a:solidFill>
                <a:latin typeface="+mj-lt"/>
              </a:rPr>
              <a:t>Electron neutrinos</a:t>
            </a:r>
          </a:p>
        </p:txBody>
      </p:sp>
      <p:sp>
        <p:nvSpPr>
          <p:cNvPr id="30" name="Oval 17" descr="C:\Documents and Settings\Georg Raffelt\Desktop\particles\nue.jpg"/>
          <p:cNvSpPr>
            <a:spLocks noChangeAspect="1" noChangeArrowheads="1"/>
          </p:cNvSpPr>
          <p:nvPr/>
        </p:nvSpPr>
        <p:spPr bwMode="auto">
          <a:xfrm>
            <a:off x="2073231" y="1018137"/>
            <a:ext cx="846094" cy="844496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3300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 dirty="0"/>
          </a:p>
        </p:txBody>
      </p:sp>
      <p:grpSp>
        <p:nvGrpSpPr>
          <p:cNvPr id="31" name="Group 18"/>
          <p:cNvGrpSpPr>
            <a:grpSpLocks/>
          </p:cNvGrpSpPr>
          <p:nvPr/>
        </p:nvGrpSpPr>
        <p:grpSpPr bwMode="auto">
          <a:xfrm>
            <a:off x="844595" y="4780124"/>
            <a:ext cx="3303367" cy="1075496"/>
            <a:chOff x="528" y="3216"/>
            <a:chExt cx="2064" cy="672"/>
          </a:xfrm>
        </p:grpSpPr>
        <p:sp>
          <p:nvSpPr>
            <p:cNvPr id="32" name="Oval 19" descr="C:\Documents and Settings\Georg Raffelt\Desktop\particles\p.jpg"/>
            <p:cNvSpPr>
              <a:spLocks noChangeAspect="1" noChangeArrowheads="1"/>
            </p:cNvSpPr>
            <p:nvPr/>
          </p:nvSpPr>
          <p:spPr bwMode="auto">
            <a:xfrm>
              <a:off x="528" y="3216"/>
              <a:ext cx="528" cy="528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3" name="Oval 20" descr="C:\Documents and Settings\Georg Raffelt\Desktop\particles\e.jpg"/>
            <p:cNvSpPr>
              <a:spLocks noChangeAspect="1" noChangeArrowheads="1"/>
            </p:cNvSpPr>
            <p:nvPr/>
          </p:nvSpPr>
          <p:spPr bwMode="auto">
            <a:xfrm>
              <a:off x="2064" y="3216"/>
              <a:ext cx="528" cy="528"/>
            </a:xfrm>
            <a:prstGeom prst="ellipse">
              <a:avLst/>
            </a:prstGeom>
            <a:blipFill dpi="0" rotWithShape="0">
              <a:blip r:embed="rId5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4" name="Oval 21" descr="C:\Documents and Settings\Georg Raffelt\Desktop\particles\p.jpg"/>
            <p:cNvSpPr>
              <a:spLocks noChangeAspect="1" noChangeArrowheads="1"/>
            </p:cNvSpPr>
            <p:nvPr/>
          </p:nvSpPr>
          <p:spPr bwMode="auto">
            <a:xfrm>
              <a:off x="1296" y="3360"/>
              <a:ext cx="528" cy="528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grpSp>
        <p:nvGrpSpPr>
          <p:cNvPr id="35" name="Group 22"/>
          <p:cNvGrpSpPr>
            <a:grpSpLocks/>
          </p:cNvGrpSpPr>
          <p:nvPr/>
        </p:nvGrpSpPr>
        <p:grpSpPr bwMode="auto">
          <a:xfrm>
            <a:off x="4680644" y="935637"/>
            <a:ext cx="4392488" cy="5471980"/>
            <a:chOff x="3120" y="768"/>
            <a:chExt cx="2928" cy="3648"/>
          </a:xfrm>
        </p:grpSpPr>
        <p:sp>
          <p:nvSpPr>
            <p:cNvPr id="36" name="Rectangle 23"/>
            <p:cNvSpPr>
              <a:spLocks noChangeArrowheads="1"/>
            </p:cNvSpPr>
            <p:nvPr/>
          </p:nvSpPr>
          <p:spPr bwMode="auto">
            <a:xfrm>
              <a:off x="3123" y="768"/>
              <a:ext cx="2925" cy="3648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37" name="Text Box 24"/>
            <p:cNvSpPr txBox="1">
              <a:spLocks noChangeArrowheads="1"/>
            </p:cNvSpPr>
            <p:nvPr/>
          </p:nvSpPr>
          <p:spPr bwMode="auto">
            <a:xfrm>
              <a:off x="3120" y="2151"/>
              <a:ext cx="968" cy="6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 sz="2000" smtClean="0">
                  <a:solidFill>
                    <a:srgbClr val="F8F8F8"/>
                  </a:solidFill>
                  <a:latin typeface="+mj-lt"/>
                </a:rPr>
                <a:t>Heavy</a:t>
              </a:r>
              <a:endParaRPr lang="en-US" sz="2000">
                <a:solidFill>
                  <a:srgbClr val="F8F8F8"/>
                </a:solidFill>
                <a:latin typeface="+mj-lt"/>
              </a:endParaRPr>
            </a:p>
            <a:p>
              <a:r>
                <a:rPr lang="en-US" sz="2000">
                  <a:solidFill>
                    <a:srgbClr val="F8F8F8"/>
                  </a:solidFill>
                  <a:latin typeface="+mj-lt"/>
                </a:rPr>
                <a:t>hydrogen</a:t>
              </a:r>
            </a:p>
            <a:p>
              <a:r>
                <a:rPr lang="en-US" sz="2000">
                  <a:solidFill>
                    <a:srgbClr val="F8F8F8"/>
                  </a:solidFill>
                  <a:latin typeface="+mj-lt"/>
                </a:rPr>
                <a:t>(deuterium)</a:t>
              </a:r>
              <a:endParaRPr lang="en-US" sz="2000" dirty="0">
                <a:solidFill>
                  <a:srgbClr val="F8F8F8"/>
                </a:solidFill>
                <a:latin typeface="+mj-lt"/>
              </a:endParaRPr>
            </a:p>
          </p:txBody>
        </p:sp>
        <p:grpSp>
          <p:nvGrpSpPr>
            <p:cNvPr id="38" name="Group 25"/>
            <p:cNvGrpSpPr>
              <a:grpSpLocks/>
            </p:cNvGrpSpPr>
            <p:nvPr/>
          </p:nvGrpSpPr>
          <p:grpSpPr bwMode="auto">
            <a:xfrm>
              <a:off x="4047" y="2085"/>
              <a:ext cx="1283" cy="659"/>
              <a:chOff x="960" y="2016"/>
              <a:chExt cx="1200" cy="624"/>
            </a:xfrm>
          </p:grpSpPr>
          <p:sp>
            <p:nvSpPr>
              <p:cNvPr id="39" name="Oval 26"/>
              <p:cNvSpPr>
                <a:spLocks noChangeArrowheads="1"/>
              </p:cNvSpPr>
              <p:nvPr/>
            </p:nvSpPr>
            <p:spPr bwMode="auto">
              <a:xfrm>
                <a:off x="960" y="2016"/>
                <a:ext cx="1200" cy="624"/>
              </a:xfrm>
              <a:prstGeom prst="ellipse">
                <a:avLst/>
              </a:prstGeom>
              <a:solidFill>
                <a:srgbClr val="B2B2B2"/>
              </a:solidFill>
              <a:ln w="9525">
                <a:solidFill>
                  <a:srgbClr val="FFFF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rgbClr val="99330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0" name="Oval 27" descr="C:\Documents and Settings\Georg Raffelt\Desktop\particles\p.jpg"/>
              <p:cNvSpPr>
                <a:spLocks noChangeAspect="1" noChangeArrowheads="1"/>
              </p:cNvSpPr>
              <p:nvPr/>
            </p:nvSpPr>
            <p:spPr bwMode="auto">
              <a:xfrm>
                <a:off x="1056" y="2064"/>
                <a:ext cx="528" cy="528"/>
              </a:xfrm>
              <a:prstGeom prst="ellipse">
                <a:avLst/>
              </a:prstGeom>
              <a:blipFill dpi="0" rotWithShape="0">
                <a:blip r:embed="rId2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41" name="Oval 28" descr="C:\Documents and Settings\Georg Raffelt\Desktop\particles\n.jpg"/>
              <p:cNvSpPr>
                <a:spLocks noChangeAspect="1" noChangeArrowheads="1"/>
              </p:cNvSpPr>
              <p:nvPr/>
            </p:nvSpPr>
            <p:spPr bwMode="auto">
              <a:xfrm>
                <a:off x="1536" y="2064"/>
                <a:ext cx="528" cy="528"/>
              </a:xfrm>
              <a:prstGeom prst="ellipse">
                <a:avLst/>
              </a:prstGeom>
              <a:blipFill dpi="0" rotWithShape="0">
                <a:blip r:embed="rId3"/>
                <a:srcRect/>
                <a:stretch>
                  <a:fillRect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</p:grpSp>
      </p:grpSp>
      <p:sp>
        <p:nvSpPr>
          <p:cNvPr id="42" name="AutoShape 29"/>
          <p:cNvSpPr>
            <a:spLocks noChangeArrowheads="1"/>
          </p:cNvSpPr>
          <p:nvPr/>
        </p:nvSpPr>
        <p:spPr bwMode="auto">
          <a:xfrm>
            <a:off x="6759875" y="1939134"/>
            <a:ext cx="537060" cy="844496"/>
          </a:xfrm>
          <a:prstGeom prst="downArrow">
            <a:avLst>
              <a:gd name="adj1" fmla="val 49676"/>
              <a:gd name="adj2" fmla="val 57779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3300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 dirty="0"/>
          </a:p>
        </p:txBody>
      </p:sp>
      <p:grpSp>
        <p:nvGrpSpPr>
          <p:cNvPr id="43" name="Group 30"/>
          <p:cNvGrpSpPr>
            <a:grpSpLocks/>
          </p:cNvGrpSpPr>
          <p:nvPr/>
        </p:nvGrpSpPr>
        <p:grpSpPr bwMode="auto">
          <a:xfrm>
            <a:off x="6068298" y="3859127"/>
            <a:ext cx="1920214" cy="998996"/>
            <a:chOff x="3696" y="2640"/>
            <a:chExt cx="1200" cy="624"/>
          </a:xfrm>
        </p:grpSpPr>
        <p:sp>
          <p:nvSpPr>
            <p:cNvPr id="44" name="AutoShape 31"/>
            <p:cNvSpPr>
              <a:spLocks noChangeArrowheads="1"/>
            </p:cNvSpPr>
            <p:nvPr/>
          </p:nvSpPr>
          <p:spPr bwMode="auto">
            <a:xfrm>
              <a:off x="4128" y="2736"/>
              <a:ext cx="336" cy="528"/>
            </a:xfrm>
            <a:prstGeom prst="downArrow">
              <a:avLst>
                <a:gd name="adj1" fmla="val 49676"/>
                <a:gd name="adj2" fmla="val 5773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5" name="AutoShape 32"/>
            <p:cNvSpPr>
              <a:spLocks noChangeArrowheads="1"/>
            </p:cNvSpPr>
            <p:nvPr/>
          </p:nvSpPr>
          <p:spPr bwMode="auto">
            <a:xfrm rot="1800000">
              <a:off x="3696" y="2640"/>
              <a:ext cx="336" cy="528"/>
            </a:xfrm>
            <a:prstGeom prst="downArrow">
              <a:avLst>
                <a:gd name="adj1" fmla="val 49676"/>
                <a:gd name="adj2" fmla="val 5773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46" name="AutoShape 33"/>
            <p:cNvSpPr>
              <a:spLocks noChangeArrowheads="1"/>
            </p:cNvSpPr>
            <p:nvPr/>
          </p:nvSpPr>
          <p:spPr bwMode="auto">
            <a:xfrm rot="19800000">
              <a:off x="4560" y="2640"/>
              <a:ext cx="336" cy="528"/>
            </a:xfrm>
            <a:prstGeom prst="downArrow">
              <a:avLst>
                <a:gd name="adj1" fmla="val 49676"/>
                <a:gd name="adj2" fmla="val 57735"/>
              </a:avLst>
            </a:prstGeom>
            <a:solidFill>
              <a:srgbClr val="FF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47" name="Text Box 34"/>
          <p:cNvSpPr txBox="1">
            <a:spLocks noChangeArrowheads="1"/>
          </p:cNvSpPr>
          <p:nvPr/>
        </p:nvSpPr>
        <p:spPr bwMode="auto">
          <a:xfrm>
            <a:off x="4685144" y="5917119"/>
            <a:ext cx="4378987" cy="523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EAEAEA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3300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0" dirty="0">
                <a:solidFill>
                  <a:srgbClr val="66FFFF"/>
                </a:solidFill>
                <a:latin typeface="Trebuchet MS" pitchFamily="34" charset="0"/>
              </a:rPr>
              <a:t>   </a:t>
            </a:r>
            <a:r>
              <a:rPr lang="en-US" sz="2800" dirty="0">
                <a:solidFill>
                  <a:srgbClr val="66FFFF"/>
                </a:solidFill>
                <a:latin typeface="+mj-lt"/>
              </a:rPr>
              <a:t>All neutrino flavors</a:t>
            </a:r>
            <a:endParaRPr lang="en-US" dirty="0">
              <a:solidFill>
                <a:srgbClr val="66FFFF"/>
              </a:solidFill>
              <a:latin typeface="+mj-lt"/>
            </a:endParaRPr>
          </a:p>
        </p:txBody>
      </p:sp>
      <p:sp>
        <p:nvSpPr>
          <p:cNvPr id="48" name="Oval 35" descr="C:\Documents and Settings\Georg Raffelt\Desktop\particles\nue.jpg"/>
          <p:cNvSpPr>
            <a:spLocks noChangeAspect="1" noChangeArrowheads="1"/>
          </p:cNvSpPr>
          <p:nvPr/>
        </p:nvSpPr>
        <p:spPr bwMode="auto">
          <a:xfrm>
            <a:off x="6605358" y="1018137"/>
            <a:ext cx="844593" cy="844496"/>
          </a:xfrm>
          <a:prstGeom prst="ellipse">
            <a:avLst/>
          </a:prstGeom>
          <a:blipFill dpi="0" rotWithShape="0">
            <a:blip r:embed="rId4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993300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 dirty="0"/>
          </a:p>
        </p:txBody>
      </p:sp>
      <p:grpSp>
        <p:nvGrpSpPr>
          <p:cNvPr id="49" name="Group 36"/>
          <p:cNvGrpSpPr>
            <a:grpSpLocks/>
          </p:cNvGrpSpPr>
          <p:nvPr/>
        </p:nvGrpSpPr>
        <p:grpSpPr bwMode="auto">
          <a:xfrm>
            <a:off x="5376722" y="4780124"/>
            <a:ext cx="3303367" cy="1075496"/>
            <a:chOff x="3360" y="3216"/>
            <a:chExt cx="2064" cy="672"/>
          </a:xfrm>
        </p:grpSpPr>
        <p:sp>
          <p:nvSpPr>
            <p:cNvPr id="50" name="Oval 37" descr="C:\Documents and Settings\Georg Raffelt\Desktop\particles\p.jpg"/>
            <p:cNvSpPr>
              <a:spLocks noChangeAspect="1" noChangeArrowheads="1"/>
            </p:cNvSpPr>
            <p:nvPr/>
          </p:nvSpPr>
          <p:spPr bwMode="auto">
            <a:xfrm>
              <a:off x="3360" y="3216"/>
              <a:ext cx="528" cy="528"/>
            </a:xfrm>
            <a:prstGeom prst="ellipse">
              <a:avLst/>
            </a:prstGeom>
            <a:blipFill dpi="0" rotWithShape="0">
              <a:blip r:embed="rId2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1" name="Oval 38" descr="C:\Documents and Settings\Georg Raffelt\Desktop\particles\nue.jpg"/>
            <p:cNvSpPr>
              <a:spLocks noChangeAspect="1" noChangeArrowheads="1"/>
            </p:cNvSpPr>
            <p:nvPr/>
          </p:nvSpPr>
          <p:spPr bwMode="auto">
            <a:xfrm>
              <a:off x="4896" y="3216"/>
              <a:ext cx="528" cy="528"/>
            </a:xfrm>
            <a:prstGeom prst="ellipse">
              <a:avLst/>
            </a:prstGeom>
            <a:blipFill dpi="0" rotWithShape="0">
              <a:blip r:embed="rId4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99330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52" name="Oval 39" descr="C:\Documents and Settings\Georg Raffelt\Desktop\particles\n.jpg"/>
            <p:cNvSpPr>
              <a:spLocks noChangeAspect="1" noChangeArrowheads="1"/>
            </p:cNvSpPr>
            <p:nvPr/>
          </p:nvSpPr>
          <p:spPr bwMode="auto">
            <a:xfrm>
              <a:off x="4128" y="3360"/>
              <a:ext cx="528" cy="528"/>
            </a:xfrm>
            <a:prstGeom prst="ellipse">
              <a:avLst/>
            </a:prstGeom>
            <a:blipFill dpi="0" rotWithShape="0">
              <a:blip r:embed="rId3"/>
              <a:srcRect/>
              <a:stretch>
                <a:fillRect/>
              </a:stretch>
            </a:blip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</p:grpSp>
      <p:sp>
        <p:nvSpPr>
          <p:cNvPr id="53" name="Oval 40" descr="C:\Documents and Settings\Georg Raffelt\Desktop\particles\numu.jpg"/>
          <p:cNvSpPr>
            <a:spLocks noChangeAspect="1" noChangeArrowheads="1"/>
          </p:cNvSpPr>
          <p:nvPr/>
        </p:nvSpPr>
        <p:spPr bwMode="auto">
          <a:xfrm>
            <a:off x="7833994" y="4780123"/>
            <a:ext cx="846094" cy="845997"/>
          </a:xfrm>
          <a:prstGeom prst="ellipse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 dirty="0"/>
          </a:p>
        </p:txBody>
      </p:sp>
      <p:sp>
        <p:nvSpPr>
          <p:cNvPr id="54" name="Oval 41" descr="C:\Documents and Settings\Georg Raffelt\Desktop\particles\numu.jpg"/>
          <p:cNvSpPr>
            <a:spLocks noChangeAspect="1" noChangeArrowheads="1"/>
          </p:cNvSpPr>
          <p:nvPr/>
        </p:nvSpPr>
        <p:spPr bwMode="auto">
          <a:xfrm>
            <a:off x="6605358" y="1018137"/>
            <a:ext cx="844593" cy="844496"/>
          </a:xfrm>
          <a:prstGeom prst="ellipse">
            <a:avLst/>
          </a:prstGeom>
          <a:blipFill dpi="0" rotWithShape="0">
            <a:blip r:embed="rId6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 dirty="0"/>
          </a:p>
        </p:txBody>
      </p:sp>
      <p:sp>
        <p:nvSpPr>
          <p:cNvPr id="55" name="Oval 42" descr="C:\Documents and Settings\Georg Raffelt\Desktop\particles\nutau.jpg"/>
          <p:cNvSpPr>
            <a:spLocks noChangeAspect="1" noChangeArrowheads="1"/>
          </p:cNvSpPr>
          <p:nvPr/>
        </p:nvSpPr>
        <p:spPr bwMode="auto">
          <a:xfrm>
            <a:off x="6605358" y="1018137"/>
            <a:ext cx="844593" cy="844496"/>
          </a:xfrm>
          <a:prstGeom prst="ellipse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 dirty="0"/>
          </a:p>
        </p:txBody>
      </p:sp>
      <p:sp>
        <p:nvSpPr>
          <p:cNvPr id="56" name="Oval 43" descr="C:\Documents and Settings\Georg Raffelt\Desktop\particles\nutau.jpg"/>
          <p:cNvSpPr>
            <a:spLocks noChangeAspect="1" noChangeArrowheads="1"/>
          </p:cNvSpPr>
          <p:nvPr/>
        </p:nvSpPr>
        <p:spPr bwMode="auto">
          <a:xfrm>
            <a:off x="7833994" y="4780123"/>
            <a:ext cx="846094" cy="845997"/>
          </a:xfrm>
          <a:prstGeom prst="ellipse">
            <a:avLst/>
          </a:prstGeom>
          <a:blipFill dpi="0" rotWithShape="0">
            <a:blip r:embed="rId7"/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508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utoUpdateAnimBg="0"/>
      <p:bldP spid="30" grpId="0" animBg="1"/>
      <p:bldP spid="42" grpId="0" animBg="1"/>
      <p:bldP spid="47" grpId="0" autoUpdateAnimBg="0"/>
      <p:bldP spid="48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Missing Neutrinos from the Sun</a:t>
            </a:r>
          </a:p>
        </p:txBody>
      </p:sp>
      <p:grpSp>
        <p:nvGrpSpPr>
          <p:cNvPr id="3" name="Group 1027"/>
          <p:cNvGrpSpPr>
            <a:grpSpLocks/>
          </p:cNvGrpSpPr>
          <p:nvPr/>
        </p:nvGrpSpPr>
        <p:grpSpPr bwMode="auto">
          <a:xfrm>
            <a:off x="143892" y="1224447"/>
            <a:ext cx="1728192" cy="5326480"/>
            <a:chOff x="96" y="816"/>
            <a:chExt cx="1152" cy="3551"/>
          </a:xfrm>
        </p:grpSpPr>
        <p:sp>
          <p:nvSpPr>
            <p:cNvPr id="4" name="Rectangle 1028"/>
            <p:cNvSpPr>
              <a:spLocks noChangeArrowheads="1"/>
            </p:cNvSpPr>
            <p:nvPr/>
          </p:nvSpPr>
          <p:spPr bwMode="auto">
            <a:xfrm>
              <a:off x="96" y="4032"/>
              <a:ext cx="1152" cy="335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Homestake</a:t>
              </a:r>
            </a:p>
          </p:txBody>
        </p:sp>
        <p:grpSp>
          <p:nvGrpSpPr>
            <p:cNvPr id="5" name="Group 1029"/>
            <p:cNvGrpSpPr>
              <a:grpSpLocks/>
            </p:cNvGrpSpPr>
            <p:nvPr/>
          </p:nvGrpSpPr>
          <p:grpSpPr bwMode="auto">
            <a:xfrm>
              <a:off x="96" y="816"/>
              <a:ext cx="1152" cy="3168"/>
              <a:chOff x="96" y="816"/>
              <a:chExt cx="1152" cy="3168"/>
            </a:xfrm>
          </p:grpSpPr>
          <p:sp>
            <p:nvSpPr>
              <p:cNvPr id="6" name="Rectangle 1030"/>
              <p:cNvSpPr>
                <a:spLocks noChangeArrowheads="1"/>
              </p:cNvSpPr>
              <p:nvPr/>
            </p:nvSpPr>
            <p:spPr bwMode="auto">
              <a:xfrm>
                <a:off x="96" y="816"/>
                <a:ext cx="1152" cy="3168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40404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1031"/>
              <p:cNvSpPr>
                <a:spLocks noChangeArrowheads="1"/>
              </p:cNvSpPr>
              <p:nvPr/>
            </p:nvSpPr>
            <p:spPr bwMode="auto">
              <a:xfrm>
                <a:off x="720" y="3192"/>
                <a:ext cx="384" cy="744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endParaRPr lang="en-US" sz="2000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8" name="Rectangle 1032"/>
              <p:cNvSpPr>
                <a:spLocks noChangeArrowheads="1"/>
              </p:cNvSpPr>
              <p:nvPr/>
            </p:nvSpPr>
            <p:spPr bwMode="auto">
              <a:xfrm>
                <a:off x="240" y="3559"/>
                <a:ext cx="384" cy="327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 sz="2500" b="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</a:t>
                </a:r>
                <a:r>
                  <a:rPr lang="en-US" sz="2000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</a:t>
                </a:r>
              </a:p>
            </p:txBody>
          </p:sp>
          <p:sp>
            <p:nvSpPr>
              <p:cNvPr id="9" name="Rectangle 1033"/>
              <p:cNvSpPr>
                <a:spLocks noChangeArrowheads="1"/>
              </p:cNvSpPr>
              <p:nvPr/>
            </p:nvSpPr>
            <p:spPr bwMode="auto">
              <a:xfrm>
                <a:off x="240" y="3885"/>
                <a:ext cx="384" cy="51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1034"/>
              <p:cNvSpPr>
                <a:spLocks noChangeArrowheads="1"/>
              </p:cNvSpPr>
              <p:nvPr/>
            </p:nvSpPr>
            <p:spPr bwMode="auto">
              <a:xfrm>
                <a:off x="240" y="1776"/>
                <a:ext cx="384" cy="1660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 sz="2500" b="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</a:t>
                </a:r>
                <a:r>
                  <a:rPr lang="en-US" sz="2000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</a:p>
            </p:txBody>
          </p:sp>
          <p:sp>
            <p:nvSpPr>
              <p:cNvPr id="11" name="Rectangle 1035"/>
              <p:cNvSpPr>
                <a:spLocks noChangeArrowheads="1"/>
              </p:cNvSpPr>
              <p:nvPr/>
            </p:nvSpPr>
            <p:spPr bwMode="auto">
              <a:xfrm>
                <a:off x="240" y="3435"/>
                <a:ext cx="384" cy="125"/>
              </a:xfrm>
              <a:prstGeom prst="rect">
                <a:avLst/>
              </a:prstGeom>
              <a:solidFill>
                <a:srgbClr val="993366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 sz="1600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CNO</a:t>
                </a:r>
              </a:p>
            </p:txBody>
          </p:sp>
          <p:sp>
            <p:nvSpPr>
              <p:cNvPr id="12" name="Rectangle 1036" descr="Dark upward diagonal"/>
              <p:cNvSpPr>
                <a:spLocks noChangeArrowheads="1"/>
              </p:cNvSpPr>
              <p:nvPr/>
            </p:nvSpPr>
            <p:spPr bwMode="auto">
              <a:xfrm>
                <a:off x="720" y="3120"/>
                <a:ext cx="384" cy="72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DDDDDD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037" descr="Dark upward diagonal"/>
              <p:cNvSpPr>
                <a:spLocks noChangeArrowheads="1"/>
              </p:cNvSpPr>
              <p:nvPr/>
            </p:nvSpPr>
            <p:spPr bwMode="auto">
              <a:xfrm>
                <a:off x="720" y="3192"/>
                <a:ext cx="384" cy="72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FFFF00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038"/>
              <p:cNvSpPr>
                <a:spLocks noChangeArrowheads="1"/>
              </p:cNvSpPr>
              <p:nvPr/>
            </p:nvSpPr>
            <p:spPr bwMode="auto">
              <a:xfrm>
                <a:off x="720" y="3192"/>
                <a:ext cx="384" cy="74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Line 1039"/>
              <p:cNvSpPr>
                <a:spLocks noChangeShapeType="1"/>
              </p:cNvSpPr>
              <p:nvPr/>
            </p:nvSpPr>
            <p:spPr bwMode="auto">
              <a:xfrm>
                <a:off x="720" y="3192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040" descr="Dark upward diagonal"/>
              <p:cNvSpPr>
                <a:spLocks noChangeArrowheads="1"/>
              </p:cNvSpPr>
              <p:nvPr/>
            </p:nvSpPr>
            <p:spPr bwMode="auto">
              <a:xfrm>
                <a:off x="240" y="1776"/>
                <a:ext cx="384" cy="329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FF9900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041" descr="Dark upward diagonal"/>
              <p:cNvSpPr>
                <a:spLocks noChangeArrowheads="1"/>
              </p:cNvSpPr>
              <p:nvPr/>
            </p:nvSpPr>
            <p:spPr bwMode="auto">
              <a:xfrm>
                <a:off x="240" y="1366"/>
                <a:ext cx="384" cy="410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DDDDDD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042"/>
              <p:cNvSpPr>
                <a:spLocks noChangeArrowheads="1"/>
              </p:cNvSpPr>
              <p:nvPr/>
            </p:nvSpPr>
            <p:spPr bwMode="auto">
              <a:xfrm>
                <a:off x="240" y="1776"/>
                <a:ext cx="384" cy="21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Line 1043"/>
              <p:cNvSpPr>
                <a:spLocks noChangeShapeType="1"/>
              </p:cNvSpPr>
              <p:nvPr/>
            </p:nvSpPr>
            <p:spPr bwMode="auto">
              <a:xfrm>
                <a:off x="240" y="1776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044"/>
              <p:cNvSpPr>
                <a:spLocks noChangeArrowheads="1"/>
              </p:cNvSpPr>
              <p:nvPr/>
            </p:nvSpPr>
            <p:spPr bwMode="auto">
              <a:xfrm>
                <a:off x="96" y="864"/>
                <a:ext cx="1152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CC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 b="0"/>
                  <a:t>Chlorine</a:t>
                </a:r>
              </a:p>
            </p:txBody>
          </p:sp>
        </p:grpSp>
      </p:grpSp>
      <p:grpSp>
        <p:nvGrpSpPr>
          <p:cNvPr id="21" name="Group 1045"/>
          <p:cNvGrpSpPr>
            <a:grpSpLocks/>
          </p:cNvGrpSpPr>
          <p:nvPr/>
        </p:nvGrpSpPr>
        <p:grpSpPr bwMode="auto">
          <a:xfrm>
            <a:off x="1944216" y="1224447"/>
            <a:ext cx="1728192" cy="5326480"/>
            <a:chOff x="1296" y="816"/>
            <a:chExt cx="1152" cy="3551"/>
          </a:xfrm>
        </p:grpSpPr>
        <p:sp>
          <p:nvSpPr>
            <p:cNvPr id="22" name="Rectangle 1046"/>
            <p:cNvSpPr>
              <a:spLocks noChangeArrowheads="1"/>
            </p:cNvSpPr>
            <p:nvPr/>
          </p:nvSpPr>
          <p:spPr bwMode="auto">
            <a:xfrm>
              <a:off x="1296" y="4032"/>
              <a:ext cx="1152" cy="335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ct val="85000"/>
                </a:lnSpc>
              </a:pPr>
              <a:r>
                <a:rPr lang="en-US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Gallex/GNO</a:t>
              </a:r>
            </a:p>
            <a:p>
              <a:pPr algn="ctr" defTabSz="921018">
                <a:lnSpc>
                  <a:spcPct val="85000"/>
                </a:lnSpc>
              </a:pPr>
              <a:r>
                <a:rPr lang="en-US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SAGE</a:t>
              </a:r>
            </a:p>
          </p:txBody>
        </p:sp>
        <p:grpSp>
          <p:nvGrpSpPr>
            <p:cNvPr id="23" name="Group 1047"/>
            <p:cNvGrpSpPr>
              <a:grpSpLocks/>
            </p:cNvGrpSpPr>
            <p:nvPr/>
          </p:nvGrpSpPr>
          <p:grpSpPr bwMode="auto">
            <a:xfrm>
              <a:off x="1296" y="816"/>
              <a:ext cx="1152" cy="3168"/>
              <a:chOff x="1296" y="816"/>
              <a:chExt cx="1152" cy="3168"/>
            </a:xfrm>
          </p:grpSpPr>
          <p:sp>
            <p:nvSpPr>
              <p:cNvPr id="24" name="Rectangle 1048"/>
              <p:cNvSpPr>
                <a:spLocks noChangeArrowheads="1"/>
              </p:cNvSpPr>
              <p:nvPr/>
            </p:nvSpPr>
            <p:spPr bwMode="auto">
              <a:xfrm>
                <a:off x="1296" y="816"/>
                <a:ext cx="1152" cy="3168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40404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1049" descr="Dark upward diagonal"/>
              <p:cNvSpPr>
                <a:spLocks noChangeArrowheads="1"/>
              </p:cNvSpPr>
              <p:nvPr/>
            </p:nvSpPr>
            <p:spPr bwMode="auto">
              <a:xfrm>
                <a:off x="1440" y="1646"/>
                <a:ext cx="384" cy="130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DDDDDD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1050"/>
              <p:cNvSpPr>
                <a:spLocks noChangeArrowheads="1"/>
              </p:cNvSpPr>
              <p:nvPr/>
            </p:nvSpPr>
            <p:spPr bwMode="auto">
              <a:xfrm>
                <a:off x="1440" y="1959"/>
                <a:ext cx="384" cy="166"/>
              </a:xfrm>
              <a:prstGeom prst="rect">
                <a:avLst/>
              </a:prstGeom>
              <a:solidFill>
                <a:srgbClr val="80008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 sz="1600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CNO</a:t>
                </a:r>
              </a:p>
            </p:txBody>
          </p:sp>
          <p:sp>
            <p:nvSpPr>
              <p:cNvPr id="27" name="Rectangle 1051"/>
              <p:cNvSpPr>
                <a:spLocks noChangeArrowheads="1"/>
              </p:cNvSpPr>
              <p:nvPr/>
            </p:nvSpPr>
            <p:spPr bwMode="auto">
              <a:xfrm>
                <a:off x="1440" y="1776"/>
                <a:ext cx="384" cy="186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0" anchor="ctr"/>
              <a:lstStyle/>
              <a:p>
                <a:pPr algn="ctr" defTabSz="921018"/>
                <a:endParaRPr lang="en-US" sz="2000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28" name="Rectangle 1052"/>
              <p:cNvSpPr>
                <a:spLocks noChangeArrowheads="1"/>
              </p:cNvSpPr>
              <p:nvPr/>
            </p:nvSpPr>
            <p:spPr bwMode="auto">
              <a:xfrm>
                <a:off x="1440" y="2123"/>
                <a:ext cx="384" cy="580"/>
              </a:xfrm>
              <a:prstGeom prst="rect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 sz="2500" b="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7</a:t>
                </a:r>
                <a:r>
                  <a:rPr lang="en-US" sz="2000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Be</a:t>
                </a:r>
              </a:p>
            </p:txBody>
          </p:sp>
          <p:sp>
            <p:nvSpPr>
              <p:cNvPr id="29" name="Rectangle 1053"/>
              <p:cNvSpPr>
                <a:spLocks noChangeArrowheads="1"/>
              </p:cNvSpPr>
              <p:nvPr/>
            </p:nvSpPr>
            <p:spPr bwMode="auto">
              <a:xfrm>
                <a:off x="1440" y="2688"/>
                <a:ext cx="384" cy="1248"/>
              </a:xfrm>
              <a:prstGeom prst="rect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 sz="2000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pp</a:t>
                </a:r>
              </a:p>
            </p:txBody>
          </p:sp>
          <p:sp>
            <p:nvSpPr>
              <p:cNvPr id="30" name="Rectangle 1054" descr="Dark upward diagonal"/>
              <p:cNvSpPr>
                <a:spLocks noChangeArrowheads="1"/>
              </p:cNvSpPr>
              <p:nvPr/>
            </p:nvSpPr>
            <p:spPr bwMode="auto">
              <a:xfrm>
                <a:off x="1440" y="1776"/>
                <a:ext cx="384" cy="120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FF9900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1055"/>
              <p:cNvSpPr>
                <a:spLocks noChangeArrowheads="1"/>
              </p:cNvSpPr>
              <p:nvPr/>
            </p:nvSpPr>
            <p:spPr bwMode="auto">
              <a:xfrm>
                <a:off x="1440" y="1776"/>
                <a:ext cx="384" cy="21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Line 1056"/>
              <p:cNvSpPr>
                <a:spLocks noChangeShapeType="1"/>
              </p:cNvSpPr>
              <p:nvPr/>
            </p:nvSpPr>
            <p:spPr bwMode="auto">
              <a:xfrm>
                <a:off x="1440" y="1776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1057" descr="Dark upward diagonal"/>
              <p:cNvSpPr>
                <a:spLocks noChangeArrowheads="1"/>
              </p:cNvSpPr>
              <p:nvPr/>
            </p:nvSpPr>
            <p:spPr bwMode="auto">
              <a:xfrm>
                <a:off x="1920" y="2592"/>
                <a:ext cx="384" cy="96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DDDDDD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1058"/>
              <p:cNvSpPr>
                <a:spLocks noChangeArrowheads="1"/>
              </p:cNvSpPr>
              <p:nvPr/>
            </p:nvSpPr>
            <p:spPr bwMode="auto">
              <a:xfrm>
                <a:off x="1920" y="2688"/>
                <a:ext cx="384" cy="124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endParaRPr lang="en-US" sz="2000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Rectangle 1059" descr="Dark upward diagonal"/>
              <p:cNvSpPr>
                <a:spLocks noChangeArrowheads="1"/>
              </p:cNvSpPr>
              <p:nvPr/>
            </p:nvSpPr>
            <p:spPr bwMode="auto">
              <a:xfrm>
                <a:off x="1920" y="2688"/>
                <a:ext cx="384" cy="96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FFFF00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1060"/>
              <p:cNvSpPr>
                <a:spLocks noChangeArrowheads="1"/>
              </p:cNvSpPr>
              <p:nvPr/>
            </p:nvSpPr>
            <p:spPr bwMode="auto">
              <a:xfrm>
                <a:off x="1920" y="2688"/>
                <a:ext cx="384" cy="124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endParaRPr lang="en-US" sz="2000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37" name="Line 1061"/>
              <p:cNvSpPr>
                <a:spLocks noChangeShapeType="1"/>
              </p:cNvSpPr>
              <p:nvPr/>
            </p:nvSpPr>
            <p:spPr bwMode="auto">
              <a:xfrm>
                <a:off x="1920" y="2688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1062"/>
              <p:cNvSpPr>
                <a:spLocks noChangeArrowheads="1"/>
              </p:cNvSpPr>
              <p:nvPr/>
            </p:nvSpPr>
            <p:spPr bwMode="auto">
              <a:xfrm>
                <a:off x="1440" y="1776"/>
                <a:ext cx="384" cy="18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99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0" anchor="ctr"/>
              <a:lstStyle/>
              <a:p>
                <a:pPr algn="ctr" defTabSz="921018"/>
                <a:r>
                  <a:rPr lang="en-US" sz="2300" b="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</a:t>
                </a:r>
                <a:r>
                  <a:rPr lang="en-US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</a:p>
            </p:txBody>
          </p:sp>
          <p:sp>
            <p:nvSpPr>
              <p:cNvPr id="39" name="Rectangle 1063"/>
              <p:cNvSpPr>
                <a:spLocks noChangeArrowheads="1"/>
              </p:cNvSpPr>
              <p:nvPr/>
            </p:nvSpPr>
            <p:spPr bwMode="auto">
              <a:xfrm>
                <a:off x="1296" y="864"/>
                <a:ext cx="11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CC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 b="0"/>
                  <a:t>Gallium</a:t>
                </a:r>
              </a:p>
            </p:txBody>
          </p:sp>
        </p:grpSp>
      </p:grpSp>
      <p:sp>
        <p:nvSpPr>
          <p:cNvPr id="40" name="Rectangle 1064"/>
          <p:cNvSpPr>
            <a:spLocks noChangeArrowheads="1"/>
          </p:cNvSpPr>
          <p:nvPr/>
        </p:nvSpPr>
        <p:spPr bwMode="auto">
          <a:xfrm>
            <a:off x="144016" y="720449"/>
            <a:ext cx="7128793" cy="431998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algn="ctr" defTabSz="921018"/>
            <a:r>
              <a:rPr lang="en-US" b="0">
                <a:solidFill>
                  <a:schemeClr val="bg1"/>
                </a:solidFill>
              </a:rPr>
              <a:t>Electron-Neutrino Detectors</a:t>
            </a:r>
          </a:p>
        </p:txBody>
      </p:sp>
      <p:grpSp>
        <p:nvGrpSpPr>
          <p:cNvPr id="41" name="Group 1065"/>
          <p:cNvGrpSpPr>
            <a:grpSpLocks/>
          </p:cNvGrpSpPr>
          <p:nvPr/>
        </p:nvGrpSpPr>
        <p:grpSpPr bwMode="auto">
          <a:xfrm>
            <a:off x="3744392" y="1224447"/>
            <a:ext cx="1728192" cy="5326480"/>
            <a:chOff x="2496" y="816"/>
            <a:chExt cx="1152" cy="3551"/>
          </a:xfrm>
        </p:grpSpPr>
        <p:sp>
          <p:nvSpPr>
            <p:cNvPr id="42" name="Rectangle 1066"/>
            <p:cNvSpPr>
              <a:spLocks noChangeArrowheads="1"/>
            </p:cNvSpPr>
            <p:nvPr/>
          </p:nvSpPr>
          <p:spPr bwMode="auto">
            <a:xfrm>
              <a:off x="2496" y="4032"/>
              <a:ext cx="1152" cy="335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ct val="85000"/>
                </a:lnSpc>
              </a:pPr>
              <a:r>
                <a:rPr lang="en-US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(Super-)</a:t>
              </a:r>
            </a:p>
            <a:p>
              <a:pPr algn="ctr" defTabSz="921018">
                <a:lnSpc>
                  <a:spcPct val="85000"/>
                </a:lnSpc>
              </a:pPr>
              <a:r>
                <a:rPr lang="en-US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Kamiokande</a:t>
              </a:r>
            </a:p>
          </p:txBody>
        </p:sp>
        <p:grpSp>
          <p:nvGrpSpPr>
            <p:cNvPr id="43" name="Group 1067"/>
            <p:cNvGrpSpPr>
              <a:grpSpLocks/>
            </p:cNvGrpSpPr>
            <p:nvPr/>
          </p:nvGrpSpPr>
          <p:grpSpPr bwMode="auto">
            <a:xfrm>
              <a:off x="2496" y="816"/>
              <a:ext cx="1152" cy="3168"/>
              <a:chOff x="2496" y="816"/>
              <a:chExt cx="1152" cy="3168"/>
            </a:xfrm>
          </p:grpSpPr>
          <p:sp>
            <p:nvSpPr>
              <p:cNvPr id="44" name="Rectangle 1068"/>
              <p:cNvSpPr>
                <a:spLocks noChangeArrowheads="1"/>
              </p:cNvSpPr>
              <p:nvPr/>
            </p:nvSpPr>
            <p:spPr bwMode="auto">
              <a:xfrm>
                <a:off x="2496" y="816"/>
                <a:ext cx="1152" cy="3168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40404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1069"/>
              <p:cNvSpPr>
                <a:spLocks noChangeArrowheads="1"/>
              </p:cNvSpPr>
              <p:nvPr/>
            </p:nvSpPr>
            <p:spPr bwMode="auto">
              <a:xfrm>
                <a:off x="3120" y="2880"/>
                <a:ext cx="384" cy="1056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endParaRPr lang="en-US" sz="2000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46" name="Rectangle 1070" descr="Dark upward diagonal"/>
              <p:cNvSpPr>
                <a:spLocks noChangeArrowheads="1"/>
              </p:cNvSpPr>
              <p:nvPr/>
            </p:nvSpPr>
            <p:spPr bwMode="auto">
              <a:xfrm flipV="1">
                <a:off x="3120" y="2839"/>
                <a:ext cx="384" cy="47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DDDDDD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1071" descr="Dark upward diagonal"/>
              <p:cNvSpPr>
                <a:spLocks noChangeArrowheads="1"/>
              </p:cNvSpPr>
              <p:nvPr/>
            </p:nvSpPr>
            <p:spPr bwMode="auto">
              <a:xfrm flipV="1">
                <a:off x="3120" y="2874"/>
                <a:ext cx="384" cy="48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FFFF00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1072"/>
              <p:cNvSpPr>
                <a:spLocks noChangeArrowheads="1"/>
              </p:cNvSpPr>
              <p:nvPr/>
            </p:nvSpPr>
            <p:spPr bwMode="auto">
              <a:xfrm>
                <a:off x="2640" y="1776"/>
                <a:ext cx="384" cy="2160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0" anchor="ctr"/>
              <a:lstStyle/>
              <a:p>
                <a:pPr algn="ctr" defTabSz="921018"/>
                <a:r>
                  <a:rPr lang="en-US" sz="2500" b="0" baseline="30000">
                    <a:solidFill>
                      <a:schemeClr val="bg1"/>
                    </a:solidFill>
                  </a:rPr>
                  <a:t>8</a:t>
                </a:r>
                <a:r>
                  <a:rPr lang="en-US" sz="2000" b="0">
                    <a:solidFill>
                      <a:schemeClr val="bg1"/>
                    </a:solidFill>
                  </a:rPr>
                  <a:t>B</a:t>
                </a:r>
              </a:p>
            </p:txBody>
          </p:sp>
          <p:sp>
            <p:nvSpPr>
              <p:cNvPr id="49" name="Rectangle 1073" descr="Dark upward diagonal"/>
              <p:cNvSpPr>
                <a:spLocks noChangeArrowheads="1"/>
              </p:cNvSpPr>
              <p:nvPr/>
            </p:nvSpPr>
            <p:spPr bwMode="auto">
              <a:xfrm>
                <a:off x="2640" y="1351"/>
                <a:ext cx="384" cy="425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DDDDDD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1074" descr="Dark upward diagonal"/>
              <p:cNvSpPr>
                <a:spLocks noChangeArrowheads="1"/>
              </p:cNvSpPr>
              <p:nvPr/>
            </p:nvSpPr>
            <p:spPr bwMode="auto">
              <a:xfrm>
                <a:off x="2640" y="1776"/>
                <a:ext cx="384" cy="307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FF9900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Line 1075"/>
              <p:cNvSpPr>
                <a:spLocks noChangeShapeType="1"/>
              </p:cNvSpPr>
              <p:nvPr/>
            </p:nvSpPr>
            <p:spPr bwMode="auto">
              <a:xfrm>
                <a:off x="2640" y="1776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1076"/>
              <p:cNvSpPr>
                <a:spLocks noChangeArrowheads="1"/>
              </p:cNvSpPr>
              <p:nvPr/>
            </p:nvSpPr>
            <p:spPr bwMode="auto">
              <a:xfrm>
                <a:off x="2640" y="1776"/>
                <a:ext cx="384" cy="21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1077"/>
              <p:cNvSpPr>
                <a:spLocks noChangeArrowheads="1"/>
              </p:cNvSpPr>
              <p:nvPr/>
            </p:nvSpPr>
            <p:spPr bwMode="auto">
              <a:xfrm>
                <a:off x="3120" y="2880"/>
                <a:ext cx="384" cy="105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endParaRPr lang="en-US" sz="2000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54" name="Line 1078"/>
              <p:cNvSpPr>
                <a:spLocks noChangeShapeType="1"/>
              </p:cNvSpPr>
              <p:nvPr/>
            </p:nvSpPr>
            <p:spPr bwMode="auto">
              <a:xfrm>
                <a:off x="3120" y="2878"/>
                <a:ext cx="384" cy="2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1079"/>
              <p:cNvSpPr>
                <a:spLocks noChangeArrowheads="1"/>
              </p:cNvSpPr>
              <p:nvPr/>
            </p:nvSpPr>
            <p:spPr bwMode="auto">
              <a:xfrm>
                <a:off x="2496" y="816"/>
                <a:ext cx="1152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CC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 b="0"/>
                  <a:t>Water</a:t>
                </a:r>
              </a:p>
            </p:txBody>
          </p:sp>
          <p:sp>
            <p:nvSpPr>
              <p:cNvPr id="56" name="Rectangle 1080"/>
              <p:cNvSpPr>
                <a:spLocks noChangeArrowheads="1"/>
              </p:cNvSpPr>
              <p:nvPr/>
            </p:nvSpPr>
            <p:spPr bwMode="auto">
              <a:xfrm>
                <a:off x="2496" y="966"/>
                <a:ext cx="1152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CC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>
                    <a:latin typeface="Symbol" pitchFamily="18" charset="2"/>
                  </a:rPr>
                  <a:t>n</a:t>
                </a:r>
                <a:r>
                  <a:rPr lang="en-US" sz="2300" b="0" baseline="-25000"/>
                  <a:t>e</a:t>
                </a:r>
                <a:r>
                  <a:rPr lang="en-US" b="0"/>
                  <a:t>+</a:t>
                </a:r>
                <a:r>
                  <a:rPr lang="en-US" sz="1300" b="0"/>
                  <a:t> </a:t>
                </a:r>
                <a:r>
                  <a:rPr lang="en-US" b="0">
                    <a:sym typeface="Symbol" pitchFamily="18" charset="2"/>
                  </a:rPr>
                  <a:t>e</a:t>
                </a:r>
                <a:r>
                  <a:rPr lang="en-US" sz="2300" b="0" baseline="30000">
                    <a:latin typeface="Symbol" pitchFamily="18" charset="2"/>
                    <a:sym typeface="Symbol" pitchFamily="18" charset="2"/>
                  </a:rPr>
                  <a:t>-</a:t>
                </a:r>
                <a:r>
                  <a:rPr lang="en-US" b="0">
                    <a:sym typeface="Symbol" pitchFamily="18" charset="2"/>
                  </a:rPr>
                  <a:t> </a:t>
                </a:r>
                <a:r>
                  <a:rPr lang="en-US">
                    <a:latin typeface="Symbol" pitchFamily="18" charset="2"/>
                  </a:rPr>
                  <a:t>n</a:t>
                </a:r>
                <a:r>
                  <a:rPr lang="en-US" sz="2300" b="0" baseline="-25000"/>
                  <a:t>e</a:t>
                </a:r>
                <a:r>
                  <a:rPr lang="en-US" b="0"/>
                  <a:t>+</a:t>
                </a:r>
                <a:r>
                  <a:rPr lang="en-US" sz="1300" b="0"/>
                  <a:t> </a:t>
                </a:r>
                <a:r>
                  <a:rPr lang="en-US" b="0">
                    <a:sym typeface="Symbol" pitchFamily="18" charset="2"/>
                  </a:rPr>
                  <a:t>e</a:t>
                </a:r>
                <a:r>
                  <a:rPr lang="en-US" sz="2300" b="0" baseline="30000">
                    <a:latin typeface="Symbol" pitchFamily="18" charset="2"/>
                    <a:sym typeface="Symbol" pitchFamily="18" charset="2"/>
                  </a:rPr>
                  <a:t>-</a:t>
                </a:r>
              </a:p>
            </p:txBody>
          </p:sp>
        </p:grpSp>
      </p:grpSp>
      <p:grpSp>
        <p:nvGrpSpPr>
          <p:cNvPr id="57" name="Group 1081"/>
          <p:cNvGrpSpPr>
            <a:grpSpLocks/>
          </p:cNvGrpSpPr>
          <p:nvPr/>
        </p:nvGrpSpPr>
        <p:grpSpPr bwMode="auto">
          <a:xfrm>
            <a:off x="5544617" y="1224447"/>
            <a:ext cx="1728192" cy="5326480"/>
            <a:chOff x="3696" y="816"/>
            <a:chExt cx="1152" cy="3551"/>
          </a:xfrm>
        </p:grpSpPr>
        <p:sp>
          <p:nvSpPr>
            <p:cNvPr id="58" name="Rectangle 1082"/>
            <p:cNvSpPr>
              <a:spLocks noChangeArrowheads="1"/>
            </p:cNvSpPr>
            <p:nvPr/>
          </p:nvSpPr>
          <p:spPr bwMode="auto">
            <a:xfrm>
              <a:off x="3696" y="4032"/>
              <a:ext cx="1152" cy="335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ct val="85000"/>
                </a:lnSpc>
              </a:pPr>
              <a:r>
                <a:rPr lang="en-US" b="0">
                  <a:solidFill>
                    <a:schemeClr val="bg1"/>
                  </a:solidFill>
                </a:rPr>
                <a:t>SNO</a:t>
              </a:r>
            </a:p>
          </p:txBody>
        </p:sp>
        <p:grpSp>
          <p:nvGrpSpPr>
            <p:cNvPr id="59" name="Group 1083"/>
            <p:cNvGrpSpPr>
              <a:grpSpLocks/>
            </p:cNvGrpSpPr>
            <p:nvPr/>
          </p:nvGrpSpPr>
          <p:grpSpPr bwMode="auto">
            <a:xfrm>
              <a:off x="3696" y="816"/>
              <a:ext cx="1152" cy="3168"/>
              <a:chOff x="3696" y="816"/>
              <a:chExt cx="1152" cy="3168"/>
            </a:xfrm>
          </p:grpSpPr>
          <p:sp>
            <p:nvSpPr>
              <p:cNvPr id="60" name="Rectangle 1084"/>
              <p:cNvSpPr>
                <a:spLocks noChangeArrowheads="1"/>
              </p:cNvSpPr>
              <p:nvPr/>
            </p:nvSpPr>
            <p:spPr bwMode="auto">
              <a:xfrm>
                <a:off x="3696" y="816"/>
                <a:ext cx="1152" cy="3168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40404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1085"/>
              <p:cNvSpPr>
                <a:spLocks noChangeArrowheads="1"/>
              </p:cNvSpPr>
              <p:nvPr/>
            </p:nvSpPr>
            <p:spPr bwMode="auto">
              <a:xfrm>
                <a:off x="4320" y="3168"/>
                <a:ext cx="384" cy="76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endParaRPr lang="en-US" sz="2000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62" name="Rectangle 1086" descr="Dark upward diagonal"/>
              <p:cNvSpPr>
                <a:spLocks noChangeArrowheads="1"/>
              </p:cNvSpPr>
              <p:nvPr/>
            </p:nvSpPr>
            <p:spPr bwMode="auto">
              <a:xfrm flipV="1">
                <a:off x="4320" y="3120"/>
                <a:ext cx="384" cy="48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DDDDDD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1087" descr="Dark upward diagonal"/>
              <p:cNvSpPr>
                <a:spLocks noChangeArrowheads="1"/>
              </p:cNvSpPr>
              <p:nvPr/>
            </p:nvSpPr>
            <p:spPr bwMode="auto">
              <a:xfrm flipV="1">
                <a:off x="4320" y="3168"/>
                <a:ext cx="384" cy="48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FFFF00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1088"/>
              <p:cNvSpPr>
                <a:spLocks noChangeArrowheads="1"/>
              </p:cNvSpPr>
              <p:nvPr/>
            </p:nvSpPr>
            <p:spPr bwMode="auto">
              <a:xfrm>
                <a:off x="3840" y="1776"/>
                <a:ext cx="384" cy="2160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0" anchor="ctr"/>
              <a:lstStyle/>
              <a:p>
                <a:pPr algn="ctr" defTabSz="921018"/>
                <a:r>
                  <a:rPr lang="en-US" sz="2500" b="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</a:t>
                </a:r>
                <a:r>
                  <a:rPr lang="en-US" sz="2000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</a:p>
            </p:txBody>
          </p:sp>
          <p:sp>
            <p:nvSpPr>
              <p:cNvPr id="65" name="Rectangle 1089" descr="Dark upward diagonal"/>
              <p:cNvSpPr>
                <a:spLocks noChangeArrowheads="1"/>
              </p:cNvSpPr>
              <p:nvPr/>
            </p:nvSpPr>
            <p:spPr bwMode="auto">
              <a:xfrm>
                <a:off x="3840" y="1366"/>
                <a:ext cx="384" cy="410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DDDDDD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1090" descr="Dark upward diagonal"/>
              <p:cNvSpPr>
                <a:spLocks noChangeArrowheads="1"/>
              </p:cNvSpPr>
              <p:nvPr/>
            </p:nvSpPr>
            <p:spPr bwMode="auto">
              <a:xfrm>
                <a:off x="3840" y="1776"/>
                <a:ext cx="384" cy="307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FF9900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Line 1091"/>
              <p:cNvSpPr>
                <a:spLocks noChangeShapeType="1"/>
              </p:cNvSpPr>
              <p:nvPr/>
            </p:nvSpPr>
            <p:spPr bwMode="auto">
              <a:xfrm>
                <a:off x="3840" y="1776"/>
                <a:ext cx="384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1092"/>
              <p:cNvSpPr>
                <a:spLocks noChangeArrowheads="1"/>
              </p:cNvSpPr>
              <p:nvPr/>
            </p:nvSpPr>
            <p:spPr bwMode="auto">
              <a:xfrm>
                <a:off x="3840" y="1776"/>
                <a:ext cx="384" cy="21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1093"/>
              <p:cNvSpPr>
                <a:spLocks noChangeArrowheads="1"/>
              </p:cNvSpPr>
              <p:nvPr/>
            </p:nvSpPr>
            <p:spPr bwMode="auto">
              <a:xfrm>
                <a:off x="4320" y="3168"/>
                <a:ext cx="384" cy="76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66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endParaRPr lang="en-US" sz="2000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70" name="Line 1094"/>
              <p:cNvSpPr>
                <a:spLocks noChangeShapeType="1"/>
              </p:cNvSpPr>
              <p:nvPr/>
            </p:nvSpPr>
            <p:spPr bwMode="auto">
              <a:xfrm>
                <a:off x="4320" y="3168"/>
                <a:ext cx="384" cy="0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1095"/>
              <p:cNvSpPr>
                <a:spLocks noChangeArrowheads="1"/>
              </p:cNvSpPr>
              <p:nvPr/>
            </p:nvSpPr>
            <p:spPr bwMode="auto">
              <a:xfrm>
                <a:off x="3696" y="1011"/>
                <a:ext cx="1152" cy="28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CC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>
                    <a:latin typeface="Symbol" pitchFamily="18" charset="2"/>
                  </a:rPr>
                  <a:t>n</a:t>
                </a:r>
                <a:r>
                  <a:rPr lang="en-US" sz="2300" b="0" baseline="-25000"/>
                  <a:t>e</a:t>
                </a:r>
                <a:r>
                  <a:rPr lang="en-US" b="0"/>
                  <a:t>+</a:t>
                </a:r>
                <a:r>
                  <a:rPr lang="en-US" sz="800" b="0"/>
                  <a:t> </a:t>
                </a:r>
                <a:r>
                  <a:rPr lang="en-US" b="0"/>
                  <a:t>d</a:t>
                </a:r>
                <a:r>
                  <a:rPr lang="en-US" sz="800" b="0"/>
                  <a:t> </a:t>
                </a:r>
                <a:r>
                  <a:rPr lang="en-US" b="0">
                    <a:sym typeface="Symbol" pitchFamily="18" charset="2"/>
                  </a:rPr>
                  <a:t></a:t>
                </a:r>
                <a:r>
                  <a:rPr lang="en-US" sz="800" b="0">
                    <a:sym typeface="Symbol" pitchFamily="18" charset="2"/>
                  </a:rPr>
                  <a:t> </a:t>
                </a:r>
                <a:r>
                  <a:rPr lang="en-US" b="0">
                    <a:sym typeface="Symbol" pitchFamily="18" charset="2"/>
                  </a:rPr>
                  <a:t>p</a:t>
                </a:r>
                <a:r>
                  <a:rPr lang="en-US" sz="800" b="0">
                    <a:sym typeface="Symbol" pitchFamily="18" charset="2"/>
                  </a:rPr>
                  <a:t> </a:t>
                </a:r>
                <a:r>
                  <a:rPr lang="en-US" b="0">
                    <a:sym typeface="Symbol" pitchFamily="18" charset="2"/>
                  </a:rPr>
                  <a:t>+</a:t>
                </a:r>
                <a:r>
                  <a:rPr lang="en-US" sz="800" b="0">
                    <a:sym typeface="Symbol" pitchFamily="18" charset="2"/>
                  </a:rPr>
                  <a:t> </a:t>
                </a:r>
                <a:r>
                  <a:rPr lang="en-US" b="0">
                    <a:sym typeface="Symbol" pitchFamily="18" charset="2"/>
                  </a:rPr>
                  <a:t>p</a:t>
                </a:r>
                <a:r>
                  <a:rPr lang="en-US" sz="800" b="0">
                    <a:sym typeface="Symbol" pitchFamily="18" charset="2"/>
                  </a:rPr>
                  <a:t> </a:t>
                </a:r>
                <a:r>
                  <a:rPr lang="en-US" b="0">
                    <a:sym typeface="Symbol" pitchFamily="18" charset="2"/>
                  </a:rPr>
                  <a:t>+</a:t>
                </a:r>
                <a:r>
                  <a:rPr lang="en-US" sz="800" b="0">
                    <a:sym typeface="Symbol" pitchFamily="18" charset="2"/>
                  </a:rPr>
                  <a:t> </a:t>
                </a:r>
                <a:r>
                  <a:rPr lang="en-US" b="0">
                    <a:sym typeface="Symbol" pitchFamily="18" charset="2"/>
                  </a:rPr>
                  <a:t>e</a:t>
                </a:r>
                <a:r>
                  <a:rPr lang="en-US" sz="2300" b="0" baseline="30000">
                    <a:latin typeface="Symbol" pitchFamily="18" charset="2"/>
                    <a:sym typeface="Symbol" pitchFamily="18" charset="2"/>
                  </a:rPr>
                  <a:t>-</a:t>
                </a:r>
                <a:endParaRPr lang="en-US" sz="2300" b="0" baseline="30000">
                  <a:latin typeface="Symbol" pitchFamily="18" charset="2"/>
                </a:endParaRPr>
              </a:p>
            </p:txBody>
          </p:sp>
          <p:sp>
            <p:nvSpPr>
              <p:cNvPr id="72" name="Rectangle 1096"/>
              <p:cNvSpPr>
                <a:spLocks noChangeArrowheads="1"/>
              </p:cNvSpPr>
              <p:nvPr/>
            </p:nvSpPr>
            <p:spPr bwMode="auto">
              <a:xfrm>
                <a:off x="3696" y="816"/>
                <a:ext cx="1152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CC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 b="0"/>
                  <a:t>Heavy Water</a:t>
                </a:r>
              </a:p>
            </p:txBody>
          </p:sp>
        </p:grpSp>
      </p:grpSp>
      <p:grpSp>
        <p:nvGrpSpPr>
          <p:cNvPr id="73" name="Group 1097"/>
          <p:cNvGrpSpPr>
            <a:grpSpLocks/>
          </p:cNvGrpSpPr>
          <p:nvPr/>
        </p:nvGrpSpPr>
        <p:grpSpPr bwMode="auto">
          <a:xfrm>
            <a:off x="5544617" y="720448"/>
            <a:ext cx="3528392" cy="5830479"/>
            <a:chOff x="3696" y="480"/>
            <a:chExt cx="2352" cy="3887"/>
          </a:xfrm>
        </p:grpSpPr>
        <p:grpSp>
          <p:nvGrpSpPr>
            <p:cNvPr id="74" name="Group 1098"/>
            <p:cNvGrpSpPr>
              <a:grpSpLocks/>
            </p:cNvGrpSpPr>
            <p:nvPr/>
          </p:nvGrpSpPr>
          <p:grpSpPr bwMode="auto">
            <a:xfrm>
              <a:off x="4896" y="816"/>
              <a:ext cx="1152" cy="3168"/>
              <a:chOff x="4896" y="816"/>
              <a:chExt cx="1152" cy="3168"/>
            </a:xfrm>
          </p:grpSpPr>
          <p:sp>
            <p:nvSpPr>
              <p:cNvPr id="77" name="Rectangle 1099"/>
              <p:cNvSpPr>
                <a:spLocks noChangeArrowheads="1"/>
              </p:cNvSpPr>
              <p:nvPr/>
            </p:nvSpPr>
            <p:spPr bwMode="auto">
              <a:xfrm>
                <a:off x="4896" y="816"/>
                <a:ext cx="1152" cy="3168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40404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1100"/>
              <p:cNvSpPr>
                <a:spLocks noChangeArrowheads="1"/>
              </p:cNvSpPr>
              <p:nvPr/>
            </p:nvSpPr>
            <p:spPr bwMode="auto">
              <a:xfrm>
                <a:off x="5520" y="1806"/>
                <a:ext cx="384" cy="2130"/>
              </a:xfrm>
              <a:prstGeom prst="rect">
                <a:avLst/>
              </a:prstGeom>
              <a:solidFill>
                <a:srgbClr val="FF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endParaRPr lang="en-US" sz="2000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79" name="Rectangle 1101" descr="Dark upward diagonal"/>
              <p:cNvSpPr>
                <a:spLocks noChangeArrowheads="1"/>
              </p:cNvSpPr>
              <p:nvPr/>
            </p:nvSpPr>
            <p:spPr bwMode="auto">
              <a:xfrm flipV="1">
                <a:off x="5520" y="1552"/>
                <a:ext cx="384" cy="254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DDDDDD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1102" descr="Dark upward diagonal"/>
              <p:cNvSpPr>
                <a:spLocks noChangeArrowheads="1"/>
              </p:cNvSpPr>
              <p:nvPr/>
            </p:nvSpPr>
            <p:spPr bwMode="auto">
              <a:xfrm flipV="1">
                <a:off x="5520" y="1806"/>
                <a:ext cx="384" cy="254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FF3300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81" name="Line 1103"/>
              <p:cNvSpPr>
                <a:spLocks noChangeShapeType="1"/>
              </p:cNvSpPr>
              <p:nvPr/>
            </p:nvSpPr>
            <p:spPr bwMode="auto">
              <a:xfrm>
                <a:off x="5520" y="1806"/>
                <a:ext cx="384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1104"/>
              <p:cNvSpPr>
                <a:spLocks noChangeArrowheads="1"/>
              </p:cNvSpPr>
              <p:nvPr/>
            </p:nvSpPr>
            <p:spPr bwMode="auto">
              <a:xfrm>
                <a:off x="5040" y="1776"/>
                <a:ext cx="384" cy="2160"/>
              </a:xfrm>
              <a:prstGeom prst="rect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0" anchor="ctr"/>
              <a:lstStyle/>
              <a:p>
                <a:pPr algn="ctr" defTabSz="921018"/>
                <a:r>
                  <a:rPr lang="en-US" sz="2500" b="0" baseline="3000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</a:t>
                </a:r>
                <a:r>
                  <a:rPr lang="en-US" sz="2000" b="0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B</a:t>
                </a:r>
              </a:p>
            </p:txBody>
          </p:sp>
          <p:sp>
            <p:nvSpPr>
              <p:cNvPr id="83" name="Rectangle 1105" descr="Dark upward diagonal"/>
              <p:cNvSpPr>
                <a:spLocks noChangeArrowheads="1"/>
              </p:cNvSpPr>
              <p:nvPr/>
            </p:nvSpPr>
            <p:spPr bwMode="auto">
              <a:xfrm>
                <a:off x="5040" y="1366"/>
                <a:ext cx="384" cy="410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DDDDDD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1106" descr="Dark upward diagonal"/>
              <p:cNvSpPr>
                <a:spLocks noChangeArrowheads="1"/>
              </p:cNvSpPr>
              <p:nvPr/>
            </p:nvSpPr>
            <p:spPr bwMode="auto">
              <a:xfrm>
                <a:off x="5040" y="1776"/>
                <a:ext cx="384" cy="307"/>
              </a:xfrm>
              <a:prstGeom prst="rect">
                <a:avLst/>
              </a:prstGeom>
              <a:pattFill prst="dkUpDiag">
                <a:fgClr>
                  <a:srgbClr val="969696"/>
                </a:fgClr>
                <a:bgClr>
                  <a:srgbClr val="FF9900"/>
                </a:bgClr>
              </a:pattFill>
              <a:ln w="9525">
                <a:solidFill>
                  <a:schemeClr val="tx1"/>
                </a:solidFill>
                <a:prstDash val="dash"/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Line 1107"/>
              <p:cNvSpPr>
                <a:spLocks noChangeShapeType="1"/>
              </p:cNvSpPr>
              <p:nvPr/>
            </p:nvSpPr>
            <p:spPr bwMode="auto">
              <a:xfrm>
                <a:off x="5040" y="1776"/>
                <a:ext cx="384" cy="1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1108"/>
              <p:cNvSpPr>
                <a:spLocks noChangeArrowheads="1"/>
              </p:cNvSpPr>
              <p:nvPr/>
            </p:nvSpPr>
            <p:spPr bwMode="auto">
              <a:xfrm>
                <a:off x="5040" y="1776"/>
                <a:ext cx="384" cy="216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EAEAEA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1109"/>
              <p:cNvSpPr>
                <a:spLocks noChangeArrowheads="1"/>
              </p:cNvSpPr>
              <p:nvPr/>
            </p:nvSpPr>
            <p:spPr bwMode="auto">
              <a:xfrm>
                <a:off x="5520" y="1806"/>
                <a:ext cx="384" cy="21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33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endParaRPr lang="en-US" sz="2000" b="0">
                  <a:solidFill>
                    <a:schemeClr val="bg1"/>
                  </a:solidFill>
                </a:endParaRPr>
              </a:p>
            </p:txBody>
          </p:sp>
          <p:sp>
            <p:nvSpPr>
              <p:cNvPr id="88" name="Rectangle 1110"/>
              <p:cNvSpPr>
                <a:spLocks noChangeArrowheads="1"/>
              </p:cNvSpPr>
              <p:nvPr/>
            </p:nvSpPr>
            <p:spPr bwMode="auto">
              <a:xfrm>
                <a:off x="4896" y="1014"/>
                <a:ext cx="1152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>
                    <a:latin typeface="Symbol" pitchFamily="18" charset="2"/>
                  </a:rPr>
                  <a:t>n</a:t>
                </a:r>
                <a:r>
                  <a:rPr lang="en-US" sz="1300"/>
                  <a:t> </a:t>
                </a:r>
                <a:r>
                  <a:rPr lang="en-US" b="0"/>
                  <a:t>+</a:t>
                </a:r>
                <a:r>
                  <a:rPr lang="en-US" sz="1300" b="0"/>
                  <a:t> </a:t>
                </a:r>
                <a:r>
                  <a:rPr lang="en-US" b="0"/>
                  <a:t>d</a:t>
                </a:r>
                <a:r>
                  <a:rPr lang="en-US" sz="1300" b="0"/>
                  <a:t> </a:t>
                </a:r>
                <a:r>
                  <a:rPr lang="en-US" b="0">
                    <a:sym typeface="Symbol" pitchFamily="18" charset="2"/>
                  </a:rPr>
                  <a:t></a:t>
                </a:r>
                <a:r>
                  <a:rPr lang="en-US" sz="1300" b="0">
                    <a:sym typeface="Symbol" pitchFamily="18" charset="2"/>
                  </a:rPr>
                  <a:t> </a:t>
                </a:r>
                <a:r>
                  <a:rPr lang="en-US" b="0">
                    <a:sym typeface="Symbol" pitchFamily="18" charset="2"/>
                  </a:rPr>
                  <a:t>p</a:t>
                </a:r>
                <a:r>
                  <a:rPr lang="en-US" sz="1300" b="0">
                    <a:sym typeface="Symbol" pitchFamily="18" charset="2"/>
                  </a:rPr>
                  <a:t> </a:t>
                </a:r>
                <a:r>
                  <a:rPr lang="en-US" b="0">
                    <a:sym typeface="Symbol" pitchFamily="18" charset="2"/>
                  </a:rPr>
                  <a:t>+</a:t>
                </a:r>
                <a:r>
                  <a:rPr lang="en-US" sz="1300" b="0">
                    <a:sym typeface="Symbol" pitchFamily="18" charset="2"/>
                  </a:rPr>
                  <a:t> </a:t>
                </a:r>
                <a:r>
                  <a:rPr lang="en-US" b="0">
                    <a:sym typeface="Symbol" pitchFamily="18" charset="2"/>
                  </a:rPr>
                  <a:t>n</a:t>
                </a:r>
                <a:r>
                  <a:rPr lang="en-US" sz="1300" b="0">
                    <a:sym typeface="Symbol" pitchFamily="18" charset="2"/>
                  </a:rPr>
                  <a:t> </a:t>
                </a:r>
                <a:r>
                  <a:rPr lang="en-US" b="0">
                    <a:sym typeface="Symbol" pitchFamily="18" charset="2"/>
                  </a:rPr>
                  <a:t>+</a:t>
                </a:r>
                <a:r>
                  <a:rPr lang="en-US" sz="1300" b="0">
                    <a:sym typeface="Symbol" pitchFamily="18" charset="2"/>
                  </a:rPr>
                  <a:t> </a:t>
                </a:r>
                <a:r>
                  <a:rPr lang="en-US">
                    <a:latin typeface="Symbol" pitchFamily="18" charset="2"/>
                  </a:rPr>
                  <a:t>n</a:t>
                </a:r>
              </a:p>
            </p:txBody>
          </p:sp>
          <p:sp>
            <p:nvSpPr>
              <p:cNvPr id="89" name="Rectangle 1111"/>
              <p:cNvSpPr>
                <a:spLocks noChangeArrowheads="1"/>
              </p:cNvSpPr>
              <p:nvPr/>
            </p:nvSpPr>
            <p:spPr bwMode="auto">
              <a:xfrm>
                <a:off x="4896" y="816"/>
                <a:ext cx="1152" cy="2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CCCCCC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40404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7530" tIns="48765" rIns="97530" bIns="48765" anchor="ctr"/>
              <a:lstStyle/>
              <a:p>
                <a:pPr algn="ctr" defTabSz="921018"/>
                <a:r>
                  <a:rPr lang="en-US" b="0"/>
                  <a:t>Heavy Water</a:t>
                </a:r>
              </a:p>
            </p:txBody>
          </p:sp>
        </p:grpSp>
        <p:sp>
          <p:nvSpPr>
            <p:cNvPr id="75" name="Rectangle 1112"/>
            <p:cNvSpPr>
              <a:spLocks noChangeArrowheads="1"/>
            </p:cNvSpPr>
            <p:nvPr/>
          </p:nvSpPr>
          <p:spPr bwMode="auto">
            <a:xfrm>
              <a:off x="4896" y="480"/>
              <a:ext cx="1152" cy="288"/>
            </a:xfrm>
            <a:prstGeom prst="rect">
              <a:avLst/>
            </a:prstGeom>
            <a:solidFill>
              <a:srgbClr val="CC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All Flavors</a:t>
              </a:r>
            </a:p>
          </p:txBody>
        </p:sp>
        <p:sp>
          <p:nvSpPr>
            <p:cNvPr id="76" name="Rectangle 1113"/>
            <p:cNvSpPr>
              <a:spLocks noChangeArrowheads="1"/>
            </p:cNvSpPr>
            <p:nvPr/>
          </p:nvSpPr>
          <p:spPr bwMode="auto">
            <a:xfrm>
              <a:off x="3696" y="4032"/>
              <a:ext cx="2352" cy="335"/>
            </a:xfrm>
            <a:prstGeom prst="rect">
              <a:avLst/>
            </a:prstGeom>
            <a:solidFill>
              <a:srgbClr val="4D4D4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>
                <a:lnSpc>
                  <a:spcPct val="85000"/>
                </a:lnSpc>
              </a:pPr>
              <a:r>
                <a:rPr lang="en-US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SNO</a:t>
              </a:r>
            </a:p>
          </p:txBody>
        </p:sp>
      </p:grpSp>
      <p:grpSp>
        <p:nvGrpSpPr>
          <p:cNvPr id="107" name="Group 1114"/>
          <p:cNvGrpSpPr>
            <a:grpSpLocks/>
          </p:cNvGrpSpPr>
          <p:nvPr/>
        </p:nvGrpSpPr>
        <p:grpSpPr bwMode="auto">
          <a:xfrm>
            <a:off x="3744417" y="1222946"/>
            <a:ext cx="1728192" cy="4751983"/>
            <a:chOff x="2496" y="815"/>
            <a:chExt cx="1152" cy="3168"/>
          </a:xfrm>
        </p:grpSpPr>
        <p:sp>
          <p:nvSpPr>
            <p:cNvPr id="108" name="Rectangle 1115"/>
            <p:cNvSpPr>
              <a:spLocks noChangeArrowheads="1"/>
            </p:cNvSpPr>
            <p:nvPr/>
          </p:nvSpPr>
          <p:spPr bwMode="auto">
            <a:xfrm>
              <a:off x="2496" y="815"/>
              <a:ext cx="1152" cy="3168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rgbClr val="40404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09" name="Rectangle 1116"/>
            <p:cNvSpPr>
              <a:spLocks noChangeArrowheads="1"/>
            </p:cNvSpPr>
            <p:nvPr/>
          </p:nvSpPr>
          <p:spPr bwMode="auto">
            <a:xfrm>
              <a:off x="3120" y="2880"/>
              <a:ext cx="384" cy="1056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endParaRPr lang="en-US" sz="2000" b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10" name="Rectangle 1117" descr="Dark upward diagonal"/>
            <p:cNvSpPr>
              <a:spLocks noChangeArrowheads="1"/>
            </p:cNvSpPr>
            <p:nvPr/>
          </p:nvSpPr>
          <p:spPr bwMode="auto">
            <a:xfrm flipV="1">
              <a:off x="3120" y="2839"/>
              <a:ext cx="384" cy="47"/>
            </a:xfrm>
            <a:prstGeom prst="rect">
              <a:avLst/>
            </a:prstGeom>
            <a:pattFill prst="dkUpDiag">
              <a:fgClr>
                <a:srgbClr val="969696"/>
              </a:fgClr>
              <a:bgClr>
                <a:srgbClr val="DDDDDD"/>
              </a:bgClr>
            </a:patt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1" name="Rectangle 1118" descr="Dark upward diagonal"/>
            <p:cNvSpPr>
              <a:spLocks noChangeArrowheads="1"/>
            </p:cNvSpPr>
            <p:nvPr/>
          </p:nvSpPr>
          <p:spPr bwMode="auto">
            <a:xfrm flipV="1">
              <a:off x="3120" y="2874"/>
              <a:ext cx="384" cy="48"/>
            </a:xfrm>
            <a:prstGeom prst="rect">
              <a:avLst/>
            </a:prstGeom>
            <a:pattFill prst="dkUpDiag">
              <a:fgClr>
                <a:srgbClr val="969696"/>
              </a:fgClr>
              <a:bgClr>
                <a:srgbClr val="FFFF00"/>
              </a:bgClr>
            </a:patt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2" name="Rectangle 1119"/>
            <p:cNvSpPr>
              <a:spLocks noChangeArrowheads="1"/>
            </p:cNvSpPr>
            <p:nvPr/>
          </p:nvSpPr>
          <p:spPr bwMode="auto">
            <a:xfrm>
              <a:off x="2640" y="1776"/>
              <a:ext cx="384" cy="2160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0" anchor="ctr"/>
            <a:lstStyle/>
            <a:p>
              <a:pPr algn="ctr" defTabSz="921018"/>
              <a:r>
                <a:rPr lang="en-US" sz="2500" b="0" baseline="3000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8</a:t>
              </a:r>
              <a:r>
                <a:rPr lang="en-US" sz="2000" b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</a:t>
              </a:r>
            </a:p>
          </p:txBody>
        </p:sp>
        <p:sp>
          <p:nvSpPr>
            <p:cNvPr id="113" name="Rectangle 1120" descr="Dark upward diagonal"/>
            <p:cNvSpPr>
              <a:spLocks noChangeArrowheads="1"/>
            </p:cNvSpPr>
            <p:nvPr/>
          </p:nvSpPr>
          <p:spPr bwMode="auto">
            <a:xfrm>
              <a:off x="2640" y="1351"/>
              <a:ext cx="384" cy="425"/>
            </a:xfrm>
            <a:prstGeom prst="rect">
              <a:avLst/>
            </a:prstGeom>
            <a:pattFill prst="dkUpDiag">
              <a:fgClr>
                <a:srgbClr val="969696"/>
              </a:fgClr>
              <a:bgClr>
                <a:srgbClr val="DDDDDD"/>
              </a:bgClr>
            </a:patt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4" name="Rectangle 1121" descr="Dark upward diagonal"/>
            <p:cNvSpPr>
              <a:spLocks noChangeArrowheads="1"/>
            </p:cNvSpPr>
            <p:nvPr/>
          </p:nvSpPr>
          <p:spPr bwMode="auto">
            <a:xfrm>
              <a:off x="2640" y="1776"/>
              <a:ext cx="384" cy="307"/>
            </a:xfrm>
            <a:prstGeom prst="rect">
              <a:avLst/>
            </a:prstGeom>
            <a:pattFill prst="dkUpDiag">
              <a:fgClr>
                <a:srgbClr val="969696"/>
              </a:fgClr>
              <a:bgClr>
                <a:srgbClr val="FF9900"/>
              </a:bgClr>
            </a:patt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5" name="Line 1122"/>
            <p:cNvSpPr>
              <a:spLocks noChangeShapeType="1"/>
            </p:cNvSpPr>
            <p:nvPr/>
          </p:nvSpPr>
          <p:spPr bwMode="auto">
            <a:xfrm>
              <a:off x="2640" y="1776"/>
              <a:ext cx="38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6" name="Rectangle 1123"/>
            <p:cNvSpPr>
              <a:spLocks noChangeArrowheads="1"/>
            </p:cNvSpPr>
            <p:nvPr/>
          </p:nvSpPr>
          <p:spPr bwMode="auto">
            <a:xfrm>
              <a:off x="2640" y="1776"/>
              <a:ext cx="384" cy="21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7" name="Rectangle 1124"/>
            <p:cNvSpPr>
              <a:spLocks noChangeArrowheads="1"/>
            </p:cNvSpPr>
            <p:nvPr/>
          </p:nvSpPr>
          <p:spPr bwMode="auto">
            <a:xfrm>
              <a:off x="3120" y="2880"/>
              <a:ext cx="384" cy="10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endParaRPr lang="en-US" sz="2000" b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18" name="Line 1125"/>
            <p:cNvSpPr>
              <a:spLocks noChangeShapeType="1"/>
            </p:cNvSpPr>
            <p:nvPr/>
          </p:nvSpPr>
          <p:spPr bwMode="auto">
            <a:xfrm>
              <a:off x="3120" y="2878"/>
              <a:ext cx="384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19" name="Rectangle 1126"/>
            <p:cNvSpPr>
              <a:spLocks noChangeArrowheads="1"/>
            </p:cNvSpPr>
            <p:nvPr/>
          </p:nvSpPr>
          <p:spPr bwMode="auto">
            <a:xfrm>
              <a:off x="2496" y="816"/>
              <a:ext cx="1152" cy="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b="0"/>
                <a:t>Water</a:t>
              </a:r>
            </a:p>
          </p:txBody>
        </p:sp>
        <p:sp>
          <p:nvSpPr>
            <p:cNvPr id="120" name="Rectangle 1127"/>
            <p:cNvSpPr>
              <a:spLocks noChangeArrowheads="1"/>
            </p:cNvSpPr>
            <p:nvPr/>
          </p:nvSpPr>
          <p:spPr bwMode="auto">
            <a:xfrm>
              <a:off x="2496" y="966"/>
              <a:ext cx="1152" cy="2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CCCC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>
                  <a:solidFill>
                    <a:srgbClr val="C80000"/>
                  </a:solidFill>
                  <a:latin typeface="Symbol" pitchFamily="18" charset="2"/>
                </a:rPr>
                <a:t>n</a:t>
              </a:r>
              <a:r>
                <a:rPr lang="en-US">
                  <a:solidFill>
                    <a:srgbClr val="C80000"/>
                  </a:solidFill>
                </a:rPr>
                <a:t> </a:t>
              </a:r>
              <a:r>
                <a:rPr lang="en-US" b="0">
                  <a:solidFill>
                    <a:srgbClr val="C80000"/>
                  </a:solidFill>
                </a:rPr>
                <a:t>+ </a:t>
              </a:r>
              <a:r>
                <a:rPr lang="en-US" b="0">
                  <a:solidFill>
                    <a:srgbClr val="C80000"/>
                  </a:solidFill>
                  <a:sym typeface="Symbol" pitchFamily="18" charset="2"/>
                </a:rPr>
                <a:t>e</a:t>
              </a:r>
              <a:r>
                <a:rPr lang="en-US" sz="2300" b="0" baseline="30000">
                  <a:solidFill>
                    <a:srgbClr val="C80000"/>
                  </a:solidFill>
                  <a:latin typeface="Symbol" pitchFamily="18" charset="2"/>
                  <a:sym typeface="Symbol" pitchFamily="18" charset="2"/>
                </a:rPr>
                <a:t>-</a:t>
              </a:r>
              <a:r>
                <a:rPr lang="en-US" b="0">
                  <a:solidFill>
                    <a:srgbClr val="C80000"/>
                  </a:solidFill>
                  <a:sym typeface="Symbol" pitchFamily="18" charset="2"/>
                </a:rPr>
                <a:t> </a:t>
              </a:r>
              <a:r>
                <a:rPr lang="en-US">
                  <a:solidFill>
                    <a:srgbClr val="C80000"/>
                  </a:solidFill>
                  <a:latin typeface="Symbol" pitchFamily="18" charset="2"/>
                </a:rPr>
                <a:t>n</a:t>
              </a:r>
              <a:r>
                <a:rPr lang="en-US">
                  <a:solidFill>
                    <a:srgbClr val="C80000"/>
                  </a:solidFill>
                </a:rPr>
                <a:t> </a:t>
              </a:r>
              <a:r>
                <a:rPr lang="en-US" b="0">
                  <a:solidFill>
                    <a:srgbClr val="C80000"/>
                  </a:solidFill>
                </a:rPr>
                <a:t>+ </a:t>
              </a:r>
              <a:r>
                <a:rPr lang="en-US" b="0">
                  <a:solidFill>
                    <a:srgbClr val="C80000"/>
                  </a:solidFill>
                  <a:sym typeface="Symbol" pitchFamily="18" charset="2"/>
                </a:rPr>
                <a:t>e</a:t>
              </a:r>
              <a:r>
                <a:rPr lang="en-US" sz="2300" b="0" baseline="30000">
                  <a:solidFill>
                    <a:srgbClr val="C80000"/>
                  </a:solidFill>
                  <a:latin typeface="Symbol" pitchFamily="18" charset="2"/>
                  <a:sym typeface="Symbol" pitchFamily="18" charset="2"/>
                </a:rPr>
                <a:t>-</a:t>
              </a:r>
            </a:p>
          </p:txBody>
        </p:sp>
        <p:sp>
          <p:nvSpPr>
            <p:cNvPr id="121" name="Rectangle 1128"/>
            <p:cNvSpPr>
              <a:spLocks noChangeArrowheads="1"/>
            </p:cNvSpPr>
            <p:nvPr/>
          </p:nvSpPr>
          <p:spPr bwMode="auto">
            <a:xfrm>
              <a:off x="3120" y="2880"/>
              <a:ext cx="384" cy="281"/>
            </a:xfrm>
            <a:prstGeom prst="rect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/>
            <a:p>
              <a:pPr algn="ctr" defTabSz="921018"/>
              <a:endParaRPr lang="en-US" sz="2000" b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122" name="Rectangle 1129" descr="Dark upward diagonal"/>
            <p:cNvSpPr>
              <a:spLocks noChangeArrowheads="1"/>
            </p:cNvSpPr>
            <p:nvPr/>
          </p:nvSpPr>
          <p:spPr bwMode="auto">
            <a:xfrm flipV="1">
              <a:off x="3120" y="2874"/>
              <a:ext cx="384" cy="48"/>
            </a:xfrm>
            <a:prstGeom prst="rect">
              <a:avLst/>
            </a:prstGeom>
            <a:pattFill prst="dkUpDiag">
              <a:fgClr>
                <a:srgbClr val="969696"/>
              </a:fgClr>
              <a:bgClr>
                <a:srgbClr val="FF3300"/>
              </a:bgClr>
            </a:pattFill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123" name="Line 1130"/>
            <p:cNvSpPr>
              <a:spLocks noChangeShapeType="1"/>
            </p:cNvSpPr>
            <p:nvPr/>
          </p:nvSpPr>
          <p:spPr bwMode="auto">
            <a:xfrm>
              <a:off x="3120" y="2878"/>
              <a:ext cx="384" cy="2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29931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Charged and Neutral-Current SNO Measurements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20" y="647998"/>
            <a:ext cx="6768753" cy="5183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224136" y="5832317"/>
            <a:ext cx="6768753" cy="719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Ahmad et al. (SNO Collaboration), PRL 89:011301,2002</a:t>
            </a:r>
          </a:p>
          <a:p>
            <a:pPr algn="ctr"/>
            <a:r>
              <a:rPr lang="en-US" sz="2000"/>
              <a:t>(nucl-ex/0204008) </a:t>
            </a:r>
          </a:p>
        </p:txBody>
      </p:sp>
    </p:spTree>
    <p:extLst>
      <p:ext uri="{BB962C8B-B14F-4D97-AF65-F5344CB8AC3E}">
        <p14:creationId xmlns:p14="http://schemas.microsoft.com/office/powerpoint/2010/main" val="264707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Solar Neutrino Spectrum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89" y="719138"/>
            <a:ext cx="6984970" cy="58673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34809" y="1968205"/>
            <a:ext cx="23749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Be-7 </a:t>
            </a:r>
            <a:r>
              <a:rPr lang="en-US" sz="2000">
                <a:solidFill>
                  <a:srgbClr val="C00000"/>
                </a:solidFill>
              </a:rPr>
              <a:t>line measured</a:t>
            </a:r>
          </a:p>
          <a:p>
            <a:r>
              <a:rPr lang="en-US" sz="2000">
                <a:solidFill>
                  <a:srgbClr val="C00000"/>
                </a:solidFill>
              </a:rPr>
              <a:t>by Borexino (2007)</a:t>
            </a:r>
          </a:p>
        </p:txBody>
      </p:sp>
      <p:sp>
        <p:nvSpPr>
          <p:cNvPr id="6" name="Rectangle 5"/>
          <p:cNvSpPr/>
          <p:nvPr/>
        </p:nvSpPr>
        <p:spPr>
          <a:xfrm>
            <a:off x="4986504" y="2676091"/>
            <a:ext cx="237490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smtClean="0">
                <a:solidFill>
                  <a:srgbClr val="C00000"/>
                </a:solidFill>
              </a:rPr>
              <a:t>pep </a:t>
            </a:r>
            <a:r>
              <a:rPr lang="en-US" sz="2000">
                <a:solidFill>
                  <a:srgbClr val="C00000"/>
                </a:solidFill>
              </a:rPr>
              <a:t>line measured</a:t>
            </a:r>
          </a:p>
          <a:p>
            <a:r>
              <a:rPr lang="en-US" sz="2000">
                <a:solidFill>
                  <a:srgbClr val="C00000"/>
                </a:solidFill>
              </a:rPr>
              <a:t>by Borexino (</a:t>
            </a:r>
            <a:r>
              <a:rPr lang="en-US" sz="2000" smtClean="0">
                <a:solidFill>
                  <a:srgbClr val="C00000"/>
                </a:solidFill>
              </a:rPr>
              <a:t>2011)</a:t>
            </a:r>
            <a:endParaRPr lang="en-US" sz="2000">
              <a:solidFill>
                <a:srgbClr val="C0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4392482" y="2390697"/>
            <a:ext cx="0" cy="3370341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939986" y="2972884"/>
            <a:ext cx="0" cy="278815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5184592" y="1727747"/>
            <a:ext cx="2187445" cy="288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638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org Raffelt\Desktop\b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93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/>
              <a:t>Solar Neutrino Spectroscopy with BOREXINO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144016" y="720438"/>
            <a:ext cx="8928993" cy="5975999"/>
            <a:chOff x="144016" y="720438"/>
            <a:chExt cx="8928993" cy="5975999"/>
          </a:xfrm>
        </p:grpSpPr>
        <p:sp>
          <p:nvSpPr>
            <p:cNvPr id="4" name="Rectangle 7"/>
            <p:cNvSpPr>
              <a:spLocks noChangeArrowheads="1"/>
            </p:cNvSpPr>
            <p:nvPr/>
          </p:nvSpPr>
          <p:spPr bwMode="auto">
            <a:xfrm>
              <a:off x="144016" y="720438"/>
              <a:ext cx="4392488" cy="26639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5" name="Picture 8" descr="Fig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36" r="8672"/>
            <a:stretch>
              <a:fillRect/>
            </a:stretch>
          </p:blipFill>
          <p:spPr bwMode="auto">
            <a:xfrm>
              <a:off x="207023" y="760938"/>
              <a:ext cx="4248472" cy="2623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9"/>
            <p:cNvSpPr>
              <a:spLocks noChangeArrowheads="1"/>
            </p:cNvSpPr>
            <p:nvPr/>
          </p:nvSpPr>
          <p:spPr bwMode="auto">
            <a:xfrm>
              <a:off x="144016" y="720438"/>
              <a:ext cx="4392488" cy="2663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Rectangle 16"/>
            <p:cNvSpPr>
              <a:spLocks noChangeArrowheads="1"/>
            </p:cNvSpPr>
            <p:nvPr/>
          </p:nvSpPr>
          <p:spPr bwMode="auto">
            <a:xfrm>
              <a:off x="144016" y="3528449"/>
              <a:ext cx="4392488" cy="31679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8" name="Picture 18" descr="C:\Users\Georg Raffelt\Desktop\Paris\borex2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016" y="3577949"/>
              <a:ext cx="4392488" cy="3019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19"/>
            <p:cNvSpPr>
              <a:spLocks noChangeArrowheads="1"/>
            </p:cNvSpPr>
            <p:nvPr/>
          </p:nvSpPr>
          <p:spPr bwMode="auto">
            <a:xfrm>
              <a:off x="144016" y="3528449"/>
              <a:ext cx="4392488" cy="316798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5"/>
                <p:cNvSpPr>
                  <a:spLocks noChangeArrowheads="1"/>
                </p:cNvSpPr>
                <p:nvPr/>
              </p:nvSpPr>
              <p:spPr bwMode="auto">
                <a:xfrm>
                  <a:off x="4680521" y="720438"/>
                  <a:ext cx="4392488" cy="26639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algn="l">
                    <a:buFontTx/>
                    <a:buChar char="•"/>
                  </a:pPr>
                  <a:r>
                    <a:rPr lang="en-US" sz="2400"/>
                    <a:t> Neutrino electron scattering</a:t>
                  </a:r>
                </a:p>
                <a:p>
                  <a:pPr algn="l"/>
                  <a:endParaRPr lang="en-US" sz="500"/>
                </a:p>
                <a:p>
                  <a:pPr algn="l">
                    <a:buFontTx/>
                    <a:buChar char="•"/>
                  </a:pPr>
                  <a:r>
                    <a:rPr lang="en-US" sz="2400"/>
                    <a:t> Liquid scintillator technology</a:t>
                  </a:r>
                </a:p>
                <a:p>
                  <a:pPr algn="l"/>
                  <a:r>
                    <a:rPr lang="en-US" sz="2400"/>
                    <a:t>   (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sz="2400"/>
                    <a:t> 300 tons)</a:t>
                  </a:r>
                </a:p>
                <a:p>
                  <a:pPr algn="l"/>
                  <a:endParaRPr lang="en-US" sz="500"/>
                </a:p>
                <a:p>
                  <a:pPr algn="l">
                    <a:buFontTx/>
                    <a:buChar char="•"/>
                  </a:pPr>
                  <a:r>
                    <a:rPr lang="en-US" sz="2400"/>
                    <a:t> Low energy threshold</a:t>
                  </a:r>
                </a:p>
                <a:p>
                  <a:pPr algn="l"/>
                  <a:r>
                    <a:rPr lang="en-US" sz="2400"/>
                    <a:t>   (</a:t>
                  </a:r>
                  <a14:m>
                    <m:oMath xmlns:m="http://schemas.openxmlformats.org/officeDocument/2006/math">
                      <m:r>
                        <a:rPr lang="en-US" sz="2400" i="1" smtClean="0">
                          <a:latin typeface="Cambria Math"/>
                        </a:rPr>
                        <m:t>~</m:t>
                      </m:r>
                    </m:oMath>
                  </a14:m>
                  <a:r>
                    <a:rPr lang="en-US" sz="2400"/>
                    <a:t> 60 keV)</a:t>
                  </a:r>
                </a:p>
                <a:p>
                  <a:pPr algn="l"/>
                  <a:endParaRPr lang="en-US" sz="500"/>
                </a:p>
                <a:p>
                  <a:pPr algn="l">
                    <a:buFontTx/>
                    <a:buChar char="•"/>
                  </a:pPr>
                  <a:r>
                    <a:rPr lang="en-US" sz="2400"/>
                    <a:t> Online since 16 May 2007</a:t>
                  </a:r>
                </a:p>
              </p:txBody>
            </p:sp>
          </mc:Choice>
          <mc:Fallback xmlns="">
            <p:sp>
              <p:nvSpPr>
                <p:cNvPr id="11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 bwMode="auto">
                <a:xfrm>
                  <a:off x="4680521" y="720438"/>
                  <a:ext cx="4392488" cy="2663990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 l="-2078" b="-2050"/>
                  </a:stretch>
                </a:blip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7"/>
            <p:cNvSpPr>
              <a:spLocks noChangeArrowheads="1"/>
            </p:cNvSpPr>
            <p:nvPr/>
          </p:nvSpPr>
          <p:spPr bwMode="auto">
            <a:xfrm>
              <a:off x="4680521" y="3528449"/>
              <a:ext cx="4392488" cy="31679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marL="324006" indent="-324006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400"/>
                <a:t>Expected without flavor oscillations</a:t>
              </a:r>
            </a:p>
            <a:p>
              <a:pPr marL="324006" indent="-324006"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2400" b="0"/>
                <a:t>	</a:t>
              </a:r>
              <a:r>
                <a:rPr lang="en-US" sz="2400">
                  <a:solidFill>
                    <a:srgbClr val="CC0000"/>
                  </a:solidFill>
                </a:rPr>
                <a:t>75 </a:t>
              </a:r>
              <a:r>
                <a:rPr lang="en-US" sz="2400">
                  <a:solidFill>
                    <a:srgbClr val="CC0000"/>
                  </a:solidFill>
                  <a:cs typeface="Times New Roman" pitchFamily="18" charset="0"/>
                </a:rPr>
                <a:t>± 4            </a:t>
              </a:r>
              <a:r>
                <a:rPr lang="en-US" sz="2400" b="0" smtClean="0">
                  <a:solidFill>
                    <a:srgbClr val="CC0000"/>
                  </a:solidFill>
                  <a:cs typeface="Times New Roman" pitchFamily="18" charset="0"/>
                </a:rPr>
                <a:t>counts/100 t/d</a:t>
              </a:r>
              <a:endParaRPr lang="en-US" sz="2400" b="0">
                <a:solidFill>
                  <a:srgbClr val="CC0000"/>
                </a:solidFill>
                <a:cs typeface="Times New Roman" pitchFamily="18" charset="0"/>
              </a:endParaRPr>
            </a:p>
            <a:p>
              <a:pPr marL="324006" indent="-324006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400">
                  <a:cs typeface="Times New Roman" pitchFamily="18" charset="0"/>
                </a:rPr>
                <a:t>Expected with oscillations</a:t>
              </a:r>
              <a:endParaRPr lang="en-US" sz="2000" b="0">
                <a:cs typeface="Times New Roman" pitchFamily="18" charset="0"/>
              </a:endParaRPr>
            </a:p>
            <a:p>
              <a:pPr marL="324006" indent="-324006"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2400">
                  <a:solidFill>
                    <a:srgbClr val="FF0066"/>
                  </a:solidFill>
                  <a:cs typeface="Times New Roman" pitchFamily="18" charset="0"/>
                </a:rPr>
                <a:t>	</a:t>
              </a:r>
              <a:r>
                <a:rPr lang="en-US" sz="2400">
                  <a:solidFill>
                    <a:srgbClr val="CC0000"/>
                  </a:solidFill>
                  <a:cs typeface="Times New Roman" pitchFamily="18" charset="0"/>
                </a:rPr>
                <a:t>49 ± 4            </a:t>
              </a:r>
              <a:r>
                <a:rPr lang="en-US" sz="2400" b="0" smtClean="0">
                  <a:solidFill>
                    <a:srgbClr val="CC0000"/>
                  </a:solidFill>
                  <a:cs typeface="Times New Roman" pitchFamily="18" charset="0"/>
                </a:rPr>
                <a:t>counts/100 t/d</a:t>
              </a:r>
              <a:endParaRPr lang="en-US" sz="2400" b="0">
                <a:solidFill>
                  <a:srgbClr val="CC0000"/>
                </a:solidFill>
                <a:cs typeface="Times New Roman" pitchFamily="18" charset="0"/>
              </a:endParaRPr>
            </a:p>
            <a:p>
              <a:pPr marL="324006" indent="-324006" algn="l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en-US" sz="2400">
                  <a:cs typeface="Times New Roman" pitchFamily="18" charset="0"/>
                </a:rPr>
                <a:t>BOREXINO result (May 2008)</a:t>
              </a:r>
            </a:p>
            <a:p>
              <a:pPr marL="324006" indent="-324006"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2400">
                  <a:solidFill>
                    <a:srgbClr val="CC0000"/>
                  </a:solidFill>
                  <a:cs typeface="Times New Roman" pitchFamily="18" charset="0"/>
                </a:rPr>
                <a:t>	49 ± 3</a:t>
              </a:r>
              <a:r>
                <a:rPr lang="en-US" sz="2800" baseline="-25000">
                  <a:solidFill>
                    <a:srgbClr val="CC0000"/>
                  </a:solidFill>
                  <a:cs typeface="Times New Roman" pitchFamily="18" charset="0"/>
                </a:rPr>
                <a:t>stat</a:t>
              </a:r>
              <a:r>
                <a:rPr lang="en-US" sz="2400">
                  <a:solidFill>
                    <a:srgbClr val="CC0000"/>
                  </a:solidFill>
                  <a:cs typeface="Times New Roman" pitchFamily="18" charset="0"/>
                </a:rPr>
                <a:t> ± 4</a:t>
              </a:r>
              <a:r>
                <a:rPr lang="en-US" sz="2800" baseline="-25000">
                  <a:solidFill>
                    <a:srgbClr val="CC0000"/>
                  </a:solidFill>
                  <a:cs typeface="Times New Roman" pitchFamily="18" charset="0"/>
                </a:rPr>
                <a:t>sys</a:t>
              </a:r>
              <a:r>
                <a:rPr lang="en-US" sz="2400" baseline="-25000">
                  <a:solidFill>
                    <a:srgbClr val="CC0000"/>
                  </a:solidFill>
                  <a:cs typeface="Times New Roman" pitchFamily="18" charset="0"/>
                </a:rPr>
                <a:t>  </a:t>
              </a:r>
              <a:r>
                <a:rPr lang="en-US" sz="2400" b="0" smtClean="0">
                  <a:solidFill>
                    <a:srgbClr val="CC0000"/>
                  </a:solidFill>
                  <a:cs typeface="Times New Roman" pitchFamily="18" charset="0"/>
                </a:rPr>
                <a:t>cnts/100 t/d</a:t>
              </a:r>
              <a:endParaRPr lang="en-US" sz="2400" b="0">
                <a:solidFill>
                  <a:srgbClr val="CC0000"/>
                </a:solidFill>
                <a:cs typeface="Times New Roman" pitchFamily="18" charset="0"/>
              </a:endParaRPr>
            </a:p>
            <a:p>
              <a:pPr marL="324006" indent="-324006" algn="l">
                <a:lnSpc>
                  <a:spcPct val="90000"/>
                </a:lnSpc>
                <a:spcBef>
                  <a:spcPct val="20000"/>
                </a:spcBef>
              </a:pPr>
              <a:r>
                <a:rPr lang="en-US" sz="2400" b="0">
                  <a:cs typeface="Times New Roman" pitchFamily="18" charset="0"/>
                </a:rPr>
                <a:t>   </a:t>
              </a:r>
              <a:r>
                <a:rPr lang="en-US" sz="1600" b="0">
                  <a:cs typeface="Times New Roman" pitchFamily="18" charset="0"/>
                </a:rPr>
                <a:t> </a:t>
              </a:r>
              <a:r>
                <a:rPr lang="en-US" sz="2000" b="0">
                  <a:cs typeface="Times New Roman" pitchFamily="18" charset="0"/>
                </a:rPr>
                <a:t>arXiv:0805.3843 (25 May 2008)</a:t>
              </a:r>
              <a:endParaRPr lang="en-US" sz="2000">
                <a:cs typeface="Times New Roman" pitchFamily="18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5485" y="1468282"/>
              <a:ext cx="10966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>
                  <a:solidFill>
                    <a:srgbClr val="C00000"/>
                  </a:solidFill>
                </a:rPr>
                <a:t>Shoulder</a:t>
              </a:r>
            </a:p>
            <a:p>
              <a:r>
                <a:rPr lang="en-US" smtClean="0">
                  <a:solidFill>
                    <a:srgbClr val="C00000"/>
                  </a:solidFill>
                </a:rPr>
                <a:t>in e recoil</a:t>
              </a:r>
            </a:p>
            <a:p>
              <a:r>
                <a:rPr lang="en-US" smtClean="0">
                  <a:solidFill>
                    <a:srgbClr val="C00000"/>
                  </a:solidFill>
                </a:rPr>
                <a:t>spectrum</a:t>
              </a:r>
              <a:endParaRPr lang="en-US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0059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pep Neutrinos in Borexino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72" y="694309"/>
            <a:ext cx="7875590" cy="52820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463" y="6152307"/>
            <a:ext cx="89281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mtClean="0"/>
              <a:t>Borexino Collaboration, arXiv:1110.3230v1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402332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Oscillation of Reactor Neutrinos at KamLAND (Japan)</a:t>
            </a:r>
            <a:endParaRPr lang="en-US"/>
          </a:p>
        </p:txBody>
      </p:sp>
      <p:pic>
        <p:nvPicPr>
          <p:cNvPr id="4" name="Picture 5" descr="C:\Users\Georg Raffelt\Desktop\geo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261" y="3456417"/>
            <a:ext cx="2232000" cy="3096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Georg Raffelt\Desktop\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1430995"/>
            <a:ext cx="6120681" cy="4400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648125" y="737997"/>
            <a:ext cx="5904657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1">
                <a:solidFill>
                  <a:srgbClr val="003399"/>
                </a:solidFill>
                <a:effectLst/>
              </a:rPr>
              <a:t>Oscillation pattern for anti-electron neutrinos from</a:t>
            </a:r>
          </a:p>
          <a:p>
            <a:pPr algn="ctr"/>
            <a:r>
              <a:rPr lang="en-US" sz="2000" b="1">
                <a:solidFill>
                  <a:srgbClr val="003399"/>
                </a:solidFill>
                <a:effectLst/>
              </a:rPr>
              <a:t>Japanese power reactors as a function of </a:t>
            </a:r>
            <a:r>
              <a:rPr lang="en-US" sz="2000" b="1" smtClean="0">
                <a:solidFill>
                  <a:srgbClr val="003399"/>
                </a:solidFill>
                <a:effectLst/>
              </a:rPr>
              <a:t> </a:t>
            </a:r>
            <a:r>
              <a:rPr lang="en-US" sz="2000" b="1" smtClean="0">
                <a:solidFill>
                  <a:srgbClr val="C00000"/>
                </a:solidFill>
                <a:effectLst/>
              </a:rPr>
              <a:t>L/E</a:t>
            </a:r>
            <a:endParaRPr lang="en-US" sz="2000" b="1">
              <a:solidFill>
                <a:srgbClr val="C00000"/>
              </a:solidFill>
              <a:effectLst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095980" y="5991279"/>
            <a:ext cx="2736304" cy="575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r"/>
            <a:r>
              <a:rPr lang="en-US" sz="2000">
                <a:solidFill>
                  <a:schemeClr val="tx1"/>
                </a:solidFill>
                <a:effectLst/>
              </a:rPr>
              <a:t>KamLAND Scintillator</a:t>
            </a:r>
          </a:p>
          <a:p>
            <a:pPr algn="r"/>
            <a:r>
              <a:rPr lang="en-US" sz="2000">
                <a:solidFill>
                  <a:schemeClr val="tx1"/>
                </a:solidFill>
                <a:effectLst/>
              </a:rPr>
              <a:t>detector (1000 t)</a:t>
            </a:r>
          </a:p>
        </p:txBody>
      </p:sp>
      <p:pic>
        <p:nvPicPr>
          <p:cNvPr id="8" name="Picture 7"/>
          <p:cNvPicPr preferRelativeResize="0"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1132" y="792605"/>
            <a:ext cx="2232000" cy="2519362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Box 1037"/>
              <p:cNvSpPr txBox="1">
                <a:spLocks noChangeArrowheads="1"/>
              </p:cNvSpPr>
              <p:nvPr/>
            </p:nvSpPr>
            <p:spPr bwMode="auto">
              <a:xfrm>
                <a:off x="1152029" y="4392117"/>
                <a:ext cx="4464623" cy="71932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2156" tIns="46078" rIns="92156" bIns="46078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Average </a:t>
                </a:r>
                <a:r>
                  <a:rPr lang="en-US" sz="200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distance 180 </a:t>
                </a:r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km, flux 6 </a:t>
                </a:r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sym typeface="Symbol" pitchFamily="18" charset="2"/>
                  </a:rPr>
                  <a:t></a:t>
                </a:r>
                <a:r>
                  <a:rPr lang="en-US" sz="160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sym typeface="Symbol" pitchFamily="18" charset="2"/>
                  </a:rPr>
                  <a:t> </a:t>
                </a:r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10</a:t>
                </a:r>
                <a:r>
                  <a:rPr lang="en-US" baseline="3000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5</a:t>
                </a:r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 </a:t>
                </a:r>
                <a:r>
                  <a:rPr lang="en-US" sz="200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cm</a:t>
                </a:r>
                <a:r>
                  <a:rPr lang="en-US" baseline="30000">
                    <a:solidFill>
                      <a:schemeClr val="accent6">
                        <a:lumMod val="75000"/>
                      </a:schemeClr>
                    </a:solidFill>
                    <a:latin typeface="Symbol" pitchFamily="18" charset="2"/>
                  </a:rPr>
                  <a:t>-</a:t>
                </a:r>
                <a:r>
                  <a:rPr lang="en-US" baseline="3000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2</a:t>
                </a:r>
                <a:r>
                  <a:rPr lang="en-US" sz="2800" baseline="3000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 </a:t>
                </a:r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s</a:t>
                </a:r>
                <a:r>
                  <a:rPr lang="en-US" baseline="30000" smtClean="0">
                    <a:solidFill>
                      <a:schemeClr val="accent6">
                        <a:lumMod val="75000"/>
                      </a:schemeClr>
                    </a:solidFill>
                    <a:latin typeface="Symbol" pitchFamily="18" charset="2"/>
                  </a:rPr>
                  <a:t>-</a:t>
                </a:r>
                <a:r>
                  <a:rPr lang="en-US" baseline="3000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1</a:t>
                </a:r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 , </a:t>
                </a:r>
                <a:endParaRPr lang="en-US" sz="500" smtClean="0">
                  <a:solidFill>
                    <a:schemeClr val="accent6">
                      <a:lumMod val="75000"/>
                    </a:schemeClr>
                  </a:solidFill>
                  <a:latin typeface="+mn-lt"/>
                </a:endParaRPr>
              </a:p>
              <a:p>
                <a:r>
                  <a:rPr lang="en-US" sz="2000" smtClean="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Without oscillations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chemeClr val="accent6">
                        <a:lumMod val="75000"/>
                      </a:schemeClr>
                    </a:solidFill>
                    <a:latin typeface="+mn-lt"/>
                  </a:rPr>
                  <a:t> 2 captures per day</a:t>
                </a:r>
              </a:p>
            </p:txBody>
          </p:sp>
        </mc:Choice>
        <mc:Fallback xmlns="">
          <p:sp>
            <p:nvSpPr>
              <p:cNvPr id="9" name="Text Box 10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152029" y="4392117"/>
                <a:ext cx="4464623" cy="719321"/>
              </a:xfrm>
              <a:prstGeom prst="rect">
                <a:avLst/>
              </a:prstGeom>
              <a:blipFill rotWithShape="1">
                <a:blip r:embed="rId5"/>
                <a:stretch>
                  <a:fillRect l="-1366" t="-9322" r="-17350" b="-1355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341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/>
              <a:t>Best-fit “solar” oscillation parameters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44463" y="6152307"/>
            <a:ext cx="89280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/>
              <a:t>Yusuke </a:t>
            </a:r>
            <a:r>
              <a:rPr lang="en-US" sz="2000" smtClean="0"/>
              <a:t>Koshio at Neutrino 2014</a:t>
            </a:r>
            <a:endParaRPr lang="en-US" sz="20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942" y="719137"/>
            <a:ext cx="8294737" cy="5331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549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Neutrinos from the Sun</a:t>
            </a:r>
          </a:p>
        </p:txBody>
      </p:sp>
      <p:pic>
        <p:nvPicPr>
          <p:cNvPr id="15" name="Picture 4" descr="C:\Users\Georg Raffelt\Desktop\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16" y="719997"/>
            <a:ext cx="2952328" cy="287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:\Users\Georg Raffelt\Desktop\BET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7" y="3599987"/>
            <a:ext cx="3096805" cy="309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3168312" y="720120"/>
            <a:ext cx="5904657" cy="3599987"/>
            <a:chOff x="3168312" y="720120"/>
            <a:chExt cx="5904657" cy="3599987"/>
          </a:xfrm>
        </p:grpSpPr>
        <p:pic>
          <p:nvPicPr>
            <p:cNvPr id="7" name="Picture 14" descr="C:\Users\Georg Raffelt\Desktop\sol5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8312" y="720120"/>
              <a:ext cx="5904657" cy="35999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 Box 16"/>
            <p:cNvSpPr txBox="1">
              <a:spLocks noChangeArrowheads="1"/>
            </p:cNvSpPr>
            <p:nvPr/>
          </p:nvSpPr>
          <p:spPr bwMode="auto">
            <a:xfrm>
              <a:off x="4775886" y="2227493"/>
              <a:ext cx="1195426" cy="70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Reaction-</a:t>
              </a:r>
            </a:p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chains</a:t>
              </a:r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7308216" y="2281492"/>
              <a:ext cx="1208828" cy="7086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EAEAEA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Energy</a:t>
              </a:r>
            </a:p>
            <a:p>
              <a:pPr algn="ctr"/>
              <a:r>
                <a:rPr lang="en-US" sz="2000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26.7 MeV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7852284" y="815997"/>
              <a:ext cx="1200813" cy="4623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tx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156" tIns="46078" rIns="92156" bIns="46078">
              <a:spAutoFit/>
            </a:bodyPr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en-US" b="1">
                  <a:solidFill>
                    <a:srgbClr val="66CC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Trebuchet MS" pitchFamily="34" charset="0"/>
                </a:rPr>
                <a:t>Helium</a:t>
              </a:r>
            </a:p>
          </p:txBody>
        </p:sp>
      </p:grpSp>
      <p:sp>
        <p:nvSpPr>
          <p:cNvPr id="20" name="Text Box 10"/>
          <p:cNvSpPr txBox="1">
            <a:spLocks noChangeArrowheads="1"/>
          </p:cNvSpPr>
          <p:nvPr/>
        </p:nvSpPr>
        <p:spPr bwMode="auto">
          <a:xfrm>
            <a:off x="3168352" y="4392291"/>
            <a:ext cx="5904657" cy="1223996"/>
          </a:xfrm>
          <a:prstGeom prst="rect">
            <a:avLst/>
          </a:prstGeom>
          <a:solidFill>
            <a:srgbClr val="1C1C1C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Solar radiation: 98 %  </a:t>
            </a:r>
            <a:r>
              <a:rPr lang="en-US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light (photons)</a:t>
            </a:r>
            <a:endParaRPr lang="en-US" sz="2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  <a:p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                       </a:t>
            </a:r>
            <a:r>
              <a:rPr lang="en-US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   </a:t>
            </a:r>
            <a:r>
              <a:rPr lang="en-US" sz="1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26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 </a:t>
            </a:r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%  neutrinos</a:t>
            </a:r>
          </a:p>
          <a:p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At Earth 66 billion neutrinos/cm</a:t>
            </a:r>
            <a:r>
              <a:rPr lang="en-US" sz="2600" b="1" baseline="3000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</a:t>
            </a:r>
            <a:r>
              <a:rPr lang="en-US" sz="26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sec</a:t>
            </a:r>
            <a:endParaRPr lang="en-GB" sz="2600" b="1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21" name="Text Box 3"/>
          <p:cNvSpPr txBox="1">
            <a:spLocks noChangeArrowheads="1"/>
          </p:cNvSpPr>
          <p:nvPr/>
        </p:nvSpPr>
        <p:spPr bwMode="auto">
          <a:xfrm>
            <a:off x="3168352" y="5917500"/>
            <a:ext cx="5904657" cy="719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000">
                <a:latin typeface="Trebuchet MS" pitchFamily="34" charset="0"/>
              </a:rPr>
              <a:t>Hans Bethe (1906</a:t>
            </a:r>
            <a:r>
              <a:rPr lang="en-US" sz="2000">
                <a:latin typeface="Symbol" pitchFamily="18" charset="2"/>
              </a:rPr>
              <a:t>-</a:t>
            </a:r>
            <a:r>
              <a:rPr lang="en-US" sz="2000">
                <a:latin typeface="Trebuchet MS" pitchFamily="34" charset="0"/>
              </a:rPr>
              <a:t>2005, Nobel prize 1967)</a:t>
            </a:r>
          </a:p>
          <a:p>
            <a:r>
              <a:rPr lang="en-US" sz="2000">
                <a:latin typeface="Trebuchet MS" pitchFamily="34" charset="0"/>
              </a:rPr>
              <a:t>Thermonuclear reaction chains (1938)</a:t>
            </a:r>
            <a:endParaRPr lang="en-GB" sz="2000"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01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71439" y="720411"/>
            <a:ext cx="9073703" cy="251954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v</a:t>
            </a:r>
            <a:endParaRPr lang="en-US"/>
          </a:p>
        </p:txBody>
      </p:sp>
      <p:sp>
        <p:nvSpPr>
          <p:cNvPr id="72" name="Rectangle 71"/>
          <p:cNvSpPr/>
          <p:nvPr/>
        </p:nvSpPr>
        <p:spPr>
          <a:xfrm>
            <a:off x="71882" y="3383977"/>
            <a:ext cx="5471400" cy="31676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Three-Flavor Neutrino Parameters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71439" y="1439707"/>
                <a:ext cx="9074150" cy="10336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𝜇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𝜏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solidFill>
                                      <a:srgbClr val="0066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23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𝛿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sSup>
                                      <m:sSupPr>
                                        <m:ctrlPr>
                                          <a:rPr lang="en-US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−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𝑒</m:t>
                                        </m:r>
                                      </m:e>
                                      <m:sup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𝑖</m:t>
                                        </m:r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𝛿</m:t>
                                        </m:r>
                                      </m:sup>
                                    </m:sSup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solidFill>
                                      <a:srgbClr val="006600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𝑐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solidFill>
                                          <a:srgbClr val="006600"/>
                                        </a:solidFill>
                                        <a:latin typeface="Cambria Math"/>
                                      </a:rPr>
                                      <m:t>12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i="1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b="0" i="1" smtClean="0">
                                    <a:latin typeface="Cambria Math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b="0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f>
                                      <m:fPr>
                                        <m:ctrlP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b="0" i="1" smtClean="0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b="0" i="1" smtClean="0">
                                    <a:latin typeface="Cambria Math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en-US" i="1" smtClean="0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en-US" i="1">
                                        <a:solidFill>
                                          <a:srgbClr val="C00000"/>
                                        </a:solidFill>
                                        <a:latin typeface="Cambria Math"/>
                                      </a:rPr>
                                      <m:t>𝑖</m:t>
                                    </m:r>
                                    <m:f>
                                      <m:fPr>
                                        <m:ctrlP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i="1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𝛼</m:t>
                                            </m:r>
                                          </m:e>
                                          <m:sub>
                                            <m:r>
                                              <a:rPr lang="en-US" b="0" i="1" smtClean="0">
                                                <a:solidFill>
                                                  <a:srgbClr val="C00000"/>
                                                </a:solidFill>
                                                <a:latin typeface="Cambria Math"/>
                                              </a:rPr>
                                              <m:t>3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r>
                                          <a:rPr lang="en-US" i="1">
                                            <a:solidFill>
                                              <a:srgbClr val="C00000"/>
                                            </a:solidFill>
                                            <a:latin typeface="Cambria Math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</m:mr>
                          </m:m>
                        </m:e>
                      </m:d>
                      <m:d>
                        <m:dPr>
                          <m:ctrlPr>
                            <a:rPr lang="en-US" i="1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i="1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i="1">
                                        <a:latin typeface="Cambria Math"/>
                                      </a:rPr>
                                      <m:t>𝜈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/>
                                      </a:rPr>
                                      <m:t>3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39" y="1439707"/>
                <a:ext cx="9074150" cy="1033616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3142" y="719607"/>
                <a:ext cx="9072000" cy="7201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Three mixing angles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,</a:t>
                </a:r>
                <a:r>
                  <a:rPr lang="en-US" sz="2000">
                    <a:solidFill>
                      <a:srgbClr val="003399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1</m:t>
                        </m:r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𝜃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23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(Euler angles for 3D rotation),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𝑐</m:t>
                        </m:r>
                      </m:e>
                      <m:sub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𝑖𝑗</m:t>
                        </m:r>
                      </m:sub>
                    </m:sSub>
                    <m:r>
                      <a:rPr lang="en-US" sz="2000" i="1">
                        <a:solidFill>
                          <a:srgbClr val="003399"/>
                        </a:solidFill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solidFill>
                              <a:srgbClr val="003399"/>
                            </a:solidFill>
                            <a:latin typeface="Cambria Math"/>
                          </a:rPr>
                          <m:t>cos</m:t>
                        </m:r>
                      </m:fName>
                      <m:e>
                        <m:sSub>
                          <m:sSubPr>
                            <m:ctrlPr>
                              <a:rPr lang="en-US" sz="20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𝜃</m:t>
                            </m:r>
                          </m:e>
                          <m:sub>
                            <m:r>
                              <a:rPr lang="en-US" sz="2000" i="1">
                                <a:solidFill>
                                  <a:srgbClr val="003399"/>
                                </a:solidFill>
                                <a:latin typeface="Cambria Math"/>
                              </a:rPr>
                              <m:t>𝑖𝑗</m:t>
                            </m:r>
                          </m:sub>
                        </m:sSub>
                      </m:e>
                    </m:func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,</a:t>
                </a: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a CP-violating “Dirac phase”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𝛿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, and two “Majorana phases”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srgbClr val="003399"/>
                            </a:solidFill>
                            <a:latin typeface="Cambria Math"/>
                          </a:rPr>
                          <m:t>𝛼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3</m:t>
                        </m:r>
                      </m:sub>
                    </m:sSub>
                  </m:oMath>
                </a14:m>
                <a:endParaRPr lang="en-US" sz="200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142" y="719607"/>
                <a:ext cx="9072000" cy="720100"/>
              </a:xfrm>
              <a:prstGeom prst="rect">
                <a:avLst/>
              </a:prstGeom>
              <a:blipFill rotWithShape="1">
                <a:blip r:embed="rId3"/>
                <a:stretch>
                  <a:fillRect l="-739" t="-3390" b="-161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58583" y="2159807"/>
                <a:ext cx="1673855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      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8583" y="2159807"/>
                <a:ext cx="1673855" cy="422744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736252" y="2159807"/>
                <a:ext cx="2340704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                   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36252" y="2159807"/>
                <a:ext cx="2340704" cy="422744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094957" y="2159807"/>
                <a:ext cx="1673855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      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4957" y="2159807"/>
                <a:ext cx="1673855" cy="42274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768812" y="2159807"/>
                <a:ext cx="1673855" cy="42274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groupChr>
                        <m:groupChrPr>
                          <m:chr m:val="⏟"/>
                          <m:ctrlP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</m:ctrlPr>
                        </m:groupChrPr>
                        <m:e>
                          <m:r>
                            <a:rPr lang="en-US" b="0" i="1" smtClean="0">
                              <a:solidFill>
                                <a:srgbClr val="003399"/>
                              </a:solidFill>
                              <a:latin typeface="Cambria Math"/>
                            </a:rPr>
                            <m:t>                            </m:t>
                          </m:r>
                        </m:e>
                      </m:groupChr>
                    </m:oMath>
                  </m:oMathPara>
                </a14:m>
                <a:endParaRPr lang="en-US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8812" y="2159807"/>
                <a:ext cx="1673855" cy="422744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863992" y="2519857"/>
                <a:ext cx="1849865" cy="360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39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∘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23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&lt;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53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992" y="2519857"/>
                <a:ext cx="1849865" cy="360000"/>
              </a:xfrm>
              <a:prstGeom prst="rect">
                <a:avLst/>
              </a:prstGeom>
              <a:blipFill rotWithShape="1">
                <a:blip r:embed="rId8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3310394" y="2519857"/>
                <a:ext cx="1586104" cy="360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7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rgbClr val="006600"/>
                                  </a:solidFill>
                                  <a:latin typeface="Cambria Math"/>
                                </a:rPr>
                                <m:t>∘</m:t>
                              </m:r>
                            </m:sup>
                          </m:sSup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&lt;</m:t>
                          </m:r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13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&lt;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11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0394" y="2519857"/>
                <a:ext cx="1586104" cy="360000"/>
              </a:xfrm>
              <a:prstGeom prst="rect">
                <a:avLst/>
              </a:prstGeom>
              <a:blipFill rotWithShape="1">
                <a:blip r:embed="rId9"/>
                <a:stretch>
                  <a:fillRect r="-385"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5007310" y="2519857"/>
                <a:ext cx="1844544" cy="360000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33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∘</m:t>
                          </m:r>
                        </m:sup>
                      </m:sSup>
                      <m:r>
                        <a:rPr lang="en-US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&lt;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𝜃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12</m:t>
                          </m:r>
                        </m:sub>
                      </m:sSub>
                      <m:r>
                        <a:rPr lang="en-US" b="0" i="1" smtClean="0">
                          <a:solidFill>
                            <a:srgbClr val="006600"/>
                          </a:solidFill>
                          <a:latin typeface="Cambria Math"/>
                        </a:rPr>
                        <m:t>&lt;</m:t>
                      </m:r>
                      <m:sSup>
                        <m:sSupPr>
                          <m:ctrlP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37</m:t>
                          </m:r>
                        </m:e>
                        <m:sup>
                          <m:r>
                            <a:rPr lang="en-US" b="0" i="1" smtClean="0">
                              <a:solidFill>
                                <a:srgbClr val="006600"/>
                              </a:solidFill>
                              <a:latin typeface="Cambria Math"/>
                            </a:rPr>
                            <m:t>∘</m:t>
                          </m:r>
                        </m:sup>
                      </m:sSup>
                    </m:oMath>
                  </m:oMathPara>
                </a14:m>
                <a:endParaRPr lang="en-US">
                  <a:solidFill>
                    <a:srgbClr val="006600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7310" y="2519857"/>
                <a:ext cx="1844544" cy="360000"/>
              </a:xfrm>
              <a:prstGeom prst="rect">
                <a:avLst/>
              </a:prstGeom>
              <a:blipFill rotWithShape="1">
                <a:blip r:embed="rId10"/>
                <a:stretch>
                  <a:fillRect b="-16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941573" y="2519856"/>
            <a:ext cx="1316835" cy="64633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Relevant for</a:t>
            </a:r>
          </a:p>
          <a:p>
            <a:r>
              <a:rPr lang="en-US" sz="900" smtClean="0">
                <a:solidFill>
                  <a:srgbClr val="003399"/>
                </a:solidFill>
              </a:rPr>
              <a:t> </a:t>
            </a:r>
            <a:r>
              <a:rPr lang="en-US" smtClean="0">
                <a:solidFill>
                  <a:srgbClr val="003399"/>
                </a:solidFill>
              </a:rPr>
              <a:t>0</a:t>
            </a:r>
            <a:r>
              <a:rPr lang="en-US" smtClean="0">
                <a:solidFill>
                  <a:srgbClr val="003399"/>
                </a:solidFill>
                <a:latin typeface="Symbol" pitchFamily="18" charset="2"/>
              </a:rPr>
              <a:t>n</a:t>
            </a:r>
            <a:r>
              <a:rPr lang="en-US" smtClean="0">
                <a:solidFill>
                  <a:srgbClr val="003399"/>
                </a:solidFill>
              </a:rPr>
              <a:t>2</a:t>
            </a:r>
            <a:r>
              <a:rPr lang="en-US" smtClean="0">
                <a:solidFill>
                  <a:srgbClr val="003399"/>
                </a:solidFill>
                <a:latin typeface="Symbol" pitchFamily="18" charset="2"/>
              </a:rPr>
              <a:t>b</a:t>
            </a:r>
            <a:r>
              <a:rPr lang="en-US" smtClean="0">
                <a:solidFill>
                  <a:srgbClr val="003399"/>
                </a:solidFill>
              </a:rPr>
              <a:t> decay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21" name="Rectangle 13"/>
          <p:cNvSpPr>
            <a:spLocks noChangeArrowheads="1"/>
          </p:cNvSpPr>
          <p:nvPr/>
        </p:nvSpPr>
        <p:spPr bwMode="auto">
          <a:xfrm>
            <a:off x="816816" y="2807949"/>
            <a:ext cx="194421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mtClean="0">
                <a:solidFill>
                  <a:srgbClr val="003399"/>
                </a:solidFill>
                <a:effectLst/>
              </a:rPr>
              <a:t>Atmospheric/LBL-Beams</a:t>
            </a:r>
            <a:endParaRPr lang="en-US">
              <a:solidFill>
                <a:srgbClr val="003399"/>
              </a:solidFill>
              <a:effectLst/>
            </a:endParaRPr>
          </a:p>
        </p:txBody>
      </p:sp>
      <p:sp>
        <p:nvSpPr>
          <p:cNvPr id="22" name="Rectangle 13"/>
          <p:cNvSpPr>
            <a:spLocks noChangeArrowheads="1"/>
          </p:cNvSpPr>
          <p:nvPr/>
        </p:nvSpPr>
        <p:spPr bwMode="auto">
          <a:xfrm>
            <a:off x="2952282" y="2807897"/>
            <a:ext cx="194421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mtClean="0">
                <a:solidFill>
                  <a:srgbClr val="003399"/>
                </a:solidFill>
                <a:effectLst/>
              </a:rPr>
              <a:t>Reactor</a:t>
            </a:r>
            <a:endParaRPr lang="en-US">
              <a:solidFill>
                <a:srgbClr val="003399"/>
              </a:solidFill>
              <a:effectLst/>
            </a:endParaRPr>
          </a:p>
        </p:txBody>
      </p:sp>
      <p:sp>
        <p:nvSpPr>
          <p:cNvPr id="23" name="Rectangle 13"/>
          <p:cNvSpPr>
            <a:spLocks noChangeArrowheads="1"/>
          </p:cNvSpPr>
          <p:nvPr/>
        </p:nvSpPr>
        <p:spPr bwMode="auto">
          <a:xfrm>
            <a:off x="4968562" y="2807897"/>
            <a:ext cx="1944216" cy="35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ctr"/>
            <a:r>
              <a:rPr lang="en-US" smtClean="0">
                <a:solidFill>
                  <a:srgbClr val="003399"/>
                </a:solidFill>
                <a:effectLst/>
              </a:rPr>
              <a:t>Solar/KamLAND</a:t>
            </a:r>
            <a:endParaRPr lang="en-US">
              <a:solidFill>
                <a:srgbClr val="003399"/>
              </a:solidFill>
              <a:effectLst/>
            </a:endParaRPr>
          </a:p>
        </p:txBody>
      </p:sp>
      <p:grpSp>
        <p:nvGrpSpPr>
          <p:cNvPr id="24" name="Group 17"/>
          <p:cNvGrpSpPr>
            <a:grpSpLocks/>
          </p:cNvGrpSpPr>
          <p:nvPr/>
        </p:nvGrpSpPr>
        <p:grpSpPr bwMode="auto">
          <a:xfrm>
            <a:off x="360038" y="6191978"/>
            <a:ext cx="1368152" cy="215999"/>
            <a:chOff x="2544" y="2784"/>
            <a:chExt cx="912" cy="144"/>
          </a:xfrm>
        </p:grpSpPr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3072" y="2784"/>
              <a:ext cx="192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26" name="Rectangle 19"/>
            <p:cNvSpPr>
              <a:spLocks noChangeArrowheads="1"/>
            </p:cNvSpPr>
            <p:nvPr/>
          </p:nvSpPr>
          <p:spPr bwMode="auto">
            <a:xfrm>
              <a:off x="2544" y="2784"/>
              <a:ext cx="528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27" name="Rectangle 20"/>
            <p:cNvSpPr>
              <a:spLocks noChangeArrowheads="1"/>
            </p:cNvSpPr>
            <p:nvPr/>
          </p:nvSpPr>
          <p:spPr bwMode="auto">
            <a:xfrm>
              <a:off x="3264" y="2784"/>
              <a:ext cx="192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grpSp>
        <p:nvGrpSpPr>
          <p:cNvPr id="28" name="Group 21"/>
          <p:cNvGrpSpPr>
            <a:grpSpLocks/>
          </p:cNvGrpSpPr>
          <p:nvPr/>
        </p:nvGrpSpPr>
        <p:grpSpPr bwMode="auto">
          <a:xfrm>
            <a:off x="360038" y="5687980"/>
            <a:ext cx="1368152" cy="215999"/>
            <a:chOff x="3456" y="3024"/>
            <a:chExt cx="912" cy="144"/>
          </a:xfrm>
        </p:grpSpPr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3888" y="3024"/>
              <a:ext cx="240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30" name="Rectangle 23"/>
            <p:cNvSpPr>
              <a:spLocks noChangeArrowheads="1"/>
            </p:cNvSpPr>
            <p:nvPr/>
          </p:nvSpPr>
          <p:spPr bwMode="auto">
            <a:xfrm>
              <a:off x="3456" y="3024"/>
              <a:ext cx="432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31" name="Rectangle 24"/>
            <p:cNvSpPr>
              <a:spLocks noChangeArrowheads="1"/>
            </p:cNvSpPr>
            <p:nvPr/>
          </p:nvSpPr>
          <p:spPr bwMode="auto">
            <a:xfrm>
              <a:off x="4128" y="3024"/>
              <a:ext cx="240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grpSp>
        <p:nvGrpSpPr>
          <p:cNvPr id="32" name="Group 25"/>
          <p:cNvGrpSpPr>
            <a:grpSpLocks/>
          </p:cNvGrpSpPr>
          <p:nvPr/>
        </p:nvGrpSpPr>
        <p:grpSpPr bwMode="auto">
          <a:xfrm>
            <a:off x="360038" y="3887986"/>
            <a:ext cx="1368152" cy="215999"/>
            <a:chOff x="4464" y="3024"/>
            <a:chExt cx="912" cy="144"/>
          </a:xfrm>
        </p:grpSpPr>
        <p:sp>
          <p:nvSpPr>
            <p:cNvPr id="33" name="Rectangle 26"/>
            <p:cNvSpPr>
              <a:spLocks noChangeArrowheads="1"/>
            </p:cNvSpPr>
            <p:nvPr/>
          </p:nvSpPr>
          <p:spPr bwMode="auto">
            <a:xfrm>
              <a:off x="4512" y="3024"/>
              <a:ext cx="432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34" name="Rectangle 27"/>
            <p:cNvSpPr>
              <a:spLocks noChangeArrowheads="1"/>
            </p:cNvSpPr>
            <p:nvPr/>
          </p:nvSpPr>
          <p:spPr bwMode="auto">
            <a:xfrm>
              <a:off x="4464" y="3024"/>
              <a:ext cx="48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35" name="Rectangle 28"/>
            <p:cNvSpPr>
              <a:spLocks noChangeArrowheads="1"/>
            </p:cNvSpPr>
            <p:nvPr/>
          </p:nvSpPr>
          <p:spPr bwMode="auto">
            <a:xfrm>
              <a:off x="4944" y="3024"/>
              <a:ext cx="432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sp>
        <p:nvSpPr>
          <p:cNvPr id="36" name="Text Box 29"/>
          <p:cNvSpPr txBox="1">
            <a:spLocks noChangeArrowheads="1"/>
          </p:cNvSpPr>
          <p:nvPr/>
        </p:nvSpPr>
        <p:spPr bwMode="auto">
          <a:xfrm>
            <a:off x="72006" y="6173978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37" name="Rectangle 30"/>
          <p:cNvSpPr>
            <a:spLocks noChangeArrowheads="1"/>
          </p:cNvSpPr>
          <p:nvPr/>
        </p:nvSpPr>
        <p:spPr bwMode="auto">
          <a:xfrm>
            <a:off x="360038" y="5876979"/>
            <a:ext cx="1368152" cy="2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 smtClean="0">
                <a:solidFill>
                  <a:srgbClr val="404040"/>
                </a:solidFill>
              </a:rPr>
              <a:t>Solar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38" name="Rectangle 31"/>
          <p:cNvSpPr>
            <a:spLocks noChangeArrowheads="1"/>
          </p:cNvSpPr>
          <p:nvPr/>
        </p:nvSpPr>
        <p:spPr bwMode="auto">
          <a:xfrm>
            <a:off x="72006" y="3383977"/>
            <a:ext cx="180020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Normal</a:t>
            </a:r>
          </a:p>
        </p:txBody>
      </p:sp>
      <p:sp>
        <p:nvSpPr>
          <p:cNvPr id="39" name="Text Box 32"/>
          <p:cNvSpPr txBox="1">
            <a:spLocks noChangeArrowheads="1"/>
          </p:cNvSpPr>
          <p:nvPr/>
        </p:nvSpPr>
        <p:spPr bwMode="auto">
          <a:xfrm>
            <a:off x="72006" y="5660980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40" name="Text Box 33"/>
          <p:cNvSpPr txBox="1">
            <a:spLocks noChangeArrowheads="1"/>
          </p:cNvSpPr>
          <p:nvPr/>
        </p:nvSpPr>
        <p:spPr bwMode="auto">
          <a:xfrm>
            <a:off x="90008" y="3869986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41" name="Rectangle 34"/>
          <p:cNvSpPr>
            <a:spLocks noChangeArrowheads="1"/>
          </p:cNvSpPr>
          <p:nvPr/>
        </p:nvSpPr>
        <p:spPr bwMode="auto">
          <a:xfrm>
            <a:off x="360038" y="4103985"/>
            <a:ext cx="1368152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Atmospheric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2" name="Line 35"/>
          <p:cNvSpPr>
            <a:spLocks noChangeShapeType="1"/>
          </p:cNvSpPr>
          <p:nvPr/>
        </p:nvSpPr>
        <p:spPr bwMode="auto">
          <a:xfrm>
            <a:off x="648070" y="5903979"/>
            <a:ext cx="0" cy="287999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 type="triangle" w="med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p:sp>
        <p:nvSpPr>
          <p:cNvPr id="43" name="Line 36"/>
          <p:cNvSpPr>
            <a:spLocks noChangeShapeType="1"/>
          </p:cNvSpPr>
          <p:nvPr/>
        </p:nvSpPr>
        <p:spPr bwMode="auto">
          <a:xfrm>
            <a:off x="648070" y="5111981"/>
            <a:ext cx="0" cy="575998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p:sp>
        <p:nvSpPr>
          <p:cNvPr id="44" name="Line 37"/>
          <p:cNvSpPr>
            <a:spLocks noChangeShapeType="1"/>
          </p:cNvSpPr>
          <p:nvPr/>
        </p:nvSpPr>
        <p:spPr bwMode="auto">
          <a:xfrm flipV="1">
            <a:off x="648070" y="4103985"/>
            <a:ext cx="0" cy="647998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p:grpSp>
        <p:nvGrpSpPr>
          <p:cNvPr id="45" name="Group 38"/>
          <p:cNvGrpSpPr>
            <a:grpSpLocks/>
          </p:cNvGrpSpPr>
          <p:nvPr/>
        </p:nvGrpSpPr>
        <p:grpSpPr bwMode="auto">
          <a:xfrm>
            <a:off x="2304254" y="4391984"/>
            <a:ext cx="1368152" cy="215999"/>
            <a:chOff x="2544" y="2784"/>
            <a:chExt cx="912" cy="144"/>
          </a:xfrm>
        </p:grpSpPr>
        <p:sp>
          <p:nvSpPr>
            <p:cNvPr id="46" name="Rectangle 39"/>
            <p:cNvSpPr>
              <a:spLocks noChangeArrowheads="1"/>
            </p:cNvSpPr>
            <p:nvPr/>
          </p:nvSpPr>
          <p:spPr bwMode="auto">
            <a:xfrm>
              <a:off x="3072" y="2784"/>
              <a:ext cx="192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47" name="Rectangle 40"/>
            <p:cNvSpPr>
              <a:spLocks noChangeArrowheads="1"/>
            </p:cNvSpPr>
            <p:nvPr/>
          </p:nvSpPr>
          <p:spPr bwMode="auto">
            <a:xfrm>
              <a:off x="2544" y="2784"/>
              <a:ext cx="528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48" name="Rectangle 41"/>
            <p:cNvSpPr>
              <a:spLocks noChangeArrowheads="1"/>
            </p:cNvSpPr>
            <p:nvPr/>
          </p:nvSpPr>
          <p:spPr bwMode="auto">
            <a:xfrm>
              <a:off x="3264" y="2784"/>
              <a:ext cx="192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grpSp>
        <p:nvGrpSpPr>
          <p:cNvPr id="49" name="Group 42"/>
          <p:cNvGrpSpPr>
            <a:grpSpLocks/>
          </p:cNvGrpSpPr>
          <p:nvPr/>
        </p:nvGrpSpPr>
        <p:grpSpPr bwMode="auto">
          <a:xfrm>
            <a:off x="2304254" y="3887986"/>
            <a:ext cx="1368152" cy="215999"/>
            <a:chOff x="3456" y="3024"/>
            <a:chExt cx="912" cy="144"/>
          </a:xfrm>
        </p:grpSpPr>
        <p:sp>
          <p:nvSpPr>
            <p:cNvPr id="50" name="Rectangle 43"/>
            <p:cNvSpPr>
              <a:spLocks noChangeArrowheads="1"/>
            </p:cNvSpPr>
            <p:nvPr/>
          </p:nvSpPr>
          <p:spPr bwMode="auto">
            <a:xfrm>
              <a:off x="3888" y="3024"/>
              <a:ext cx="240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51" name="Rectangle 44"/>
            <p:cNvSpPr>
              <a:spLocks noChangeArrowheads="1"/>
            </p:cNvSpPr>
            <p:nvPr/>
          </p:nvSpPr>
          <p:spPr bwMode="auto">
            <a:xfrm>
              <a:off x="3456" y="3024"/>
              <a:ext cx="432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r>
                <a:rPr lang="en-US" b="1">
                  <a:solidFill>
                    <a:schemeClr val="bg1"/>
                  </a:solidFill>
                </a:rPr>
                <a:t>e</a:t>
              </a:r>
            </a:p>
          </p:txBody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4128" y="3024"/>
              <a:ext cx="240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grpSp>
        <p:nvGrpSpPr>
          <p:cNvPr id="53" name="Group 46"/>
          <p:cNvGrpSpPr>
            <a:grpSpLocks/>
          </p:cNvGrpSpPr>
          <p:nvPr/>
        </p:nvGrpSpPr>
        <p:grpSpPr bwMode="auto">
          <a:xfrm>
            <a:off x="2286252" y="6191978"/>
            <a:ext cx="1368152" cy="215999"/>
            <a:chOff x="4464" y="3024"/>
            <a:chExt cx="912" cy="144"/>
          </a:xfrm>
        </p:grpSpPr>
        <p:sp>
          <p:nvSpPr>
            <p:cNvPr id="54" name="Rectangle 47"/>
            <p:cNvSpPr>
              <a:spLocks noChangeArrowheads="1"/>
            </p:cNvSpPr>
            <p:nvPr/>
          </p:nvSpPr>
          <p:spPr bwMode="auto">
            <a:xfrm>
              <a:off x="4512" y="3024"/>
              <a:ext cx="432" cy="144"/>
            </a:xfrm>
            <a:prstGeom prst="rect">
              <a:avLst/>
            </a:prstGeom>
            <a:solidFill>
              <a:srgbClr val="0033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m</a:t>
              </a:r>
            </a:p>
          </p:txBody>
        </p:sp>
        <p:sp>
          <p:nvSpPr>
            <p:cNvPr id="55" name="Rectangle 48"/>
            <p:cNvSpPr>
              <a:spLocks noChangeArrowheads="1"/>
            </p:cNvSpPr>
            <p:nvPr/>
          </p:nvSpPr>
          <p:spPr bwMode="auto">
            <a:xfrm>
              <a:off x="4464" y="3024"/>
              <a:ext cx="48" cy="144"/>
            </a:xfrm>
            <a:prstGeom prst="rect">
              <a:avLst/>
            </a:prstGeom>
            <a:solidFill>
              <a:srgbClr val="C4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tIns="0" bIns="43200" anchor="ctr"/>
            <a:lstStyle/>
            <a:p>
              <a:pPr algn="ctr"/>
              <a:endParaRPr lang="en-US" b="1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  <p:sp>
          <p:nvSpPr>
            <p:cNvPr id="56" name="Rectangle 49"/>
            <p:cNvSpPr>
              <a:spLocks noChangeArrowheads="1"/>
            </p:cNvSpPr>
            <p:nvPr/>
          </p:nvSpPr>
          <p:spPr bwMode="auto">
            <a:xfrm>
              <a:off x="4944" y="3024"/>
              <a:ext cx="432" cy="144"/>
            </a:xfrm>
            <a:prstGeom prst="rect">
              <a:avLst/>
            </a:prstGeom>
            <a:solidFill>
              <a:srgbClr val="00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bIns="0" anchor="b"/>
            <a:lstStyle/>
            <a:p>
              <a:pPr algn="ctr"/>
              <a:r>
                <a:rPr lang="en-US" b="1">
                  <a:solidFill>
                    <a:schemeClr val="bg1"/>
                  </a:solidFill>
                  <a:latin typeface="Symbol" pitchFamily="18" charset="2"/>
                </a:rPr>
                <a:t>t</a:t>
              </a:r>
            </a:p>
          </p:txBody>
        </p:sp>
      </p:grpSp>
      <p:sp>
        <p:nvSpPr>
          <p:cNvPr id="57" name="Text Box 50"/>
          <p:cNvSpPr txBox="1">
            <a:spLocks noChangeArrowheads="1"/>
          </p:cNvSpPr>
          <p:nvPr/>
        </p:nvSpPr>
        <p:spPr bwMode="auto">
          <a:xfrm>
            <a:off x="2016222" y="4373984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n-lt"/>
              </a:rPr>
              <a:t>1</a:t>
            </a:r>
          </a:p>
        </p:txBody>
      </p:sp>
      <p:sp>
        <p:nvSpPr>
          <p:cNvPr id="58" name="Rectangle 51"/>
          <p:cNvSpPr>
            <a:spLocks noChangeArrowheads="1"/>
          </p:cNvSpPr>
          <p:nvPr/>
        </p:nvSpPr>
        <p:spPr bwMode="auto">
          <a:xfrm>
            <a:off x="2304254" y="4076985"/>
            <a:ext cx="1368152" cy="28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 smtClean="0">
                <a:solidFill>
                  <a:srgbClr val="404040"/>
                </a:solidFill>
              </a:rPr>
              <a:t>Solar</a:t>
            </a:r>
            <a:endParaRPr lang="en-US">
              <a:solidFill>
                <a:srgbClr val="404040"/>
              </a:solidFill>
            </a:endParaRPr>
          </a:p>
        </p:txBody>
      </p:sp>
      <p:sp>
        <p:nvSpPr>
          <p:cNvPr id="59" name="Rectangle 52"/>
          <p:cNvSpPr>
            <a:spLocks noChangeArrowheads="1"/>
          </p:cNvSpPr>
          <p:nvPr/>
        </p:nvSpPr>
        <p:spPr bwMode="auto">
          <a:xfrm>
            <a:off x="2016222" y="3383977"/>
            <a:ext cx="180020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 sz="2000" b="1">
                <a:solidFill>
                  <a:schemeClr val="tx1"/>
                </a:solidFill>
              </a:rPr>
              <a:t>Inverted</a:t>
            </a:r>
          </a:p>
        </p:txBody>
      </p:sp>
      <p:sp>
        <p:nvSpPr>
          <p:cNvPr id="60" name="Text Box 53"/>
          <p:cNvSpPr txBox="1">
            <a:spLocks noChangeArrowheads="1"/>
          </p:cNvSpPr>
          <p:nvPr/>
        </p:nvSpPr>
        <p:spPr bwMode="auto">
          <a:xfrm>
            <a:off x="2016222" y="3860986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n-lt"/>
              </a:rPr>
              <a:t>2</a:t>
            </a:r>
          </a:p>
        </p:txBody>
      </p:sp>
      <p:sp>
        <p:nvSpPr>
          <p:cNvPr id="61" name="Text Box 54"/>
          <p:cNvSpPr txBox="1">
            <a:spLocks noChangeArrowheads="1"/>
          </p:cNvSpPr>
          <p:nvPr/>
        </p:nvSpPr>
        <p:spPr bwMode="auto">
          <a:xfrm>
            <a:off x="2016222" y="6173978"/>
            <a:ext cx="270030" cy="215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>
            <a:lvl1pPr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chemeClr val="tx1"/>
                </a:solidFill>
                <a:latin typeface="+mn-lt"/>
              </a:rPr>
              <a:t>3</a:t>
            </a:r>
          </a:p>
        </p:txBody>
      </p:sp>
      <p:sp>
        <p:nvSpPr>
          <p:cNvPr id="62" name="Rectangle 55"/>
          <p:cNvSpPr>
            <a:spLocks noChangeArrowheads="1"/>
          </p:cNvSpPr>
          <p:nvPr/>
        </p:nvSpPr>
        <p:spPr bwMode="auto">
          <a:xfrm>
            <a:off x="2304254" y="4607983"/>
            <a:ext cx="1368152" cy="15839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4D0C8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Atmospheric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Line 56"/>
          <p:cNvSpPr>
            <a:spLocks noChangeShapeType="1"/>
          </p:cNvSpPr>
          <p:nvPr/>
        </p:nvSpPr>
        <p:spPr bwMode="auto">
          <a:xfrm>
            <a:off x="3384342" y="4103985"/>
            <a:ext cx="0" cy="287999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 type="triangle" w="med" len="sm"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p:sp>
        <p:nvSpPr>
          <p:cNvPr id="64" name="Line 57"/>
          <p:cNvSpPr>
            <a:spLocks noChangeShapeType="1"/>
          </p:cNvSpPr>
          <p:nvPr/>
        </p:nvSpPr>
        <p:spPr bwMode="auto">
          <a:xfrm>
            <a:off x="3384342" y="5615980"/>
            <a:ext cx="0" cy="575998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p:sp>
        <p:nvSpPr>
          <p:cNvPr id="65" name="Line 58"/>
          <p:cNvSpPr>
            <a:spLocks noChangeShapeType="1"/>
          </p:cNvSpPr>
          <p:nvPr/>
        </p:nvSpPr>
        <p:spPr bwMode="auto">
          <a:xfrm flipV="1">
            <a:off x="3384342" y="4607983"/>
            <a:ext cx="0" cy="647998"/>
          </a:xfrm>
          <a:prstGeom prst="line">
            <a:avLst/>
          </a:prstGeom>
          <a:noFill/>
          <a:ln w="31750">
            <a:solidFill>
              <a:srgbClr val="404040"/>
            </a:solidFill>
            <a:round/>
            <a:headEnd/>
            <a:tailEnd type="triangle" w="med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0" anchor="b"/>
          <a:lstStyle/>
          <a:p>
            <a:pPr algn="ctr">
              <a:defRPr/>
            </a:pP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/>
              <p:cNvSpPr txBox="1"/>
              <p:nvPr/>
            </p:nvSpPr>
            <p:spPr>
              <a:xfrm>
                <a:off x="3744392" y="3816037"/>
                <a:ext cx="171004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/>
                      </a:rPr>
                      <m:t>Δ</m:t>
                    </m:r>
                    <m:sSup>
                      <m:sSupPr>
                        <m:ctrlPr>
                          <a:rPr lang="en-US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/>
                          </a:rPr>
                          <m:t>𝑚</m:t>
                        </m:r>
                      </m:e>
                      <m:sup>
                        <m:r>
                          <a:rPr lang="en-US" b="0" i="1" smtClean="0">
                            <a:latin typeface="Cambria Math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mtClean="0"/>
                  <a:t> </a:t>
                </a:r>
              </a:p>
              <a:p>
                <a:r>
                  <a:rPr lang="en-US" smtClean="0"/>
                  <a:t>72–80 meV</a:t>
                </a:r>
                <a:r>
                  <a:rPr lang="en-US" baseline="30000" smtClean="0"/>
                  <a:t>2</a:t>
                </a:r>
                <a:endParaRPr lang="en-US" baseline="30000"/>
              </a:p>
            </p:txBody>
          </p:sp>
        </mc:Choice>
        <mc:Fallback xmlns="">
          <p:sp>
            <p:nvSpPr>
              <p:cNvPr id="68" name="TextBox 6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4392" y="3816037"/>
                <a:ext cx="1710049" cy="646331"/>
              </a:xfrm>
              <a:prstGeom prst="rect">
                <a:avLst/>
              </a:prstGeom>
              <a:blipFill rotWithShape="1">
                <a:blip r:embed="rId11"/>
                <a:stretch>
                  <a:fillRect l="-2847" b="-14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0" name="TextBox 69"/>
          <p:cNvSpPr txBox="1"/>
          <p:nvPr/>
        </p:nvSpPr>
        <p:spPr>
          <a:xfrm>
            <a:off x="3744392" y="5246955"/>
            <a:ext cx="1798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2180–2640 </a:t>
            </a:r>
            <a:r>
              <a:rPr lang="en-US"/>
              <a:t>meV</a:t>
            </a:r>
            <a:r>
              <a:rPr lang="en-US" baseline="30000"/>
              <a:t>2</a:t>
            </a:r>
            <a:endParaRPr lang="en-US"/>
          </a:p>
        </p:txBody>
      </p:sp>
      <p:sp>
        <p:nvSpPr>
          <p:cNvPr id="71" name="Rectangle 59"/>
          <p:cNvSpPr>
            <a:spLocks noChangeArrowheads="1"/>
          </p:cNvSpPr>
          <p:nvPr/>
        </p:nvSpPr>
        <p:spPr bwMode="auto">
          <a:xfrm>
            <a:off x="5688662" y="3383977"/>
            <a:ext cx="3456480" cy="3167636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216000" tIns="43201" rIns="86402" bIns="0" anchor="ctr"/>
          <a:lstStyle/>
          <a:p>
            <a:pPr algn="l"/>
            <a:r>
              <a:rPr lang="en-US" sz="2000">
                <a:solidFill>
                  <a:srgbClr val="C00000"/>
                </a:solidFill>
              </a:rPr>
              <a:t>Tasks and Open </a:t>
            </a:r>
            <a:r>
              <a:rPr lang="en-US" sz="2000" smtClean="0">
                <a:solidFill>
                  <a:srgbClr val="C00000"/>
                </a:solidFill>
              </a:rPr>
              <a:t>Questions</a:t>
            </a:r>
            <a:endParaRPr lang="en-US" sz="600" smtClean="0">
              <a:solidFill>
                <a:srgbClr val="C00000"/>
              </a:solidFill>
            </a:endParaRPr>
          </a:p>
          <a:p>
            <a:pPr>
              <a:buFontTx/>
              <a:buChar char="•"/>
            </a:pPr>
            <a:r>
              <a:rPr lang="en-US" sz="2000" smtClean="0">
                <a:solidFill>
                  <a:srgbClr val="C00000"/>
                </a:solidFill>
              </a:rPr>
              <a:t> Precision for all angles</a:t>
            </a:r>
            <a:endParaRPr lang="en-US" sz="2400" baseline="-25000">
              <a:solidFill>
                <a:srgbClr val="C00000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C00000"/>
                </a:solidFill>
              </a:rPr>
              <a:t> CP-violating phase </a:t>
            </a:r>
            <a:r>
              <a:rPr lang="en-US" sz="200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sz="600">
                <a:solidFill>
                  <a:srgbClr val="C00000"/>
                </a:solidFill>
                <a:latin typeface="Symbol" pitchFamily="18" charset="2"/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?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C00000"/>
                </a:solidFill>
              </a:rPr>
              <a:t> Mass ordering</a:t>
            </a:r>
            <a:r>
              <a:rPr lang="en-US" sz="700">
                <a:solidFill>
                  <a:srgbClr val="C00000"/>
                </a:solidFill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? </a:t>
            </a:r>
          </a:p>
          <a:p>
            <a:pPr algn="l"/>
            <a:r>
              <a:rPr lang="en-US" sz="2000">
                <a:solidFill>
                  <a:srgbClr val="C00000"/>
                </a:solidFill>
              </a:rPr>
              <a:t>  </a:t>
            </a:r>
            <a:r>
              <a:rPr lang="en-US" sz="1200">
                <a:solidFill>
                  <a:srgbClr val="C00000"/>
                </a:solidFill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(normal vs inverted)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C00000"/>
                </a:solidFill>
              </a:rPr>
              <a:t> Absolute masses</a:t>
            </a:r>
            <a:r>
              <a:rPr lang="en-US" sz="700">
                <a:solidFill>
                  <a:srgbClr val="C00000"/>
                </a:solidFill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?</a:t>
            </a:r>
          </a:p>
          <a:p>
            <a:pPr algn="l"/>
            <a:r>
              <a:rPr lang="en-US" sz="2000">
                <a:solidFill>
                  <a:srgbClr val="C00000"/>
                </a:solidFill>
              </a:rPr>
              <a:t>  </a:t>
            </a:r>
            <a:r>
              <a:rPr lang="en-US" sz="1400">
                <a:solidFill>
                  <a:srgbClr val="C00000"/>
                </a:solidFill>
              </a:rPr>
              <a:t> </a:t>
            </a:r>
            <a:r>
              <a:rPr lang="en-US" sz="2000">
                <a:solidFill>
                  <a:srgbClr val="C00000"/>
                </a:solidFill>
              </a:rPr>
              <a:t>(hierarchical vs degenerate)</a:t>
            </a:r>
          </a:p>
          <a:p>
            <a:pPr algn="l">
              <a:buFontTx/>
              <a:buChar char="•"/>
            </a:pPr>
            <a:r>
              <a:rPr lang="en-US" sz="2000">
                <a:solidFill>
                  <a:srgbClr val="C00000"/>
                </a:solidFill>
              </a:rPr>
              <a:t> Dirac or Majorana</a:t>
            </a:r>
            <a:r>
              <a:rPr lang="en-US" sz="700">
                <a:solidFill>
                  <a:srgbClr val="C00000"/>
                </a:solidFill>
              </a:rPr>
              <a:t> </a:t>
            </a:r>
            <a:r>
              <a:rPr lang="en-US" sz="2000" smtClean="0">
                <a:solidFill>
                  <a:srgbClr val="C00000"/>
                </a:solidFill>
              </a:rPr>
              <a:t>?</a:t>
            </a:r>
          </a:p>
          <a:p>
            <a:pPr algn="l"/>
            <a:endParaRPr lang="en-US" sz="2400" baseline="-25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114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Matter Effect on Flavor Oscillations in the Sun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122" y="1581968"/>
            <a:ext cx="5779114" cy="449665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16143" y="5974578"/>
            <a:ext cx="23043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smtClean="0"/>
              <a:t>Energy [MeV]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3892" y="2754732"/>
                <a:ext cx="1655581" cy="4834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Cambria Math"/>
                      </a:rPr>
                      <m:t>1−</m:t>
                    </m:r>
                    <m:f>
                      <m:fPr>
                        <m:ctrlPr>
                          <a:rPr lang="en-US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den>
                    </m:f>
                    <m:sSup>
                      <m:sSupPr>
                        <m:ctrlPr>
                          <a:rPr lang="en-US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  <m:t>sin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</m:ctrlPr>
                      </m:sSubPr>
                      <m:e>
                        <m:r>
                          <a:rPr lang="en-US" b="0" i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b="0" i="0" smtClean="0">
                            <a:solidFill>
                              <a:schemeClr val="accent3">
                                <a:lumMod val="50000"/>
                              </a:schemeClr>
                            </a:solidFill>
                            <a:effectLst/>
                            <a:latin typeface="Cambria Math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b="0" smtClean="0">
                    <a:solidFill>
                      <a:schemeClr val="accent3">
                        <a:lumMod val="50000"/>
                      </a:schemeClr>
                    </a:solidFill>
                    <a:effectLst/>
                  </a:rPr>
                  <a:t> </a:t>
                </a: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892" y="2754732"/>
                <a:ext cx="1655581" cy="483466"/>
              </a:xfrm>
              <a:prstGeom prst="rect">
                <a:avLst/>
              </a:prstGeom>
              <a:blipFill rotWithShape="1">
                <a:blip r:embed="rId3"/>
                <a:stretch>
                  <a:fillRect b="-25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7988234" y="4031709"/>
                <a:ext cx="908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sin</m:t>
                        </m:r>
                      </m:e>
                      <m:sup>
                        <m: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2</m:t>
                        </m:r>
                      </m:sup>
                    </m:sSup>
                    <m:sSub>
                      <m:sSubPr>
                        <m:ctrlPr>
                          <a:rPr lang="en-US" b="0" i="1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Θ</m:t>
                        </m:r>
                      </m:e>
                      <m:sub>
                        <m:r>
                          <a:rPr lang="en-US" b="0" i="0" smtClean="0">
                            <a:solidFill>
                              <a:schemeClr val="accent1">
                                <a:lumMod val="75000"/>
                              </a:schemeClr>
                            </a:solidFill>
                            <a:latin typeface="Cambria Math"/>
                          </a:rPr>
                          <m:t>12</m:t>
                        </m:r>
                      </m:sub>
                    </m:sSub>
                  </m:oMath>
                </a14:m>
                <a:r>
                  <a:rPr lang="en-US" b="0" smtClean="0">
                    <a:solidFill>
                      <a:schemeClr val="accent1">
                        <a:lumMod val="75000"/>
                      </a:schemeClr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88234" y="4031709"/>
                <a:ext cx="908113" cy="369332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Arrow Connector 13"/>
          <p:cNvCxnSpPr/>
          <p:nvPr/>
        </p:nvCxnSpPr>
        <p:spPr>
          <a:xfrm flipV="1">
            <a:off x="1684028" y="2993593"/>
            <a:ext cx="485669" cy="3878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7521756" y="4225457"/>
            <a:ext cx="485669" cy="3878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484892" y="3339988"/>
                <a:ext cx="15214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chemeClr val="tx1"/>
                    </a:solidFill>
                  </a:rPr>
                  <a:t> survival</a:t>
                </a:r>
              </a:p>
              <a:p>
                <a:r>
                  <a:rPr lang="en-US" sz="2000" smtClean="0">
                    <a:solidFill>
                      <a:schemeClr val="tx1"/>
                    </a:solidFill>
                  </a:rPr>
                  <a:t>probability</a:t>
                </a:r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4892" y="3339988"/>
                <a:ext cx="1521410" cy="707886"/>
              </a:xfrm>
              <a:prstGeom prst="rect">
                <a:avLst/>
              </a:prstGeom>
              <a:blipFill rotWithShape="1">
                <a:blip r:embed="rId5"/>
                <a:stretch>
                  <a:fillRect l="-4418" t="-4310" b="-146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2232182" y="5040207"/>
            <a:ext cx="208829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</a:rPr>
              <a:t>Yusuke </a:t>
            </a:r>
            <a:r>
              <a:rPr lang="en-US" smtClean="0">
                <a:solidFill>
                  <a:schemeClr val="bg1">
                    <a:lumMod val="50000"/>
                  </a:schemeClr>
                </a:solidFill>
              </a:rPr>
              <a:t>Koshio Neutrino 2014</a:t>
            </a:r>
            <a:endParaRPr 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658607" y="791617"/>
            <a:ext cx="39389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Low energy (E </a:t>
            </a:r>
            <a:r>
              <a:rPr lang="en-US">
                <a:solidFill>
                  <a:schemeClr val="accent3">
                    <a:lumMod val="50000"/>
                  </a:schemeClr>
                </a:solidFill>
                <a:latin typeface="Arial Unicode MS"/>
                <a:ea typeface="Arial Unicode MS"/>
                <a:cs typeface="Arial Unicode MS"/>
              </a:rPr>
              <a:t>≲ </a:t>
            </a:r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1 MeV)</a:t>
            </a:r>
          </a:p>
          <a:p>
            <a:r>
              <a:rPr lang="en-US">
                <a:solidFill>
                  <a:schemeClr val="accent3">
                    <a:lumMod val="50000"/>
                  </a:schemeClr>
                </a:solidFill>
              </a:rPr>
              <a:t>Phase-averaged vacuum oscillations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81641" y="791617"/>
            <a:ext cx="2609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High energy (E</a:t>
            </a:r>
            <a:r>
              <a:rPr lang="en-US">
                <a:solidFill>
                  <a:schemeClr val="accent1">
                    <a:lumMod val="75000"/>
                  </a:schemeClr>
                </a:solidFill>
                <a:latin typeface="Arial Unicode MS"/>
                <a:ea typeface="Arial Unicode MS"/>
                <a:cs typeface="Arial Unicode MS"/>
              </a:rPr>
              <a:t> ≳ </a:t>
            </a:r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5 MeV)</a:t>
            </a:r>
          </a:p>
          <a:p>
            <a:r>
              <a:rPr lang="en-US">
                <a:solidFill>
                  <a:schemeClr val="accent1">
                    <a:lumMod val="75000"/>
                  </a:schemeClr>
                </a:solidFill>
              </a:rPr>
              <a:t>MSW conversion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6480175" y="1437948"/>
            <a:ext cx="2304917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512082" y="1437948"/>
            <a:ext cx="3600501" cy="0"/>
          </a:xfrm>
          <a:prstGeom prst="straightConnector1">
            <a:avLst/>
          </a:prstGeom>
          <a:ln w="38100">
            <a:solidFill>
              <a:schemeClr val="accent3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4937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Neutrinos are Brighter at Night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552782" y="5032684"/>
            <a:ext cx="22323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/>
              <a:t>Super-Kamiokande</a:t>
            </a:r>
          </a:p>
          <a:p>
            <a:r>
              <a:rPr lang="en-US" sz="2000" smtClean="0"/>
              <a:t>Collaboration</a:t>
            </a:r>
          </a:p>
          <a:p>
            <a:r>
              <a:rPr lang="en-US" sz="2000" smtClean="0"/>
              <a:t>arXiv:1312.5176</a:t>
            </a:r>
            <a:endParaRPr lang="en-US" sz="20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002" y="2036108"/>
            <a:ext cx="5481296" cy="4516309"/>
          </a:xfrm>
          <a:prstGeom prst="rect">
            <a:avLst/>
          </a:prstGeom>
        </p:spPr>
      </p:pic>
      <p:sp>
        <p:nvSpPr>
          <p:cNvPr id="6" name="Oval 5"/>
          <p:cNvSpPr>
            <a:spLocks noChangeAspect="1"/>
          </p:cNvSpPr>
          <p:nvPr/>
        </p:nvSpPr>
        <p:spPr>
          <a:xfrm>
            <a:off x="3168312" y="727519"/>
            <a:ext cx="1936358" cy="1936358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ight Arrow 6"/>
              <p:cNvSpPr/>
              <p:nvPr/>
            </p:nvSpPr>
            <p:spPr>
              <a:xfrm>
                <a:off x="821714" y="1285968"/>
                <a:ext cx="2274588" cy="70066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smtClean="0"/>
                  <a:t>Mixed</a:t>
                </a:r>
                <a:r>
                  <a:rPr lang="en-US" smtClean="0"/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/>
                      </a:rPr>
                      <m:t>𝜈</m:t>
                    </m:r>
                  </m:oMath>
                </a14:m>
                <a:r>
                  <a:rPr lang="en-US" smtClean="0"/>
                  <a:t> from Sun</a:t>
                </a:r>
                <a:endParaRPr lang="en-US"/>
              </a:p>
            </p:txBody>
          </p:sp>
        </mc:Choice>
        <mc:Fallback xmlns="">
          <p:sp>
            <p:nvSpPr>
              <p:cNvPr id="7" name="Right Arrow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714" y="1285968"/>
                <a:ext cx="2274588" cy="700662"/>
              </a:xfrm>
              <a:prstGeom prst="rightArrow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ight Arrow 14"/>
              <p:cNvSpPr/>
              <p:nvPr/>
            </p:nvSpPr>
            <p:spPr>
              <a:xfrm>
                <a:off x="5184592" y="1295687"/>
                <a:ext cx="2274588" cy="700662"/>
              </a:xfrm>
              <a:prstGeom prst="right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0" smtClean="0"/>
                  <a:t>Regenerated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15" name="Right Arrow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592" y="1295687"/>
                <a:ext cx="2274588" cy="700662"/>
              </a:xfrm>
              <a:prstGeom prst="rightArrow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6480772" y="2053887"/>
                <a:ext cx="2232311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2000" smtClean="0">
                    <a:solidFill>
                      <a:srgbClr val="C00000"/>
                    </a:solidFill>
                  </a:rPr>
                  <a:t>Regeneration by</a:t>
                </a:r>
              </a:p>
              <a:p>
                <a:r>
                  <a:rPr lang="en-US" sz="2000" smtClean="0">
                    <a:solidFill>
                      <a:srgbClr val="C00000"/>
                    </a:solidFill>
                  </a:rPr>
                  <a:t>Earth matter effect:</a:t>
                </a:r>
              </a:p>
              <a:p>
                <a:r>
                  <a:rPr lang="en-US" sz="2000" smtClean="0">
                    <a:solidFill>
                      <a:srgbClr val="C00000"/>
                    </a:solidFill>
                  </a:rPr>
                  <a:t>More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𝜈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C00000"/>
                            </a:solidFill>
                            <a:latin typeface="Cambria Math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C00000"/>
                    </a:solidFill>
                  </a:rPr>
                  <a:t> at night!</a:t>
                </a:r>
              </a:p>
              <a:p>
                <a:r>
                  <a:rPr lang="en-US" sz="2000" smtClean="0">
                    <a:solidFill>
                      <a:srgbClr val="C00000"/>
                    </a:solidFill>
                  </a:rPr>
                  <a:t>(2.7</a:t>
                </a:r>
                <a:r>
                  <a:rPr lang="en-US" sz="2000" smtClean="0">
                    <a:solidFill>
                      <a:srgbClr val="C00000"/>
                    </a:solidFill>
                    <a:latin typeface="Symbol" panose="05050102010706020507" pitchFamily="18" charset="2"/>
                  </a:rPr>
                  <a:t>s</a:t>
                </a:r>
                <a:r>
                  <a:rPr lang="en-US" sz="2000" smtClean="0">
                    <a:solidFill>
                      <a:srgbClr val="C00000"/>
                    </a:solidFill>
                  </a:rPr>
                  <a:t> effect)</a:t>
                </a: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80772" y="2053887"/>
                <a:ext cx="2232311" cy="1323439"/>
              </a:xfrm>
              <a:prstGeom prst="rect">
                <a:avLst/>
              </a:prstGeom>
              <a:blipFill rotWithShape="1">
                <a:blip r:embed="rId6"/>
                <a:stretch>
                  <a:fillRect l="-2732" t="-2304" r="-2459" b="-73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10136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Models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1" y="2088177"/>
            <a:ext cx="9215525" cy="266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6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Models</a:t>
            </a:r>
            <a:endParaRPr lang="en-US" sz="57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43686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Equations of Stellar Structure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32501" y="719607"/>
            <a:ext cx="8424601" cy="72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6402" tIns="43201" rIns="86402" bIns="43201" anchor="ctr"/>
          <a:lstStyle/>
          <a:p>
            <a:r>
              <a:rPr lang="en-US" sz="2200" smtClean="0">
                <a:solidFill>
                  <a:srgbClr val="003399"/>
                </a:solidFill>
              </a:rPr>
              <a:t>Assume </a:t>
            </a:r>
            <a:r>
              <a:rPr lang="en-US" sz="2200">
                <a:solidFill>
                  <a:srgbClr val="003399"/>
                </a:solidFill>
              </a:rPr>
              <a:t>spherical symmetry and static structure (neglect kinetic </a:t>
            </a:r>
            <a:r>
              <a:rPr lang="en-US" sz="2200" smtClean="0">
                <a:solidFill>
                  <a:srgbClr val="003399"/>
                </a:solidFill>
              </a:rPr>
              <a:t>energy)</a:t>
            </a:r>
          </a:p>
          <a:p>
            <a:r>
              <a:rPr lang="en-US" sz="2200" smtClean="0">
                <a:solidFill>
                  <a:srgbClr val="003399"/>
                </a:solidFill>
              </a:rPr>
              <a:t>Excludes</a:t>
            </a:r>
            <a:r>
              <a:rPr lang="en-US" sz="2200">
                <a:solidFill>
                  <a:srgbClr val="003399"/>
                </a:solidFill>
              </a:rPr>
              <a:t>: Rotation, convection, magnetic fields, supernova-dynamics, …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7"/>
              <p:cNvSpPr>
                <a:spLocks noChangeArrowheads="1"/>
              </p:cNvSpPr>
              <p:nvPr/>
            </p:nvSpPr>
            <p:spPr bwMode="auto">
              <a:xfrm>
                <a:off x="432500" y="1583727"/>
                <a:ext cx="4824101" cy="4967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t" anchorCtr="0"/>
              <a:lstStyle/>
              <a:p>
                <a:r>
                  <a:rPr lang="en-US" sz="2200" smtClean="0">
                    <a:solidFill>
                      <a:srgbClr val="003399"/>
                    </a:solidFill>
                  </a:rPr>
                  <a:t>Hydrostatic equilibrium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𝑑𝑃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𝑑𝑟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𝐺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𝑁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𝑀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  <m:r>
                            <a:rPr lang="en-US" sz="2000" i="1">
                              <a:latin typeface="Cambria Math"/>
                            </a:rPr>
                            <m:t>𝜌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Energy conservation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𝐿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sub>
                          </m:sSub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𝑑𝑟</m:t>
                          </m:r>
                        </m:den>
                      </m:f>
                      <m:r>
                        <a:rPr lang="en-US" sz="2000" i="1">
                          <a:latin typeface="Cambria Math"/>
                        </a:rPr>
                        <m:t>=4</m:t>
                      </m:r>
                      <m:r>
                        <a:rPr lang="en-US" sz="2000" i="1">
                          <a:latin typeface="Cambria Math"/>
                        </a:rPr>
                        <m:t>𝜋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/>
                        </a:rPr>
                        <m:t>𝜖𝜌</m:t>
                      </m:r>
                    </m:oMath>
                  </m:oMathPara>
                </a14:m>
                <a:endParaRPr lang="en-US" sz="200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Energy transfer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n-US" sz="20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4</m:t>
                          </m:r>
                          <m:r>
                            <a:rPr lang="en-US" sz="2000" i="1">
                              <a:latin typeface="Cambria Math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sz="20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3</m:t>
                          </m:r>
                          <m:r>
                            <a:rPr lang="en-US" sz="2000" i="1">
                              <a:latin typeface="Cambria Math"/>
                            </a:rPr>
                            <m:t>𝜅𝜌</m:t>
                          </m:r>
                        </m:den>
                      </m:f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𝑑</m:t>
                          </m:r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𝑎</m:t>
                              </m:r>
                              <m:sSup>
                                <m:sSup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sz="2000" i="1">
                                      <a:latin typeface="Cambria Math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𝑑𝑟</m:t>
                          </m:r>
                        </m:den>
                      </m:f>
                    </m:oMath>
                  </m:oMathPara>
                </a14:m>
                <a:endParaRPr lang="en-US" sz="2000" smtClean="0"/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Literature</a:t>
                </a:r>
                <a:endParaRPr lang="en-US" sz="2000">
                  <a:solidFill>
                    <a:srgbClr val="003399"/>
                  </a:solidFill>
                </a:endParaRPr>
              </a:p>
              <a:p>
                <a:pPr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Clayton:  Principles of stellar evolution and</a:t>
                </a: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   nucleosynthesis (Univ. Chicago Press 1968)</a:t>
                </a:r>
              </a:p>
              <a:p>
                <a:pPr>
                  <a:buFontTx/>
                  <a:buChar char="•"/>
                </a:pPr>
                <a:r>
                  <a:rPr lang="en-US" sz="2000">
                    <a:solidFill>
                      <a:srgbClr val="003399"/>
                    </a:solidFill>
                  </a:rPr>
                  <a:t> Kippenhahn &amp; Weigert: Stellar structure</a:t>
                </a: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   and evolution (Springer 1990)</a:t>
                </a:r>
              </a:p>
              <a:p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6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2500" y="1583727"/>
                <a:ext cx="4824101" cy="4967886"/>
              </a:xfrm>
              <a:prstGeom prst="rect">
                <a:avLst/>
              </a:prstGeom>
              <a:blipFill rotWithShape="1">
                <a:blip r:embed="rId2"/>
                <a:stretch>
                  <a:fillRect l="-1643" t="-736" r="-126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5688715" y="1583727"/>
                <a:ext cx="3384376" cy="48959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/>
              <a:lstStyle/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04040"/>
                        </a:solidFill>
                        <a:latin typeface="Cambria Math"/>
                      </a:rPr>
                      <m:t>𝑟</m:t>
                    </m:r>
                  </m:oMath>
                </a14:m>
                <a:r>
                  <a:rPr lang="en-US" sz="2000">
                    <a:solidFill>
                      <a:srgbClr val="404040"/>
                    </a:solidFill>
                    <a:latin typeface="Comic Sans MS" pitchFamily="66" charset="0"/>
                  </a:rPr>
                  <a:t>    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04040"/>
                        </a:solidFill>
                        <a:latin typeface="Cambria Math"/>
                      </a:rPr>
                      <m:t>𝑃</m:t>
                    </m:r>
                  </m:oMath>
                </a14:m>
                <a:r>
                  <a:rPr lang="en-US" sz="2000">
                    <a:solidFill>
                      <a:srgbClr val="404040"/>
                    </a:solidFill>
                    <a:latin typeface="Comic Sans MS" pitchFamily="66" charset="0"/>
                  </a:rPr>
                  <a:t>    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04040"/>
                        </a:solidFill>
                        <a:latin typeface="Cambria Math"/>
                      </a:rPr>
                      <m:t>𝐺</m:t>
                    </m:r>
                    <m:r>
                      <a:rPr lang="en-US" sz="2000" b="0" i="1" baseline="-25000">
                        <a:solidFill>
                          <a:srgbClr val="404040"/>
                        </a:solidFill>
                        <a:latin typeface="Cambria Math"/>
                      </a:rPr>
                      <m:t>𝑁</m:t>
                    </m:r>
                  </m:oMath>
                </a14:m>
                <a:r>
                  <a:rPr lang="en-US" sz="2000">
                    <a:solidFill>
                      <a:srgbClr val="404040"/>
                    </a:solidFill>
                  </a:rPr>
                  <a:t> </a:t>
                </a:r>
                <a:r>
                  <a:rPr lang="en-US" sz="2000">
                    <a:solidFill>
                      <a:srgbClr val="404040"/>
                    </a:solidFill>
                    <a:latin typeface="Comic Sans MS" pitchFamily="66" charset="0"/>
                  </a:rPr>
                  <a:t>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04040"/>
                        </a:solidFill>
                        <a:latin typeface="Cambria Math"/>
                      </a:rPr>
                      <m:t>𝜌</m:t>
                    </m:r>
                  </m:oMath>
                </a14:m>
                <a:r>
                  <a:rPr lang="en-US" sz="2000">
                    <a:solidFill>
                      <a:srgbClr val="404040"/>
                    </a:solidFill>
                    <a:latin typeface="Symbol" pitchFamily="18" charset="2"/>
                  </a:rPr>
                  <a:t>      </a:t>
                </a: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  <m:t>𝑀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000" smtClean="0">
                    <a:solidFill>
                      <a:srgbClr val="404040"/>
                    </a:solidFill>
                    <a:latin typeface="Comic Sans MS" pitchFamily="66" charset="0"/>
                  </a:rPr>
                  <a:t>  </a:t>
                </a:r>
                <a:endParaRPr lang="en-US" sz="2000">
                  <a:solidFill>
                    <a:srgbClr val="404040"/>
                  </a:solidFill>
                  <a:latin typeface="Comic Sans MS" pitchFamily="66" charset="0"/>
                </a:endParaRPr>
              </a:p>
              <a:p>
                <a:pPr algn="l"/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  <m:t>𝐿</m:t>
                        </m:r>
                      </m:e>
                      <m:sub>
                        <m:r>
                          <a:rPr lang="en-US" sz="2000" b="0" i="1" smtClean="0">
                            <a:solidFill>
                              <a:srgbClr val="404040"/>
                            </a:solidFill>
                            <a:latin typeface="Cambria Math"/>
                          </a:rPr>
                          <m:t>𝑟</m:t>
                        </m:r>
                      </m:sub>
                    </m:sSub>
                  </m:oMath>
                </a14:m>
                <a:r>
                  <a:rPr lang="en-US" sz="2000">
                    <a:solidFill>
                      <a:srgbClr val="404040"/>
                    </a:solidFill>
                    <a:latin typeface="Comic Sans MS" pitchFamily="66" charset="0"/>
                  </a:rPr>
                  <a:t>   </a:t>
                </a:r>
              </a:p>
              <a:p>
                <a:pPr algn="l"/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404040"/>
                        </a:solidFill>
                        <a:latin typeface="Cambria Math"/>
                      </a:rPr>
                      <m:t>𝜖</m:t>
                    </m:r>
                  </m:oMath>
                </a14:m>
                <a:r>
                  <a:rPr lang="en-US" sz="2000" smtClean="0">
                    <a:solidFill>
                      <a:srgbClr val="404040"/>
                    </a:solidFill>
                    <a:latin typeface="Symbol" pitchFamily="18" charset="2"/>
                  </a:rPr>
                  <a:t>      </a:t>
                </a:r>
                <a:r>
                  <a:rPr lang="en-US" sz="2000" smtClean="0">
                    <a:solidFill>
                      <a:srgbClr val="404040"/>
                    </a:solidFill>
                    <a:latin typeface="Comic Sans MS" pitchFamily="66" charset="0"/>
                  </a:rPr>
                  <a:t>   </a:t>
                </a:r>
                <a:endParaRPr lang="en-US" sz="2000">
                  <a:solidFill>
                    <a:srgbClr val="404040"/>
                  </a:solidFill>
                  <a:latin typeface="Comic Sans MS" pitchFamily="66" charset="0"/>
                </a:endParaRPr>
              </a:p>
              <a:p>
                <a:pPr algn="l"/>
                <a:endParaRPr lang="en-US" sz="2000" smtClean="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:endParaRPr lang="en-US" sz="200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404040"/>
                          </a:solidFill>
                          <a:latin typeface="Cambria Math"/>
                        </a:rPr>
                        <m:t>𝜅</m:t>
                      </m:r>
                    </m:oMath>
                  </m:oMathPara>
                </a14:m>
                <a:endParaRPr lang="en-US" sz="2000" smtClean="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:endParaRPr lang="en-US" sz="240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2000" smtClean="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:endParaRPr lang="en-US" smtClean="0">
                  <a:solidFill>
                    <a:srgbClr val="404040"/>
                  </a:solidFill>
                  <a:latin typeface="Symbol" pitchFamily="18" charset="2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rgbClr val="404040"/>
                              </a:solidFill>
                              <a:latin typeface="Cambria Math"/>
                            </a:rPr>
                            <m:t>c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rgbClr val="404040"/>
                  </a:solidFill>
                  <a:latin typeface="Symbol" pitchFamily="18" charset="2"/>
                </a:endParaRPr>
              </a:p>
            </p:txBody>
          </p:sp>
        </mc:Choice>
        <mc:Fallback xmlns="">
          <p:sp>
            <p:nvSpPr>
              <p:cNvPr id="21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688715" y="1583727"/>
                <a:ext cx="3384376" cy="489598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6192812" y="1583727"/>
                <a:ext cx="2880320" cy="44639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4D0C8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pPr algn="l"/>
                <a:r>
                  <a:rPr lang="en-US" sz="2000" smtClean="0"/>
                  <a:t>Radius from center</a:t>
                </a:r>
              </a:p>
              <a:p>
                <a:pPr algn="l"/>
                <a:r>
                  <a:rPr lang="en-US" sz="2000"/>
                  <a:t>Pressure</a:t>
                </a:r>
              </a:p>
              <a:p>
                <a:pPr algn="l"/>
                <a:r>
                  <a:rPr lang="en-US" sz="2000"/>
                  <a:t>Newton’s constant</a:t>
                </a:r>
              </a:p>
              <a:p>
                <a:pPr algn="l"/>
                <a:r>
                  <a:rPr lang="en-US" sz="2000"/>
                  <a:t>Mass density</a:t>
                </a:r>
              </a:p>
              <a:p>
                <a:pPr algn="l"/>
                <a:r>
                  <a:rPr lang="en-US" sz="2000"/>
                  <a:t>Integrated mass up to r</a:t>
                </a:r>
              </a:p>
              <a:p>
                <a:pPr algn="l"/>
                <a:r>
                  <a:rPr lang="en-US" sz="2000"/>
                  <a:t>Luminosity (energy flux)</a:t>
                </a:r>
              </a:p>
              <a:p>
                <a:pPr algn="l"/>
                <a:r>
                  <a:rPr lang="en-US" sz="2000"/>
                  <a:t>Local rate of energy</a:t>
                </a:r>
              </a:p>
              <a:p>
                <a:pPr algn="l"/>
                <a:r>
                  <a:rPr lang="en-US" sz="2000"/>
                  <a:t>generation </a:t>
                </a:r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[</m:t>
                    </m:r>
                    <m:r>
                      <m:rPr>
                        <m:sty m:val="p"/>
                      </m:rPr>
                      <a:rPr lang="en-US" sz="2000" i="0" smtClean="0">
                        <a:latin typeface="Cambria Math"/>
                      </a:rPr>
                      <m:t>erg</m:t>
                    </m:r>
                    <m:r>
                      <a:rPr lang="en-US" sz="2000" b="0" i="1" smtClean="0">
                        <a:latin typeface="Cambria Math"/>
                      </a:rPr>
                      <m:t> </m:t>
                    </m:r>
                    <m:sSup>
                      <m:sSup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/>
                          </a:rPr>
                          <m:t>g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sSup>
                      <m:sSupPr>
                        <m:ctrlPr>
                          <a:rPr lang="en-US" sz="20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2000" i="0" smtClean="0">
                            <a:latin typeface="Cambria Math"/>
                          </a:rPr>
                          <m:t>s</m:t>
                        </m:r>
                      </m:e>
                      <m:sup>
                        <m:r>
                          <a:rPr lang="en-US" sz="2000" b="0" i="1" smtClean="0">
                            <a:latin typeface="Cambria Math"/>
                          </a:rPr>
                          <m:t>−1</m:t>
                        </m:r>
                      </m:sup>
                    </m:sSup>
                    <m:r>
                      <a:rPr lang="en-US" sz="2000" i="1" smtClean="0">
                        <a:latin typeface="Cambria Math"/>
                      </a:rPr>
                      <m:t>]</m:t>
                    </m:r>
                  </m:oMath>
                </a14:m>
                <a:endParaRPr lang="en-US" sz="2000" smtClean="0"/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</m:t>
                      </m:r>
                      <m:r>
                        <a:rPr lang="en-US" sz="2000" b="0" i="1" smtClean="0">
                          <a:latin typeface="Cambria Math"/>
                        </a:rPr>
                        <m:t>𝜖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nuc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grav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𝜖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𝜈</m:t>
                          </m:r>
                        </m:sub>
                      </m:sSub>
                    </m:oMath>
                  </m:oMathPara>
                </a14:m>
                <a:endParaRPr lang="en-US" sz="2000" smtClean="0"/>
              </a:p>
              <a:p>
                <a:pPr algn="l"/>
                <a:r>
                  <a:rPr lang="en-US" sz="2000" smtClean="0"/>
                  <a:t>Opacity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𝜅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−1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−1</m:t>
                          </m:r>
                        </m:sup>
                      </m:sSubSup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c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sz="2000" smtClean="0"/>
              </a:p>
              <a:p>
                <a:pPr algn="l"/>
                <a:r>
                  <a:rPr lang="en-US" sz="2000" smtClean="0"/>
                  <a:t>Radiative opacity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</m:t>
                      </m:r>
                      <m:sSub>
                        <m:sSub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𝜅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latin typeface="Cambria Math"/>
                        </a:rPr>
                        <m:t>𝜌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SupPr>
                        <m:e>
                          <m:d>
                            <m:dPr>
                              <m:begChr m:val="〈"/>
                              <m:endChr m:val="〉"/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𝛾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Rosseland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−1</m:t>
                          </m:r>
                        </m:sup>
                      </m:sSubSup>
                    </m:oMath>
                  </m:oMathPara>
                </a14:m>
                <a:endParaRPr lang="en-US" sz="2000" b="0" smtClean="0"/>
              </a:p>
              <a:p>
                <a:pPr algn="l"/>
                <a:r>
                  <a:rPr lang="en-US" sz="2000" smtClean="0"/>
                  <a:t>Electron conduction</a:t>
                </a:r>
                <a:endParaRPr lang="en-US" sz="2000" b="0" smtClean="0"/>
              </a:p>
            </p:txBody>
          </p:sp>
        </mc:Choice>
        <mc:Fallback xmlns="">
          <p:sp>
            <p:nvSpPr>
              <p:cNvPr id="22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92812" y="1583727"/>
                <a:ext cx="2880320" cy="4463984"/>
              </a:xfrm>
              <a:prstGeom prst="rect">
                <a:avLst/>
              </a:prstGeom>
              <a:blipFill rotWithShape="1">
                <a:blip r:embed="rId4"/>
                <a:stretch>
                  <a:fillRect l="-2331" t="-683" b="-232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4D0C8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95180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Constructing a Solar Model: Fixed Inputs</a:t>
            </a:r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287912" y="647998"/>
            <a:ext cx="8785096" cy="791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 sz="2200">
                <a:solidFill>
                  <a:srgbClr val="003399"/>
                </a:solidFill>
                <a:latin typeface="+mn-lt"/>
              </a:rPr>
              <a:t> Solve stellar structure equations with good microphysics, starting from a</a:t>
            </a:r>
          </a:p>
          <a:p>
            <a:r>
              <a:rPr lang="en-US" sz="2200">
                <a:solidFill>
                  <a:srgbClr val="003399"/>
                </a:solidFill>
                <a:latin typeface="+mn-lt"/>
              </a:rPr>
              <a:t> zero-age main-sequence model (chemically </a:t>
            </a:r>
            <a:r>
              <a:rPr lang="en-US" sz="2200" smtClean="0">
                <a:solidFill>
                  <a:srgbClr val="003399"/>
                </a:solidFill>
                <a:latin typeface="+mn-lt"/>
              </a:rPr>
              <a:t>homogeneous) </a:t>
            </a:r>
            <a:r>
              <a:rPr lang="en-US" sz="2200">
                <a:solidFill>
                  <a:srgbClr val="003399"/>
                </a:solidFill>
                <a:latin typeface="+mn-lt"/>
              </a:rPr>
              <a:t>to present age</a:t>
            </a:r>
          </a:p>
        </p:txBody>
      </p:sp>
      <p:graphicFrame>
        <p:nvGraphicFramePr>
          <p:cNvPr id="5" name="Group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2480995"/>
              </p:ext>
            </p:extLst>
          </p:nvPr>
        </p:nvGraphicFramePr>
        <p:xfrm>
          <a:off x="792164" y="1508308"/>
          <a:ext cx="7632699" cy="1922382"/>
        </p:xfrm>
        <a:graphic>
          <a:graphicData uri="http://schemas.openxmlformats.org/drawingml/2006/table">
            <a:tbl>
              <a:tblPr/>
              <a:tblGrid>
                <a:gridCol w="2400607"/>
                <a:gridCol w="2769931"/>
                <a:gridCol w="2462161"/>
              </a:tblGrid>
              <a:tr h="38015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Fixed quantities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Mass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  <a:r>
                        <a:rPr kumimoji="0" lang="en-US" sz="2000" b="0" i="0" u="none" strike="noStrike" cap="none" normalizeH="0" baseline="-1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⊙</a:t>
                      </a:r>
                      <a:r>
                        <a:rPr kumimoji="0" lang="en-US" sz="2800" b="0" i="0" u="none" strike="noStrike" cap="none" normalizeH="0" baseline="-1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 1.989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 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33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g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0.1%</a:t>
                      </a:r>
                      <a:endParaRPr kumimoji="0" lang="en-US" sz="20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Kepler’s 3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law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Age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</a:t>
                      </a:r>
                      <a:r>
                        <a:rPr kumimoji="0" lang="en-US" sz="2000" b="0" i="0" u="none" strike="noStrike" cap="none" normalizeH="0" baseline="-1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⊙</a:t>
                      </a:r>
                      <a:r>
                        <a:rPr kumimoji="0" lang="en-US" sz="2800" b="0" i="0" u="none" strike="noStrike" cap="none" normalizeH="0" baseline="-1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 4.57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 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9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yrs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0.5%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Meteorites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" name="Group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0278579"/>
              </p:ext>
            </p:extLst>
          </p:nvPr>
        </p:nvGraphicFramePr>
        <p:xfrm>
          <a:off x="792163" y="3563578"/>
          <a:ext cx="7632700" cy="2685096"/>
        </p:xfrm>
        <a:graphic>
          <a:graphicData uri="http://schemas.openxmlformats.org/drawingml/2006/table">
            <a:tbl>
              <a:tblPr/>
              <a:tblGrid>
                <a:gridCol w="2400607"/>
                <a:gridCol w="2775061"/>
                <a:gridCol w="2457032"/>
              </a:tblGrid>
              <a:tr h="380153"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Quantities to match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Luminosity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</a:t>
                      </a:r>
                      <a:r>
                        <a:rPr kumimoji="0" lang="en-US" sz="2000" b="0" i="0" u="none" strike="noStrike" cap="none" normalizeH="0" baseline="-1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⊙</a:t>
                      </a:r>
                      <a:r>
                        <a:rPr kumimoji="0" lang="en-US" sz="2000" b="0" i="0" u="none" strike="noStrike" cap="none" normalizeH="0" baseline="-1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 3.842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 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33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erg s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-1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0.4%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Solar constant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Radius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en-US" sz="2000" b="0" i="0" u="none" strike="noStrike" cap="none" normalizeH="0" baseline="-1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⊙</a:t>
                      </a:r>
                      <a:r>
                        <a:rPr kumimoji="0" lang="en-US" sz="2000" b="0" i="0" u="none" strike="noStrike" cap="none" normalizeH="0" baseline="-1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 6.9598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 10</a:t>
                      </a:r>
                      <a:r>
                        <a:rPr kumimoji="0" lang="en-US" sz="20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10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cm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0.1%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Angular diameter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72575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Metals/hydrogen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ratio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sym typeface="Symbol" pitchFamily="18" charset="2"/>
                        </a:rPr>
                        <a:t>(Z/X)</a:t>
                      </a:r>
                      <a:r>
                        <a:rPr kumimoji="0" lang="en-US" sz="2000" b="0" i="0" u="none" strike="noStrike" cap="none" normalizeH="0" baseline="-1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Arial Unicode MS" pitchFamily="34" charset="-128"/>
                          <a:cs typeface="Arial Unicode MS" pitchFamily="34" charset="-128"/>
                        </a:rPr>
                        <a:t>⊙</a:t>
                      </a:r>
                      <a:r>
                        <a:rPr kumimoji="0" lang="en-US" sz="2000" b="0" i="0" u="none" strike="noStrike" cap="none" normalizeH="0" baseline="-16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= 0.0229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Photosphere and meteorites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Trebuchet MS" pitchFamily="34" charset="0"/>
              </a:rPr>
              <a:t>Adapted from A. Serenelli’s lectures at Scottish Universities Summer School in Physics </a:t>
            </a:r>
            <a:r>
              <a:rPr lang="en-US" sz="1200" smtClean="0">
                <a:solidFill>
                  <a:schemeClr val="bg1"/>
                </a:solidFill>
                <a:latin typeface="Trebuchet MS" pitchFamily="34" charset="0"/>
              </a:rPr>
              <a:t>2006</a:t>
            </a:r>
            <a:endParaRPr lang="en-US" sz="120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56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Constructing a Solar Model: Free Parameters</a:t>
            </a: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71882" y="720387"/>
            <a:ext cx="8928993" cy="359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/>
          <a:lstStyle/>
          <a:p>
            <a:pPr algn="l"/>
            <a:r>
              <a:rPr lang="en-US" sz="2400">
                <a:solidFill>
                  <a:srgbClr val="003399"/>
                </a:solidFill>
              </a:rPr>
              <a:t>3 free parameters</a:t>
            </a:r>
          </a:p>
          <a:p>
            <a:pPr algn="l"/>
            <a:endParaRPr lang="en-US" sz="9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3399"/>
                </a:solidFill>
              </a:rPr>
              <a:t> Convection theory has 1 free parameter:</a:t>
            </a:r>
          </a:p>
          <a:p>
            <a:pPr algn="l"/>
            <a:r>
              <a:rPr lang="en-US" sz="2400">
                <a:solidFill>
                  <a:srgbClr val="003399"/>
                </a:solidFill>
              </a:rPr>
              <a:t>   </a:t>
            </a:r>
            <a:r>
              <a:rPr lang="en-US" sz="2400">
                <a:solidFill>
                  <a:srgbClr val="C00000"/>
                </a:solidFill>
              </a:rPr>
              <a:t>Mixing length parameter </a:t>
            </a:r>
            <a:r>
              <a:rPr lang="en-US" sz="2400" i="1">
                <a:solidFill>
                  <a:srgbClr val="C00000"/>
                </a:solidFill>
              </a:rPr>
              <a:t>a</a:t>
            </a:r>
            <a:r>
              <a:rPr lang="en-US" sz="2800" baseline="-20000">
                <a:solidFill>
                  <a:srgbClr val="C00000"/>
                </a:solidFill>
              </a:rPr>
              <a:t>MLT</a:t>
            </a:r>
            <a:endParaRPr lang="en-US" sz="2400">
              <a:solidFill>
                <a:srgbClr val="C00000"/>
              </a:solidFill>
            </a:endParaRPr>
          </a:p>
          <a:p>
            <a:pPr algn="l"/>
            <a:r>
              <a:rPr lang="en-US" sz="2400">
                <a:solidFill>
                  <a:srgbClr val="003399"/>
                </a:solidFill>
              </a:rPr>
              <a:t>   determines the temperature stratification where convection</a:t>
            </a:r>
          </a:p>
          <a:p>
            <a:pPr algn="l"/>
            <a:r>
              <a:rPr lang="en-US" sz="2400">
                <a:solidFill>
                  <a:srgbClr val="003399"/>
                </a:solidFill>
              </a:rPr>
              <a:t>   is not adiabatic (upper layers of solar envelope)</a:t>
            </a:r>
          </a:p>
          <a:p>
            <a:pPr algn="l"/>
            <a:endParaRPr lang="en-US" sz="9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400">
                <a:solidFill>
                  <a:srgbClr val="003399"/>
                </a:solidFill>
              </a:rPr>
              <a:t> 2 of </a:t>
            </a:r>
            <a:r>
              <a:rPr lang="en-US" sz="2400" smtClean="0">
                <a:solidFill>
                  <a:srgbClr val="003399"/>
                </a:solidFill>
              </a:rPr>
              <a:t>3 </a:t>
            </a:r>
            <a:r>
              <a:rPr lang="en-US" sz="2400">
                <a:solidFill>
                  <a:srgbClr val="003399"/>
                </a:solidFill>
              </a:rPr>
              <a:t>quantities determining the initial composition: </a:t>
            </a:r>
          </a:p>
          <a:p>
            <a:pPr algn="l"/>
            <a:r>
              <a:rPr lang="en-US" sz="2400">
                <a:solidFill>
                  <a:srgbClr val="003399"/>
                </a:solidFill>
              </a:rPr>
              <a:t>   </a:t>
            </a:r>
            <a:r>
              <a:rPr lang="en-US" sz="2400">
                <a:solidFill>
                  <a:srgbClr val="C00000"/>
                </a:solidFill>
              </a:rPr>
              <a:t>X</a:t>
            </a:r>
            <a:r>
              <a:rPr lang="en-US" sz="2400" baseline="-18000">
                <a:solidFill>
                  <a:srgbClr val="C00000"/>
                </a:solidFill>
              </a:rPr>
              <a:t>ini</a:t>
            </a:r>
            <a:r>
              <a:rPr lang="en-US" sz="2400">
                <a:solidFill>
                  <a:srgbClr val="C00000"/>
                </a:solidFill>
              </a:rPr>
              <a:t>, Y</a:t>
            </a:r>
            <a:r>
              <a:rPr lang="en-US" sz="2400" baseline="-18000">
                <a:solidFill>
                  <a:srgbClr val="C00000"/>
                </a:solidFill>
              </a:rPr>
              <a:t>ini</a:t>
            </a:r>
            <a:r>
              <a:rPr lang="en-US" sz="2400">
                <a:solidFill>
                  <a:srgbClr val="C00000"/>
                </a:solidFill>
              </a:rPr>
              <a:t>, Z</a:t>
            </a:r>
            <a:r>
              <a:rPr lang="en-US" sz="2400" baseline="-18000">
                <a:solidFill>
                  <a:srgbClr val="C00000"/>
                </a:solidFill>
              </a:rPr>
              <a:t>ini</a:t>
            </a:r>
            <a:r>
              <a:rPr lang="en-US" sz="2400">
                <a:solidFill>
                  <a:srgbClr val="C00000"/>
                </a:solidFill>
              </a:rPr>
              <a:t>  </a:t>
            </a:r>
            <a:r>
              <a:rPr lang="en-US" sz="2400">
                <a:solidFill>
                  <a:srgbClr val="003399"/>
                </a:solidFill>
              </a:rPr>
              <a:t>(linked by X</a:t>
            </a:r>
            <a:r>
              <a:rPr lang="en-US" sz="2400" baseline="-18000">
                <a:solidFill>
                  <a:srgbClr val="003399"/>
                </a:solidFill>
              </a:rPr>
              <a:t>ini </a:t>
            </a:r>
            <a:r>
              <a:rPr lang="en-US" sz="2400">
                <a:solidFill>
                  <a:srgbClr val="003399"/>
                </a:solidFill>
              </a:rPr>
              <a:t>+ Y</a:t>
            </a:r>
            <a:r>
              <a:rPr lang="en-US" sz="2400" baseline="-18000">
                <a:solidFill>
                  <a:srgbClr val="003399"/>
                </a:solidFill>
              </a:rPr>
              <a:t>ini </a:t>
            </a:r>
            <a:r>
              <a:rPr lang="en-US" sz="2400">
                <a:solidFill>
                  <a:srgbClr val="003399"/>
                </a:solidFill>
              </a:rPr>
              <a:t>+ Z</a:t>
            </a:r>
            <a:r>
              <a:rPr lang="en-US" sz="2400" baseline="-18000">
                <a:solidFill>
                  <a:srgbClr val="003399"/>
                </a:solidFill>
              </a:rPr>
              <a:t>ini </a:t>
            </a:r>
            <a:r>
              <a:rPr lang="en-US" sz="2400">
                <a:solidFill>
                  <a:srgbClr val="003399"/>
                </a:solidFill>
              </a:rPr>
              <a:t>= 1). </a:t>
            </a:r>
          </a:p>
          <a:p>
            <a:pPr algn="l"/>
            <a:r>
              <a:rPr lang="en-US" sz="2400">
                <a:solidFill>
                  <a:srgbClr val="003399"/>
                </a:solidFill>
              </a:rPr>
              <a:t>   Individual elements grouped in Z</a:t>
            </a:r>
            <a:r>
              <a:rPr lang="en-US" sz="2400" baseline="-18000">
                <a:solidFill>
                  <a:srgbClr val="003399"/>
                </a:solidFill>
              </a:rPr>
              <a:t>ini</a:t>
            </a:r>
            <a:r>
              <a:rPr lang="en-US" sz="2400">
                <a:solidFill>
                  <a:srgbClr val="003399"/>
                </a:solidFill>
              </a:rPr>
              <a:t> have relative abundances</a:t>
            </a:r>
          </a:p>
          <a:p>
            <a:pPr algn="l"/>
            <a:r>
              <a:rPr lang="en-US" sz="2400">
                <a:solidFill>
                  <a:srgbClr val="003399"/>
                </a:solidFill>
              </a:rPr>
              <a:t>   given by solar abundance measurements (e.g. GS98, AGS05) </a:t>
            </a:r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1882" y="4536383"/>
            <a:ext cx="8928993" cy="1511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>
              <a:buFontTx/>
              <a:buChar char="•"/>
            </a:pPr>
            <a:r>
              <a:rPr lang="en-US" sz="2400" smtClean="0">
                <a:solidFill>
                  <a:srgbClr val="C00000"/>
                </a:solidFill>
              </a:rPr>
              <a:t> Construct 1 M</a:t>
            </a:r>
            <a:r>
              <a:rPr lang="en-US" sz="2400" baseline="-16000" smtClean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sz="2800" baseline="-16000" smtClean="0">
                <a:solidFill>
                  <a:srgbClr val="C00000"/>
                </a:solidFill>
              </a:rPr>
              <a:t> </a:t>
            </a:r>
            <a:r>
              <a:rPr lang="en-US" sz="2400" smtClean="0">
                <a:solidFill>
                  <a:srgbClr val="C00000"/>
                </a:solidFill>
              </a:rPr>
              <a:t>initial model with X</a:t>
            </a:r>
            <a:r>
              <a:rPr lang="en-US" sz="2400" baseline="-18000" smtClean="0">
                <a:solidFill>
                  <a:srgbClr val="C00000"/>
                </a:solidFill>
              </a:rPr>
              <a:t>ini</a:t>
            </a:r>
            <a:r>
              <a:rPr lang="en-US" sz="2400" smtClean="0">
                <a:solidFill>
                  <a:srgbClr val="C00000"/>
                </a:solidFill>
              </a:rPr>
              <a:t>, Z</a:t>
            </a:r>
            <a:r>
              <a:rPr lang="en-US" sz="2400" baseline="-18000" smtClean="0">
                <a:solidFill>
                  <a:srgbClr val="C00000"/>
                </a:solidFill>
              </a:rPr>
              <a:t>ini</a:t>
            </a:r>
            <a:r>
              <a:rPr lang="en-US" sz="2400" smtClean="0">
                <a:solidFill>
                  <a:srgbClr val="C00000"/>
                </a:solidFill>
              </a:rPr>
              <a:t>, Y</a:t>
            </a:r>
            <a:r>
              <a:rPr lang="en-US" sz="2400" baseline="-18000" smtClean="0">
                <a:solidFill>
                  <a:srgbClr val="C00000"/>
                </a:solidFill>
              </a:rPr>
              <a:t>ini </a:t>
            </a:r>
            <a:r>
              <a:rPr lang="en-US" sz="2400" smtClean="0">
                <a:solidFill>
                  <a:srgbClr val="C00000"/>
                </a:solidFill>
              </a:rPr>
              <a:t>= 1 </a:t>
            </a:r>
            <a:r>
              <a:rPr lang="en-US" sz="2400" smtClean="0">
                <a:solidFill>
                  <a:srgbClr val="C00000"/>
                </a:solidFill>
                <a:latin typeface="Symbol" pitchFamily="18" charset="2"/>
              </a:rPr>
              <a:t>- </a:t>
            </a:r>
            <a:r>
              <a:rPr lang="en-US" sz="2400" smtClean="0">
                <a:solidFill>
                  <a:srgbClr val="C00000"/>
                </a:solidFill>
              </a:rPr>
              <a:t>X</a:t>
            </a:r>
            <a:r>
              <a:rPr lang="en-US" sz="2400" baseline="-18000" smtClean="0">
                <a:solidFill>
                  <a:srgbClr val="C00000"/>
                </a:solidFill>
              </a:rPr>
              <a:t>ini </a:t>
            </a:r>
            <a:r>
              <a:rPr lang="en-US" sz="2400" smtClean="0">
                <a:solidFill>
                  <a:srgbClr val="C00000"/>
                </a:solidFill>
                <a:latin typeface="Symbol" pitchFamily="18" charset="2"/>
              </a:rPr>
              <a:t>- </a:t>
            </a:r>
            <a:r>
              <a:rPr lang="en-US" sz="2400" smtClean="0">
                <a:solidFill>
                  <a:srgbClr val="C00000"/>
                </a:solidFill>
              </a:rPr>
              <a:t>Z</a:t>
            </a:r>
            <a:r>
              <a:rPr lang="en-US" sz="2400" baseline="-18000" smtClean="0">
                <a:solidFill>
                  <a:srgbClr val="C00000"/>
                </a:solidFill>
              </a:rPr>
              <a:t>ini</a:t>
            </a:r>
            <a:r>
              <a:rPr lang="en-US" sz="2400" smtClean="0">
                <a:solidFill>
                  <a:srgbClr val="C00000"/>
                </a:solidFill>
              </a:rPr>
              <a:t> and </a:t>
            </a:r>
            <a:r>
              <a:rPr lang="en-US" sz="2400" i="1" smtClean="0">
                <a:solidFill>
                  <a:srgbClr val="C00000"/>
                </a:solidFill>
              </a:rPr>
              <a:t>a</a:t>
            </a:r>
            <a:r>
              <a:rPr lang="en-US" sz="2800" baseline="-20000" smtClean="0">
                <a:solidFill>
                  <a:srgbClr val="C00000"/>
                </a:solidFill>
              </a:rPr>
              <a:t>MLT</a:t>
            </a:r>
            <a:endParaRPr lang="en-US" sz="2400" smtClean="0">
              <a:solidFill>
                <a:srgbClr val="C00000"/>
              </a:solidFill>
            </a:endParaRPr>
          </a:p>
          <a:p>
            <a:pPr algn="l">
              <a:buFontTx/>
              <a:buChar char="•"/>
            </a:pPr>
            <a:r>
              <a:rPr lang="en-US" sz="2400" smtClean="0">
                <a:solidFill>
                  <a:srgbClr val="C00000"/>
                </a:solidFill>
              </a:rPr>
              <a:t> Evolve for the solar age t</a:t>
            </a:r>
            <a:r>
              <a:rPr lang="en-US" sz="2400" baseline="-16000" smtClean="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sz="2400" smtClean="0">
                <a:solidFill>
                  <a:srgbClr val="C00000"/>
                </a:solidFill>
              </a:rPr>
              <a:t> </a:t>
            </a:r>
          </a:p>
          <a:p>
            <a:pPr algn="l">
              <a:buFontTx/>
              <a:buChar char="•"/>
            </a:pPr>
            <a:r>
              <a:rPr lang="en-US" sz="2400" smtClean="0">
                <a:solidFill>
                  <a:srgbClr val="C00000"/>
                </a:solidFill>
              </a:rPr>
              <a:t> Match </a:t>
            </a:r>
            <a:r>
              <a:rPr lang="en-US" sz="2400">
                <a:solidFill>
                  <a:srgbClr val="C00000"/>
                </a:solidFill>
              </a:rPr>
              <a:t>(Z/X)</a:t>
            </a:r>
            <a:r>
              <a:rPr lang="en-US" sz="2400" baseline="-1600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sz="2400">
                <a:solidFill>
                  <a:srgbClr val="C00000"/>
                </a:solidFill>
              </a:rPr>
              <a:t>, L</a:t>
            </a:r>
            <a:r>
              <a:rPr lang="en-US" sz="2400" baseline="-1600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sz="2400">
                <a:solidFill>
                  <a:srgbClr val="C00000"/>
                </a:solidFill>
              </a:rPr>
              <a:t> and R</a:t>
            </a:r>
            <a:r>
              <a:rPr lang="en-US" sz="2400" baseline="-16000">
                <a:solidFill>
                  <a:srgbClr val="C00000"/>
                </a:solidFill>
                <a:ea typeface="Arial Unicode MS" pitchFamily="34" charset="-128"/>
                <a:cs typeface="Arial Unicode MS" pitchFamily="34" charset="-128"/>
              </a:rPr>
              <a:t>⊙</a:t>
            </a:r>
            <a:r>
              <a:rPr lang="en-US" sz="2400">
                <a:solidFill>
                  <a:srgbClr val="C00000"/>
                </a:solidFill>
              </a:rPr>
              <a:t> to better </a:t>
            </a:r>
            <a:r>
              <a:rPr lang="en-US" sz="2400" smtClean="0">
                <a:solidFill>
                  <a:srgbClr val="C00000"/>
                </a:solidFill>
              </a:rPr>
              <a:t>than 10</a:t>
            </a:r>
            <a:r>
              <a:rPr lang="en-US" sz="2800" baseline="30000" smtClean="0">
                <a:solidFill>
                  <a:srgbClr val="C00000"/>
                </a:solidFill>
                <a:latin typeface="Symbol" panose="05050102010706020507" pitchFamily="18" charset="2"/>
              </a:rPr>
              <a:t>-</a:t>
            </a:r>
            <a:r>
              <a:rPr lang="en-US" sz="2800" baseline="30000" smtClean="0">
                <a:solidFill>
                  <a:srgbClr val="C00000"/>
                </a:solidFill>
              </a:rPr>
              <a:t>5</a:t>
            </a:r>
            <a:endParaRPr lang="en-US" sz="2800" baseline="3000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Trebuchet MS" pitchFamily="34" charset="0"/>
              </a:rPr>
              <a:t>Adapted from A. Serenelli’s lectures at Scottish Universities Summer School in Physics </a:t>
            </a:r>
            <a:r>
              <a:rPr lang="en-US" sz="1200" smtClean="0">
                <a:solidFill>
                  <a:schemeClr val="bg1"/>
                </a:solidFill>
                <a:latin typeface="Trebuchet MS" pitchFamily="34" charset="0"/>
              </a:rPr>
              <a:t>2006</a:t>
            </a:r>
            <a:endParaRPr lang="en-US" sz="120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732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Standard Solar Model Output Information</a:t>
            </a:r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648072" y="792428"/>
            <a:ext cx="7920881" cy="1079996"/>
            <a:chOff x="432" y="432"/>
            <a:chExt cx="5280" cy="720"/>
          </a:xfrm>
        </p:grpSpPr>
        <p:pic>
          <p:nvPicPr>
            <p:cNvPr id="11" name="Picture 4" descr="C:\Users\Georg Raffelt\Desktop\s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432"/>
              <a:ext cx="72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5"/>
            <p:cNvSpPr txBox="1">
              <a:spLocks noChangeArrowheads="1"/>
            </p:cNvSpPr>
            <p:nvPr/>
          </p:nvSpPr>
          <p:spPr bwMode="auto">
            <a:xfrm>
              <a:off x="1200" y="432"/>
              <a:ext cx="4512" cy="72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latin typeface="+mj-lt"/>
                </a:rPr>
                <a:t>Eight neutrino fluxes: </a:t>
              </a:r>
            </a:p>
            <a:p>
              <a:r>
                <a:rPr lang="en-US">
                  <a:latin typeface="+mj-lt"/>
                </a:rPr>
                <a:t>P</a:t>
              </a:r>
              <a:r>
                <a:rPr lang="en-US" smtClean="0">
                  <a:latin typeface="+mj-lt"/>
                </a:rPr>
                <a:t>roduction </a:t>
              </a:r>
              <a:r>
                <a:rPr lang="en-US">
                  <a:latin typeface="+mj-lt"/>
                </a:rPr>
                <a:t>profiles and integrated </a:t>
              </a:r>
              <a:r>
                <a:rPr lang="en-US" smtClean="0">
                  <a:latin typeface="+mj-lt"/>
                </a:rPr>
                <a:t>values</a:t>
              </a:r>
              <a:endParaRPr lang="en-US">
                <a:latin typeface="+mj-lt"/>
              </a:endParaRPr>
            </a:p>
          </p:txBody>
        </p:sp>
        <p:sp>
          <p:nvSpPr>
            <p:cNvPr id="13" name="Rectangle 6"/>
            <p:cNvSpPr>
              <a:spLocks noChangeArrowheads="1"/>
            </p:cNvSpPr>
            <p:nvPr/>
          </p:nvSpPr>
          <p:spPr bwMode="auto">
            <a:xfrm>
              <a:off x="432" y="432"/>
              <a:ext cx="720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4" name="Group 7"/>
          <p:cNvGrpSpPr>
            <a:grpSpLocks/>
          </p:cNvGrpSpPr>
          <p:nvPr/>
        </p:nvGrpSpPr>
        <p:grpSpPr bwMode="auto">
          <a:xfrm>
            <a:off x="648072" y="1944424"/>
            <a:ext cx="7920881" cy="1079996"/>
            <a:chOff x="432" y="1200"/>
            <a:chExt cx="5280" cy="720"/>
          </a:xfrm>
        </p:grpSpPr>
        <p:pic>
          <p:nvPicPr>
            <p:cNvPr id="15" name="Picture 8" descr="C:\Users\Georg Raffelt\Desktop\s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200"/>
              <a:ext cx="72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 Box 9"/>
            <p:cNvSpPr txBox="1">
              <a:spLocks noChangeArrowheads="1"/>
            </p:cNvSpPr>
            <p:nvPr/>
          </p:nvSpPr>
          <p:spPr bwMode="auto">
            <a:xfrm>
              <a:off x="1200" y="1200"/>
              <a:ext cx="4512" cy="72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latin typeface="+mj-lt"/>
                </a:rPr>
                <a:t>Chemical profiles X(r), Y(r), Z</a:t>
              </a:r>
              <a:r>
                <a:rPr lang="en-US" baseline="-18000">
                  <a:latin typeface="+mj-lt"/>
                </a:rPr>
                <a:t>i</a:t>
              </a:r>
              <a:r>
                <a:rPr lang="en-US">
                  <a:latin typeface="+mj-lt"/>
                </a:rPr>
                <a:t>(r) </a:t>
              </a:r>
            </a:p>
            <a:p>
              <a:pPr>
                <a:buFont typeface="Symbol" pitchFamily="18" charset="2"/>
                <a:buChar char="®"/>
              </a:pPr>
              <a:r>
                <a:rPr lang="en-US">
                  <a:latin typeface="+mj-lt"/>
                  <a:sym typeface="Symbol" pitchFamily="18" charset="2"/>
                </a:rPr>
                <a:t> electron and neutron density </a:t>
              </a:r>
              <a:r>
                <a:rPr lang="en-US" smtClean="0">
                  <a:latin typeface="+mj-lt"/>
                </a:rPr>
                <a:t>profiles</a:t>
              </a:r>
              <a:endParaRPr lang="en-US">
                <a:latin typeface="+mj-lt"/>
              </a:endParaRPr>
            </a:p>
          </p:txBody>
        </p:sp>
        <p:sp>
          <p:nvSpPr>
            <p:cNvPr id="17" name="Rectangle 10"/>
            <p:cNvSpPr>
              <a:spLocks noChangeArrowheads="1"/>
            </p:cNvSpPr>
            <p:nvPr/>
          </p:nvSpPr>
          <p:spPr bwMode="auto">
            <a:xfrm>
              <a:off x="432" y="1200"/>
              <a:ext cx="720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18" name="Group 11"/>
          <p:cNvGrpSpPr>
            <a:grpSpLocks/>
          </p:cNvGrpSpPr>
          <p:nvPr/>
        </p:nvGrpSpPr>
        <p:grpSpPr bwMode="auto">
          <a:xfrm>
            <a:off x="648072" y="3096419"/>
            <a:ext cx="7920881" cy="1079996"/>
            <a:chOff x="432" y="1968"/>
            <a:chExt cx="5280" cy="720"/>
          </a:xfrm>
        </p:grpSpPr>
        <p:pic>
          <p:nvPicPr>
            <p:cNvPr id="19" name="Picture 12" descr="C:\Users\Georg Raffelt\Desktop\s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1968"/>
              <a:ext cx="72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 Box 13"/>
            <p:cNvSpPr txBox="1">
              <a:spLocks noChangeArrowheads="1"/>
            </p:cNvSpPr>
            <p:nvPr/>
          </p:nvSpPr>
          <p:spPr bwMode="auto">
            <a:xfrm>
              <a:off x="1200" y="1968"/>
              <a:ext cx="4512" cy="72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latin typeface="+mj-lt"/>
                </a:rPr>
                <a:t>Thermodynamic quantities as a function of radius:</a:t>
              </a:r>
            </a:p>
            <a:p>
              <a:r>
                <a:rPr lang="en-US">
                  <a:latin typeface="+mj-lt"/>
                </a:rPr>
                <a:t>T, P, density </a:t>
              </a:r>
              <a:r>
                <a:rPr lang="en-US" smtClean="0">
                  <a:latin typeface="Symbol" pitchFamily="18" charset="2"/>
                </a:rPr>
                <a:t>r</a:t>
              </a:r>
              <a:r>
                <a:rPr lang="en-US" smtClean="0">
                  <a:latin typeface="+mj-lt"/>
                </a:rPr>
                <a:t>, </a:t>
              </a:r>
              <a:r>
                <a:rPr lang="en-US">
                  <a:latin typeface="+mj-lt"/>
                </a:rPr>
                <a:t>sound speed </a:t>
              </a:r>
              <a:r>
                <a:rPr lang="en-US" smtClean="0">
                  <a:latin typeface="+mj-lt"/>
                </a:rPr>
                <a:t>c</a:t>
              </a:r>
              <a:endParaRPr lang="en-US">
                <a:latin typeface="+mj-lt"/>
              </a:endParaRPr>
            </a:p>
          </p:txBody>
        </p:sp>
        <p:sp>
          <p:nvSpPr>
            <p:cNvPr id="21" name="Rectangle 14"/>
            <p:cNvSpPr>
              <a:spLocks noChangeArrowheads="1"/>
            </p:cNvSpPr>
            <p:nvPr/>
          </p:nvSpPr>
          <p:spPr bwMode="auto">
            <a:xfrm>
              <a:off x="432" y="1968"/>
              <a:ext cx="720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22" name="Group 15"/>
          <p:cNvGrpSpPr>
            <a:grpSpLocks/>
          </p:cNvGrpSpPr>
          <p:nvPr/>
        </p:nvGrpSpPr>
        <p:grpSpPr bwMode="auto">
          <a:xfrm>
            <a:off x="648072" y="4248415"/>
            <a:ext cx="7920881" cy="1079996"/>
            <a:chOff x="432" y="2736"/>
            <a:chExt cx="5280" cy="720"/>
          </a:xfrm>
        </p:grpSpPr>
        <p:pic>
          <p:nvPicPr>
            <p:cNvPr id="23" name="Picture 16" descr="C:\Users\Georg Raffelt\Desktop\s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2736"/>
              <a:ext cx="72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1200" y="2736"/>
              <a:ext cx="4512" cy="72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latin typeface="+mj-lt"/>
                </a:rPr>
                <a:t>Surface helium abundance Y</a:t>
              </a:r>
              <a:r>
                <a:rPr lang="en-US" baseline="-18000">
                  <a:latin typeface="+mj-lt"/>
                </a:rPr>
                <a:t>surf</a:t>
              </a:r>
              <a:endParaRPr lang="en-US">
                <a:latin typeface="+mj-lt"/>
              </a:endParaRPr>
            </a:p>
            <a:p>
              <a:r>
                <a:rPr lang="en-US">
                  <a:latin typeface="+mj-lt"/>
                </a:rPr>
                <a:t>(Z/X and 1 = X + Y + Z leave 1 degree of freedom)</a:t>
              </a:r>
            </a:p>
          </p:txBody>
        </p:sp>
        <p:sp>
          <p:nvSpPr>
            <p:cNvPr id="25" name="Rectangle 18"/>
            <p:cNvSpPr>
              <a:spLocks noChangeArrowheads="1"/>
            </p:cNvSpPr>
            <p:nvPr/>
          </p:nvSpPr>
          <p:spPr bwMode="auto">
            <a:xfrm>
              <a:off x="432" y="2736"/>
              <a:ext cx="720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grpSp>
        <p:nvGrpSpPr>
          <p:cNvPr id="26" name="Group 19"/>
          <p:cNvGrpSpPr>
            <a:grpSpLocks/>
          </p:cNvGrpSpPr>
          <p:nvPr/>
        </p:nvGrpSpPr>
        <p:grpSpPr bwMode="auto">
          <a:xfrm>
            <a:off x="648072" y="5400411"/>
            <a:ext cx="7920881" cy="1079996"/>
            <a:chOff x="432" y="3504"/>
            <a:chExt cx="5280" cy="720"/>
          </a:xfrm>
        </p:grpSpPr>
        <p:pic>
          <p:nvPicPr>
            <p:cNvPr id="27" name="Picture 20" descr="C:\Users\Georg Raffelt\Desktop\s1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2" y="3504"/>
              <a:ext cx="720" cy="7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 Box 21"/>
            <p:cNvSpPr txBox="1">
              <a:spLocks noChangeArrowheads="1"/>
            </p:cNvSpPr>
            <p:nvPr/>
          </p:nvSpPr>
          <p:spPr bwMode="auto">
            <a:xfrm>
              <a:off x="1200" y="3504"/>
              <a:ext cx="4512" cy="720"/>
            </a:xfrm>
            <a:prstGeom prst="rect">
              <a:avLst/>
            </a:prstGeom>
            <a:solidFill>
              <a:srgbClr val="DDDDDD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 anchor="ctr"/>
            <a:lstStyle>
              <a:lvl1pPr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487363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97472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463675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1951038" algn="l" defTabSz="974725"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4082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8654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3226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779838" defTabSz="974725" fontAlgn="base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en-US">
                  <a:latin typeface="+mj-lt"/>
                </a:rPr>
                <a:t>Depth of the convective </a:t>
              </a:r>
              <a:r>
                <a:rPr lang="en-US" smtClean="0">
                  <a:latin typeface="+mj-lt"/>
                </a:rPr>
                <a:t>envelope </a:t>
              </a:r>
              <a:r>
                <a:rPr lang="en-US">
                  <a:latin typeface="+mj-lt"/>
                </a:rPr>
                <a:t>R</a:t>
              </a:r>
              <a:r>
                <a:rPr lang="en-US" baseline="-18000">
                  <a:latin typeface="+mj-lt"/>
                </a:rPr>
                <a:t>CZ</a:t>
              </a:r>
              <a:endParaRPr lang="en-US">
                <a:latin typeface="+mj-lt"/>
              </a:endParaRPr>
            </a:p>
          </p:txBody>
        </p:sp>
        <p:sp>
          <p:nvSpPr>
            <p:cNvPr id="29" name="Rectangle 22"/>
            <p:cNvSpPr>
              <a:spLocks noChangeArrowheads="1"/>
            </p:cNvSpPr>
            <p:nvPr/>
          </p:nvSpPr>
          <p:spPr bwMode="auto">
            <a:xfrm>
              <a:off x="432" y="3504"/>
              <a:ext cx="720" cy="7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+mj-lt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Trebuchet MS" pitchFamily="34" charset="0"/>
              </a:rPr>
              <a:t>Adapted from A. Serenelli’s lectures at Scottish Universities Summer School in Physics </a:t>
            </a:r>
            <a:r>
              <a:rPr lang="en-US" sz="1200" smtClean="0">
                <a:solidFill>
                  <a:schemeClr val="bg1"/>
                </a:solidFill>
                <a:latin typeface="Trebuchet MS" pitchFamily="34" charset="0"/>
              </a:rPr>
              <a:t>2006</a:t>
            </a:r>
            <a:endParaRPr lang="en-US" sz="120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820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Standard Solar Model: Internal Structure</a:t>
            </a:r>
          </a:p>
        </p:txBody>
      </p:sp>
      <p:pic>
        <p:nvPicPr>
          <p:cNvPr id="30" name="Picture 3" descr="D:\SUSSP61\temp.tif"/>
          <p:cNvPicPr preferRelativeResize="0"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650617"/>
            <a:ext cx="4428492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D:\SUSSP61\rho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1" y="647597"/>
            <a:ext cx="4502315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D:\SUSSP61\xy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3671587"/>
            <a:ext cx="4430814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D:\SUSSP61\cn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1" y="3671586"/>
            <a:ext cx="4502315" cy="29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882844" y="4135441"/>
            <a:ext cx="1094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Hydrogen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948332" y="5059500"/>
            <a:ext cx="856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C00000"/>
                </a:solidFill>
              </a:rPr>
              <a:t>Helium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6352" y="5688297"/>
            <a:ext cx="51488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mtClean="0"/>
              <a:t>R</a:t>
            </a:r>
            <a:r>
              <a:rPr lang="en-US" sz="2400" baseline="-25000" smtClean="0"/>
              <a:t>CZ</a:t>
            </a:r>
            <a:endParaRPr lang="en-US" sz="2400" baseline="-25000"/>
          </a:p>
        </p:txBody>
      </p:sp>
      <p:sp>
        <p:nvSpPr>
          <p:cNvPr id="4" name="Rectangle 3"/>
          <p:cNvSpPr/>
          <p:nvPr/>
        </p:nvSpPr>
        <p:spPr>
          <a:xfrm>
            <a:off x="3312332" y="4320107"/>
            <a:ext cx="792110" cy="4320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240322" y="5030925"/>
            <a:ext cx="123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Convection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56394" y="4392117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smtClean="0">
                <a:solidFill>
                  <a:srgbClr val="C00000"/>
                </a:solidFill>
              </a:rPr>
              <a:t>12</a:t>
            </a:r>
            <a:r>
              <a:rPr lang="en-US" smtClean="0">
                <a:solidFill>
                  <a:srgbClr val="C00000"/>
                </a:solidFill>
              </a:rPr>
              <a:t>C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92274" y="4032067"/>
            <a:ext cx="54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smtClean="0"/>
              <a:t>14</a:t>
            </a:r>
            <a:r>
              <a:rPr lang="en-US"/>
              <a:t>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36294" y="5832317"/>
            <a:ext cx="5164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aseline="30000" smtClean="0">
                <a:solidFill>
                  <a:srgbClr val="003399"/>
                </a:solidFill>
              </a:rPr>
              <a:t>13</a:t>
            </a:r>
            <a:r>
              <a:rPr lang="en-US" smtClean="0">
                <a:solidFill>
                  <a:srgbClr val="003399"/>
                </a:solidFill>
              </a:rPr>
              <a:t>C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704942" y="3979107"/>
            <a:ext cx="792110" cy="576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7764565" y="5112217"/>
            <a:ext cx="1236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003399"/>
                </a:solidFill>
              </a:rPr>
              <a:t>Convection</a:t>
            </a:r>
            <a:endParaRPr lang="en-US">
              <a:solidFill>
                <a:srgbClr val="0033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800122" y="935637"/>
            <a:ext cx="13885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Temperature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80772" y="935637"/>
            <a:ext cx="1407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Mass density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929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Models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1" y="2025312"/>
            <a:ext cx="9215525" cy="266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6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Helioseismology </a:t>
            </a:r>
          </a:p>
          <a:p>
            <a:pPr algn="ctr"/>
            <a:r>
              <a:rPr lang="en-US" sz="6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</a:t>
            </a:r>
          </a:p>
          <a:p>
            <a:pPr algn="ctr"/>
            <a:r>
              <a:rPr lang="en-US" sz="6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New Opacity Problem </a:t>
            </a:r>
            <a:endParaRPr lang="en-US" sz="57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254651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Hydrogen </a:t>
            </a:r>
            <a:r>
              <a:rPr lang="en-US" smtClean="0"/>
              <a:t>Burning</a:t>
            </a:r>
            <a:r>
              <a:rPr lang="en-US"/>
              <a:t>: Proton-Proton Chains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3240361" y="3455987"/>
            <a:ext cx="2736304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28192" y="719997"/>
            <a:ext cx="2736304" cy="86399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096344" y="1151996"/>
            <a:ext cx="1368152" cy="43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0404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en-US" sz="2000">
                <a:solidFill>
                  <a:srgbClr val="C00000"/>
                </a:solidFill>
              </a:rPr>
              <a:t>&lt; 0.420 MeV</a:t>
            </a: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752529" y="719997"/>
            <a:ext cx="2736304" cy="86399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6120681" y="1151996"/>
            <a:ext cx="1368152" cy="43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0404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en-US" sz="2000">
                <a:solidFill>
                  <a:srgbClr val="C00000"/>
                </a:solidFill>
              </a:rPr>
              <a:t>    1.442 MeV</a:t>
            </a: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3240361" y="2231992"/>
            <a:ext cx="2736304" cy="575998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288032" y="3455987"/>
            <a:ext cx="2736304" cy="575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88032" y="3023989"/>
            <a:ext cx="648072" cy="359999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PP-I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192689" y="3455988"/>
            <a:ext cx="2736304" cy="575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7560841" y="4103985"/>
            <a:ext cx="1368152" cy="359999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000" b="1">
                <a:solidFill>
                  <a:srgbClr val="C00000"/>
                </a:solidFill>
              </a:rPr>
              <a:t>&lt;</a:t>
            </a:r>
            <a:r>
              <a:rPr lang="en-US" sz="2000">
                <a:solidFill>
                  <a:srgbClr val="C00000"/>
                </a:solidFill>
              </a:rPr>
              <a:t> 18.8 MeV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280921" y="3023989"/>
            <a:ext cx="648072" cy="359999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hep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288032" y="4679983"/>
            <a:ext cx="2736304" cy="86399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656184" y="5111982"/>
            <a:ext cx="1368152" cy="43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0404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en-US" sz="2000">
                <a:solidFill>
                  <a:srgbClr val="C00000"/>
                </a:solidFill>
              </a:rPr>
              <a:t>0.862 MeV</a:t>
            </a:r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3240361" y="4679983"/>
            <a:ext cx="2736304" cy="863997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4608513" y="5111982"/>
            <a:ext cx="1368152" cy="431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0404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en-US" sz="2000">
                <a:solidFill>
                  <a:srgbClr val="C00000"/>
                </a:solidFill>
              </a:rPr>
              <a:t>0.384 MeV</a:t>
            </a: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6192689" y="4679983"/>
            <a:ext cx="2736304" cy="1223996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7821870" y="5543980"/>
            <a:ext cx="1080120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r"/>
            <a:r>
              <a:rPr lang="en-US" sz="2000">
                <a:solidFill>
                  <a:srgbClr val="C00000"/>
                </a:solidFill>
              </a:rPr>
              <a:t>&lt; 15 MeV</a:t>
            </a:r>
          </a:p>
        </p:txBody>
      </p:sp>
      <p:sp>
        <p:nvSpPr>
          <p:cNvPr id="38" name="Rectangle 37"/>
          <p:cNvSpPr>
            <a:spLocks noChangeArrowheads="1"/>
          </p:cNvSpPr>
          <p:nvPr/>
        </p:nvSpPr>
        <p:spPr bwMode="auto">
          <a:xfrm>
            <a:off x="1728192" y="5975978"/>
            <a:ext cx="2736304" cy="575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38"/>
          <p:cNvSpPr>
            <a:spLocks noChangeArrowheads="1"/>
          </p:cNvSpPr>
          <p:nvPr/>
        </p:nvSpPr>
        <p:spPr bwMode="auto">
          <a:xfrm>
            <a:off x="864096" y="5975978"/>
            <a:ext cx="792088" cy="575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PP-II</a:t>
            </a:r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5256585" y="5975978"/>
            <a:ext cx="864096" cy="575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FFFF00"/>
                </a:solidFill>
              </a:rPr>
              <a:t>PP-III</a:t>
            </a:r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6192689" y="5975978"/>
            <a:ext cx="2736304" cy="575998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Line 45"/>
          <p:cNvSpPr>
            <a:spLocks noChangeShapeType="1"/>
          </p:cNvSpPr>
          <p:nvPr/>
        </p:nvSpPr>
        <p:spPr bwMode="auto">
          <a:xfrm>
            <a:off x="4608513" y="2807990"/>
            <a:ext cx="2232248" cy="647998"/>
          </a:xfrm>
          <a:prstGeom prst="line">
            <a:avLst/>
          </a:prstGeom>
          <a:noFill/>
          <a:ln w="57150">
            <a:solidFill>
              <a:srgbClr val="40404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46" name="Line 46"/>
          <p:cNvSpPr>
            <a:spLocks noChangeShapeType="1"/>
          </p:cNvSpPr>
          <p:nvPr/>
        </p:nvSpPr>
        <p:spPr bwMode="auto">
          <a:xfrm flipH="1">
            <a:off x="4608513" y="2807990"/>
            <a:ext cx="0" cy="719997"/>
          </a:xfrm>
          <a:prstGeom prst="line">
            <a:avLst/>
          </a:prstGeom>
          <a:noFill/>
          <a:ln w="57150">
            <a:solidFill>
              <a:srgbClr val="40404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47" name="Line 47"/>
          <p:cNvSpPr>
            <a:spLocks noChangeShapeType="1"/>
          </p:cNvSpPr>
          <p:nvPr/>
        </p:nvSpPr>
        <p:spPr bwMode="auto">
          <a:xfrm>
            <a:off x="1656184" y="5543980"/>
            <a:ext cx="720080" cy="431998"/>
          </a:xfrm>
          <a:prstGeom prst="line">
            <a:avLst/>
          </a:prstGeom>
          <a:noFill/>
          <a:ln w="57150">
            <a:solidFill>
              <a:srgbClr val="40404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48" name="Line 48"/>
          <p:cNvSpPr>
            <a:spLocks noChangeShapeType="1"/>
          </p:cNvSpPr>
          <p:nvPr/>
        </p:nvSpPr>
        <p:spPr bwMode="auto">
          <a:xfrm flipH="1">
            <a:off x="3888432" y="5543980"/>
            <a:ext cx="720080" cy="431998"/>
          </a:xfrm>
          <a:prstGeom prst="line">
            <a:avLst/>
          </a:prstGeom>
          <a:noFill/>
          <a:ln w="57150">
            <a:solidFill>
              <a:srgbClr val="40404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endParaRPr lang="en-US"/>
          </a:p>
        </p:txBody>
      </p:sp>
      <p:sp>
        <p:nvSpPr>
          <p:cNvPr id="50" name="Rectangle 50"/>
          <p:cNvSpPr>
            <a:spLocks noChangeArrowheads="1"/>
          </p:cNvSpPr>
          <p:nvPr/>
        </p:nvSpPr>
        <p:spPr bwMode="auto">
          <a:xfrm>
            <a:off x="4338482" y="2951990"/>
            <a:ext cx="540060" cy="287999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15%</a:t>
            </a:r>
          </a:p>
        </p:txBody>
      </p:sp>
      <p:sp>
        <p:nvSpPr>
          <p:cNvPr id="52" name="Line 52"/>
          <p:cNvSpPr>
            <a:spLocks noChangeShapeType="1"/>
          </p:cNvSpPr>
          <p:nvPr/>
        </p:nvSpPr>
        <p:spPr bwMode="auto">
          <a:xfrm flipH="1">
            <a:off x="2376264" y="2807990"/>
            <a:ext cx="2232248" cy="647998"/>
          </a:xfrm>
          <a:prstGeom prst="line">
            <a:avLst/>
          </a:prstGeom>
          <a:noFill/>
          <a:ln w="57150">
            <a:solidFill>
              <a:srgbClr val="40404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3" name="Rectangle 53"/>
          <p:cNvSpPr>
            <a:spLocks noChangeArrowheads="1"/>
          </p:cNvSpPr>
          <p:nvPr/>
        </p:nvSpPr>
        <p:spPr bwMode="auto">
          <a:xfrm>
            <a:off x="3312368" y="2951990"/>
            <a:ext cx="576064" cy="287999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85%</a:t>
            </a:r>
          </a:p>
        </p:txBody>
      </p:sp>
      <p:sp>
        <p:nvSpPr>
          <p:cNvPr id="55" name="Line 55"/>
          <p:cNvSpPr>
            <a:spLocks noChangeShapeType="1"/>
          </p:cNvSpPr>
          <p:nvPr/>
        </p:nvSpPr>
        <p:spPr bwMode="auto">
          <a:xfrm>
            <a:off x="4608513" y="4031985"/>
            <a:ext cx="2232248" cy="647998"/>
          </a:xfrm>
          <a:prstGeom prst="line">
            <a:avLst/>
          </a:prstGeom>
          <a:noFill/>
          <a:ln w="57150">
            <a:solidFill>
              <a:srgbClr val="40404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6" name="Rectangle 56"/>
          <p:cNvSpPr>
            <a:spLocks noChangeArrowheads="1"/>
          </p:cNvSpPr>
          <p:nvPr/>
        </p:nvSpPr>
        <p:spPr bwMode="auto">
          <a:xfrm>
            <a:off x="5184577" y="4175985"/>
            <a:ext cx="792088" cy="287999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0.02%</a:t>
            </a:r>
          </a:p>
        </p:txBody>
      </p:sp>
      <p:sp>
        <p:nvSpPr>
          <p:cNvPr id="58" name="Line 58"/>
          <p:cNvSpPr>
            <a:spLocks noChangeShapeType="1"/>
          </p:cNvSpPr>
          <p:nvPr/>
        </p:nvSpPr>
        <p:spPr bwMode="auto">
          <a:xfrm flipH="1">
            <a:off x="2376264" y="4031985"/>
            <a:ext cx="2232248" cy="647998"/>
          </a:xfrm>
          <a:prstGeom prst="line">
            <a:avLst/>
          </a:prstGeom>
          <a:noFill/>
          <a:ln w="57150">
            <a:solidFill>
              <a:srgbClr val="40404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59" name="Rectangle 59"/>
          <p:cNvSpPr>
            <a:spLocks noChangeArrowheads="1"/>
          </p:cNvSpPr>
          <p:nvPr/>
        </p:nvSpPr>
        <p:spPr bwMode="auto">
          <a:xfrm>
            <a:off x="3312368" y="4175985"/>
            <a:ext cx="576064" cy="287999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90%</a:t>
            </a:r>
          </a:p>
        </p:txBody>
      </p:sp>
      <p:sp>
        <p:nvSpPr>
          <p:cNvPr id="61" name="Line 61"/>
          <p:cNvSpPr>
            <a:spLocks noChangeShapeType="1"/>
          </p:cNvSpPr>
          <p:nvPr/>
        </p:nvSpPr>
        <p:spPr bwMode="auto">
          <a:xfrm flipH="1">
            <a:off x="4608513" y="4031986"/>
            <a:ext cx="0" cy="719997"/>
          </a:xfrm>
          <a:prstGeom prst="line">
            <a:avLst/>
          </a:prstGeom>
          <a:noFill/>
          <a:ln w="57150">
            <a:solidFill>
              <a:srgbClr val="40404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2" name="Rectangle 62"/>
          <p:cNvSpPr>
            <a:spLocks noChangeArrowheads="1"/>
          </p:cNvSpPr>
          <p:nvPr/>
        </p:nvSpPr>
        <p:spPr bwMode="auto">
          <a:xfrm>
            <a:off x="4320481" y="4175985"/>
            <a:ext cx="576064" cy="287999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10%</a:t>
            </a:r>
          </a:p>
        </p:txBody>
      </p:sp>
      <p:sp>
        <p:nvSpPr>
          <p:cNvPr id="64" name="Line 64"/>
          <p:cNvSpPr>
            <a:spLocks noChangeShapeType="1"/>
          </p:cNvSpPr>
          <p:nvPr/>
        </p:nvSpPr>
        <p:spPr bwMode="auto">
          <a:xfrm flipH="1">
            <a:off x="5040561" y="1583994"/>
            <a:ext cx="1080120" cy="647998"/>
          </a:xfrm>
          <a:prstGeom prst="line">
            <a:avLst/>
          </a:prstGeom>
          <a:noFill/>
          <a:ln w="57150">
            <a:solidFill>
              <a:srgbClr val="40404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5" name="Rectangle 65"/>
          <p:cNvSpPr>
            <a:spLocks noChangeArrowheads="1"/>
          </p:cNvSpPr>
          <p:nvPr/>
        </p:nvSpPr>
        <p:spPr bwMode="auto">
          <a:xfrm>
            <a:off x="5256585" y="1727994"/>
            <a:ext cx="792088" cy="287999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0.24%</a:t>
            </a:r>
          </a:p>
        </p:txBody>
      </p:sp>
      <p:sp>
        <p:nvSpPr>
          <p:cNvPr id="67" name="Line 67"/>
          <p:cNvSpPr>
            <a:spLocks noChangeShapeType="1"/>
          </p:cNvSpPr>
          <p:nvPr/>
        </p:nvSpPr>
        <p:spPr bwMode="auto">
          <a:xfrm>
            <a:off x="3096344" y="1583994"/>
            <a:ext cx="1080120" cy="647998"/>
          </a:xfrm>
          <a:prstGeom prst="line">
            <a:avLst/>
          </a:prstGeom>
          <a:noFill/>
          <a:ln w="57150">
            <a:solidFill>
              <a:srgbClr val="40404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3195355" y="1727994"/>
            <a:ext cx="720080" cy="287999"/>
          </a:xfrm>
          <a:prstGeom prst="rect">
            <a:avLst/>
          </a:prstGeom>
          <a:solidFill>
            <a:srgbClr val="404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100%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TextBox 69"/>
              <p:cNvSpPr txBox="1"/>
              <p:nvPr/>
            </p:nvSpPr>
            <p:spPr>
              <a:xfrm>
                <a:off x="288292" y="3528057"/>
                <a:ext cx="2736044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i="0" smtClean="0">
                              <a:solidFill>
                                <a:schemeClr val="bg1"/>
                              </a:solidFill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schemeClr val="bg1"/>
                              </a:solidFill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schemeClr val="bg1"/>
                              </a:solidFill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+2</m:t>
                      </m:r>
                      <m:r>
                        <m:rPr>
                          <m:nor/>
                        </m:rPr>
                        <a:rPr lang="en-US" sz="2000" i="0" smtClean="0">
                          <a:solidFill>
                            <a:schemeClr val="bg1"/>
                          </a:solidFill>
                        </a:rPr>
                        <m:t>p</m:t>
                      </m:r>
                    </m:oMath>
                  </m:oMathPara>
                </a14:m>
                <a:endParaRPr lang="en-US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0" name="TextBox 6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8292" y="3528057"/>
                <a:ext cx="2736044" cy="410497"/>
              </a:xfrm>
              <a:prstGeom prst="rect">
                <a:avLst/>
              </a:prstGeom>
              <a:blipFill rotWithShape="1">
                <a:blip r:embed="rId2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3240322" y="3527997"/>
                <a:ext cx="2736343" cy="4183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i="0" smtClean="0">
                              <a:solidFill>
                                <a:schemeClr val="tx1"/>
                              </a:solidFill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schemeClr val="tx1"/>
                              </a:solidFill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i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m:t>Be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322" y="3527997"/>
                <a:ext cx="2736343" cy="418384"/>
              </a:xfrm>
              <a:prstGeom prst="rect">
                <a:avLst/>
              </a:prstGeom>
              <a:blipFill rotWithShape="1">
                <a:blip r:embed="rId3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/>
              <p:cNvSpPr txBox="1"/>
              <p:nvPr/>
            </p:nvSpPr>
            <p:spPr>
              <a:xfrm>
                <a:off x="6120680" y="3549560"/>
                <a:ext cx="2880441" cy="394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19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1900" i="0" smtClean="0">
                              <a:solidFill>
                                <a:schemeClr val="bg1"/>
                              </a:solidFill>
                            </a:rPr>
                            <m:t>He</m:t>
                          </m:r>
                        </m:e>
                      </m:sPre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sz="1900" b="0" i="0" smtClean="0">
                          <a:solidFill>
                            <a:schemeClr val="bg1"/>
                          </a:solidFill>
                          <a:latin typeface="+mj-lt"/>
                        </a:rPr>
                        <m:t>p</m:t>
                      </m:r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19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1900">
                              <a:solidFill>
                                <a:schemeClr val="bg1"/>
                              </a:solidFill>
                            </a:rPr>
                            <m:t>He</m:t>
                          </m:r>
                        </m:e>
                      </m:sPre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1900" b="0" i="0" smtClean="0">
                              <a:solidFill>
                                <a:schemeClr val="bg1"/>
                              </a:solidFill>
                            </a:rPr>
                            <m:t>e</m:t>
                          </m:r>
                        </m:e>
                        <m:sup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sz="19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19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19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73" name="TextBox 7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0680" y="3549560"/>
                <a:ext cx="2880441" cy="394532"/>
              </a:xfrm>
              <a:prstGeom prst="rect">
                <a:avLst/>
              </a:prstGeom>
              <a:blipFill rotWithShape="1">
                <a:blip r:embed="rId4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/>
              <p:cNvSpPr txBox="1"/>
              <p:nvPr/>
            </p:nvSpPr>
            <p:spPr>
              <a:xfrm>
                <a:off x="3240322" y="2303827"/>
                <a:ext cx="2736343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i="0" smtClean="0">
                              <a:solidFill>
                                <a:schemeClr val="tx1"/>
                              </a:solidFill>
                            </a:rPr>
                            <m:t>H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+mj-lt"/>
                        </a:rPr>
                        <m:t>p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</a:rPr>
                            <m:t>H</m:t>
                          </m:r>
                          <m:r>
                            <m:rPr>
                              <m:nor/>
                            </m:rPr>
                            <a:rPr lang="en-US" sz="2000" i="0" smtClean="0">
                              <a:solidFill>
                                <a:schemeClr val="tx1"/>
                              </a:solidFill>
                            </a:rPr>
                            <m:t>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𝛾</m:t>
                      </m:r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4" name="TextBox 7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322" y="2303827"/>
                <a:ext cx="2736343" cy="410497"/>
              </a:xfrm>
              <a:prstGeom prst="rect">
                <a:avLst/>
              </a:prstGeom>
              <a:blipFill rotWithShape="1">
                <a:blip r:embed="rId5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5" name="TextBox 74"/>
              <p:cNvSpPr txBox="1"/>
              <p:nvPr/>
            </p:nvSpPr>
            <p:spPr>
              <a:xfrm>
                <a:off x="1728149" y="791617"/>
                <a:ext cx="2736343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</a:rPr>
                        <m:t>p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+mj-lt"/>
                        </a:rPr>
                        <m:t>p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</a:rPr>
                            <m:t>H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schemeClr val="tx1"/>
                              </a:solidFill>
                            </a:rPr>
                            <m:t>e</m:t>
                          </m:r>
                        </m:e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5" name="TextBox 7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149" y="791617"/>
                <a:ext cx="2736343" cy="410497"/>
              </a:xfrm>
              <a:prstGeom prst="rect">
                <a:avLst/>
              </a:prstGeom>
              <a:blipFill rotWithShape="1">
                <a:blip r:embed="rId6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TextBox 75"/>
              <p:cNvSpPr txBox="1"/>
              <p:nvPr/>
            </p:nvSpPr>
            <p:spPr>
              <a:xfrm>
                <a:off x="4752532" y="791617"/>
                <a:ext cx="2736343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000" smtClean="0">
                          <a:solidFill>
                            <a:schemeClr val="tx1"/>
                          </a:solidFill>
                        </a:rPr>
                        <m:t>p</m:t>
                      </m:r>
                      <m:r>
                        <a:rPr lang="en-US" sz="20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/>
                            <m:t>e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+mj-lt"/>
                        </a:rPr>
                        <m:t>p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</a:rPr>
                            <m:t>H</m:t>
                          </m:r>
                        </m:e>
                      </m:sPre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6" name="TextBox 7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2532" y="791617"/>
                <a:ext cx="2736343" cy="410497"/>
              </a:xfrm>
              <a:prstGeom prst="rect">
                <a:avLst/>
              </a:prstGeom>
              <a:blipFill rotWithShape="1">
                <a:blip r:embed="rId7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TextBox 76"/>
              <p:cNvSpPr txBox="1"/>
              <p:nvPr/>
            </p:nvSpPr>
            <p:spPr>
              <a:xfrm>
                <a:off x="287912" y="4765843"/>
                <a:ext cx="2736343" cy="412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000" i="0" smtClean="0">
                              <a:solidFill>
                                <a:schemeClr val="tx1"/>
                              </a:solidFill>
                            </a:rPr>
                            <m:t>e</m:t>
                          </m:r>
                        </m:e>
                      </m:sPre>
                      <m:r>
                        <a:rPr lang="en-US" sz="20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/>
                            <m:t>e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+mj-lt"/>
                            </a:rPr>
                            <m:t>Li</m:t>
                          </m:r>
                        </m:e>
                      </m:sPre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7" name="TextBox 7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912" y="4765843"/>
                <a:ext cx="2736343" cy="412164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/>
              <p:cNvSpPr txBox="1"/>
              <p:nvPr/>
            </p:nvSpPr>
            <p:spPr>
              <a:xfrm>
                <a:off x="3240322" y="4772063"/>
                <a:ext cx="2736343" cy="4426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000" i="0" smtClean="0">
                              <a:solidFill>
                                <a:schemeClr val="tx1"/>
                              </a:solidFill>
                            </a:rPr>
                            <m:t>e</m:t>
                          </m:r>
                        </m:e>
                      </m:sPre>
                      <m:r>
                        <a:rPr lang="en-US" sz="20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/>
                            <m:t>e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−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+mj-lt"/>
                                </a:rPr>
                                <m:t>Li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sPre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8" name="TextBox 7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40322" y="4772063"/>
                <a:ext cx="2736343" cy="44262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TextBox 78"/>
              <p:cNvSpPr txBox="1"/>
              <p:nvPr/>
            </p:nvSpPr>
            <p:spPr>
              <a:xfrm>
                <a:off x="6192732" y="4752167"/>
                <a:ext cx="2736343" cy="4097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2000" i="0" smtClean="0">
                              <a:solidFill>
                                <a:schemeClr val="tx1"/>
                              </a:solidFill>
                            </a:rPr>
                            <m:t>e</m:t>
                          </m:r>
                        </m:e>
                      </m:sPre>
                      <m:r>
                        <a:rPr lang="en-US" sz="2000" i="1"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000"/>
                        <m:t>p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</a:rPr>
                            <m:t>B</m:t>
                          </m:r>
                        </m:e>
                      </m:sPre>
                      <m:r>
                        <a:rPr lang="en-US" sz="2000" i="1">
                          <a:latin typeface="Cambria Math"/>
                        </a:rPr>
                        <m:t>+</m:t>
                      </m:r>
                      <m:r>
                        <a:rPr lang="en-US" sz="2000" b="0" i="1" smtClean="0">
                          <a:latin typeface="Cambria Math"/>
                        </a:rPr>
                        <m:t>𝛾</m:t>
                      </m:r>
                      <m:r>
                        <a:rPr lang="en-US" sz="2000" b="0" i="1" smtClean="0">
                          <a:latin typeface="Cambria Math"/>
                        </a:rPr>
                        <m:t>    </m:t>
                      </m:r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9" name="TextBox 7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732" y="4752167"/>
                <a:ext cx="2736343" cy="409728"/>
              </a:xfrm>
              <a:prstGeom prst="rect">
                <a:avLst/>
              </a:prstGeom>
              <a:blipFill rotWithShape="1">
                <a:blip r:embed="rId10"/>
                <a:stretch>
                  <a:fillRect b="-5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TextBox 79"/>
              <p:cNvSpPr txBox="1"/>
              <p:nvPr/>
            </p:nvSpPr>
            <p:spPr>
              <a:xfrm>
                <a:off x="6192732" y="5134549"/>
                <a:ext cx="2736343" cy="440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      </m:t>
                      </m:r>
                      <m:sPre>
                        <m:sPre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i="1">
                              <a:latin typeface="Cambria Math"/>
                            </a:rPr>
                            <m:t>8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/>
                            <m:t>B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</a:rPr>
                                <m:t>Be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sPre>
                      <m:r>
                        <a:rPr lang="en-US" sz="20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2000"/>
                            <m:t>e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+</m:t>
                          </m:r>
                        </m:sup>
                      </m:sSup>
                      <m:r>
                        <a:rPr lang="en-US" sz="200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0" name="TextBox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732" y="5134549"/>
                <a:ext cx="2736343" cy="44018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/>
              <p:cNvSpPr txBox="1"/>
              <p:nvPr/>
            </p:nvSpPr>
            <p:spPr>
              <a:xfrm>
                <a:off x="1728112" y="6048347"/>
                <a:ext cx="2736044" cy="4104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7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 b="0" i="0" smtClean="0">
                              <a:solidFill>
                                <a:schemeClr val="bg1"/>
                              </a:solidFill>
                            </a:rPr>
                            <m:t>Li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r>
                        <m:rPr>
                          <m:nor/>
                        </m:rPr>
                        <a:rPr lang="en-US" sz="2000" b="0" i="0" smtClean="0">
                          <a:solidFill>
                            <a:schemeClr val="bg1"/>
                          </a:solidFill>
                          <a:latin typeface="+mj-lt"/>
                        </a:rPr>
                        <m:t>p</m:t>
                      </m:r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schemeClr val="bg1"/>
                              </a:solidFill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schemeClr val="bg1"/>
                              </a:solidFill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lang="en-US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1" name="TextBox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8112" y="6048347"/>
                <a:ext cx="2736044" cy="410497"/>
              </a:xfrm>
              <a:prstGeom prst="rect">
                <a:avLst/>
              </a:prstGeom>
              <a:blipFill rotWithShape="1">
                <a:blip r:embed="rId12"/>
                <a:stretch>
                  <a:fillRect b="-44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2" name="TextBox 81"/>
              <p:cNvSpPr txBox="1"/>
              <p:nvPr/>
            </p:nvSpPr>
            <p:spPr>
              <a:xfrm>
                <a:off x="6192732" y="6040222"/>
                <a:ext cx="2736044" cy="4401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00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8</m:t>
                          </m:r>
                        </m:sup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2000" b="0" i="0" smtClean="0">
                                  <a:solidFill>
                                    <a:schemeClr val="bg1"/>
                                  </a:solidFill>
                                  <a:latin typeface="+mj-lt"/>
                                </a:rPr>
                                <m:t>Be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bg1"/>
                                  </a:solidFill>
                                  <a:latin typeface="Cambria Math"/>
                                </a:rPr>
                                <m:t>∗</m:t>
                              </m:r>
                            </m:sup>
                          </m:sSup>
                        </m:e>
                      </m:sPre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b="0" i="1" smtClean="0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schemeClr val="bg1"/>
                              </a:solidFill>
                            </a:rPr>
                            <m:t>He</m:t>
                          </m:r>
                        </m:e>
                      </m:sPre>
                      <m:r>
                        <a:rPr lang="en-US" sz="2000" b="0" i="1" smtClean="0">
                          <a:solidFill>
                            <a:schemeClr val="bg1"/>
                          </a:solidFill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</m:ctrlPr>
                        </m:sPrePr>
                        <m:sub/>
                        <m:sup>
                          <m:r>
                            <a:rPr lang="en-US" sz="2000" i="1">
                              <a:solidFill>
                                <a:schemeClr val="bg1"/>
                              </a:solidFill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en-US" sz="2000">
                              <a:solidFill>
                                <a:schemeClr val="bg1"/>
                              </a:solidFill>
                            </a:rPr>
                            <m:t>He</m:t>
                          </m:r>
                        </m:e>
                      </m:sPre>
                    </m:oMath>
                  </m:oMathPara>
                </a14:m>
                <a:endParaRPr lang="en-US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2732" y="6040222"/>
                <a:ext cx="2736044" cy="440185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4310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Helioseismology: </a:t>
            </a:r>
            <a:r>
              <a:rPr lang="en-US" smtClean="0"/>
              <a:t> Sun </a:t>
            </a:r>
            <a:r>
              <a:rPr lang="en-US"/>
              <a:t>as a Pulsating Star</a:t>
            </a:r>
          </a:p>
        </p:txBody>
      </p:sp>
      <p:pic>
        <p:nvPicPr>
          <p:cNvPr id="3" name="Picture 2" descr="C:\Users\Georg Raffelt\Desktop\a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2735990"/>
            <a:ext cx="1728192" cy="172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a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04" y="2735990"/>
            <a:ext cx="1728192" cy="172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Georg Raffelt\Desktop\a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04" y="4535983"/>
            <a:ext cx="1728192" cy="172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Georg Raffelt\Desktop\a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304" y="4535983"/>
            <a:ext cx="1728192" cy="1727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Georg Raffelt\Desktop\a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505" y="2735887"/>
            <a:ext cx="3672408" cy="3545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Box 8"/>
              <p:cNvSpPr txBox="1">
                <a:spLocks noChangeArrowheads="1"/>
              </p:cNvSpPr>
              <p:nvPr/>
            </p:nvSpPr>
            <p:spPr bwMode="auto">
              <a:xfrm>
                <a:off x="936104" y="719607"/>
                <a:ext cx="7272809" cy="18723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 anchor="ctr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FontTx/>
                  <a:buChar char="•"/>
                </a:pPr>
                <a:r>
                  <a:rPr lang="en-US" smtClean="0">
                    <a:solidFill>
                      <a:srgbClr val="003399"/>
                    </a:solidFill>
                    <a:effectLst/>
                    <a:latin typeface="+mj-lt"/>
                  </a:rPr>
                  <a:t> Discovery of oscillations: Leighton et al. (1962)</a:t>
                </a:r>
              </a:p>
              <a:p>
                <a:pPr>
                  <a:buFontTx/>
                  <a:buChar char="•"/>
                </a:pPr>
                <a:r>
                  <a:rPr lang="en-US">
                    <a:solidFill>
                      <a:srgbClr val="003399"/>
                    </a:solidFill>
                    <a:effectLst/>
                    <a:latin typeface="+mj-lt"/>
                  </a:rPr>
                  <a:t> Sun oscillates in &gt; 10</a:t>
                </a:r>
                <a:r>
                  <a:rPr lang="en-US" baseline="30000">
                    <a:solidFill>
                      <a:srgbClr val="003399"/>
                    </a:solidFill>
                    <a:effectLst/>
                    <a:latin typeface="+mj-lt"/>
                  </a:rPr>
                  <a:t>5</a:t>
                </a:r>
                <a:r>
                  <a:rPr lang="en-US">
                    <a:solidFill>
                      <a:srgbClr val="003399"/>
                    </a:solidFill>
                    <a:effectLst/>
                    <a:latin typeface="+mj-lt"/>
                  </a:rPr>
                  <a:t> eigenmodes</a:t>
                </a:r>
              </a:p>
              <a:p>
                <a:pPr>
                  <a:buFontTx/>
                  <a:buChar char="•"/>
                </a:pPr>
                <a:r>
                  <a:rPr lang="en-US">
                    <a:solidFill>
                      <a:srgbClr val="003399"/>
                    </a:solidFill>
                    <a:effectLst/>
                    <a:latin typeface="+mj-lt"/>
                  </a:rPr>
                  <a:t> Frequencies of order mHz (5-min oscillations)</a:t>
                </a:r>
              </a:p>
              <a:p>
                <a:pPr>
                  <a:buFontTx/>
                  <a:buChar char="•"/>
                </a:pPr>
                <a:r>
                  <a:rPr lang="en-US">
                    <a:solidFill>
                      <a:srgbClr val="003399"/>
                    </a:solidFill>
                    <a:effectLst/>
                    <a:latin typeface="+mj-lt"/>
                  </a:rPr>
                  <a:t> Individual modes characterized by </a:t>
                </a:r>
              </a:p>
              <a:p>
                <a:r>
                  <a:rPr lang="en-US">
                    <a:solidFill>
                      <a:srgbClr val="003399"/>
                    </a:solidFill>
                    <a:effectLst/>
                    <a:latin typeface="+mj-lt"/>
                  </a:rPr>
                  <a:t>   radial n, angular </a:t>
                </a:r>
                <a14:m>
                  <m:oMath xmlns:m="http://schemas.openxmlformats.org/officeDocument/2006/math">
                    <m:r>
                      <a:rPr lang="en-US" b="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ℓ</m:t>
                    </m:r>
                  </m:oMath>
                </a14:m>
                <a:r>
                  <a:rPr lang="en-US" smtClean="0">
                    <a:solidFill>
                      <a:srgbClr val="003399"/>
                    </a:solidFill>
                    <a:effectLst/>
                    <a:latin typeface="+mj-lt"/>
                  </a:rPr>
                  <a:t> and </a:t>
                </a:r>
                <a:r>
                  <a:rPr lang="en-US">
                    <a:solidFill>
                      <a:srgbClr val="003399"/>
                    </a:solidFill>
                    <a:effectLst/>
                    <a:latin typeface="+mj-lt"/>
                  </a:rPr>
                  <a:t>longitudinal m numbers</a:t>
                </a:r>
              </a:p>
            </p:txBody>
          </p:sp>
        </mc:Choice>
        <mc:Fallback xmlns="">
          <p:sp>
            <p:nvSpPr>
              <p:cNvPr id="8" name="Text 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36104" y="719607"/>
                <a:ext cx="7272809" cy="1872374"/>
              </a:xfrm>
              <a:prstGeom prst="rect">
                <a:avLst/>
              </a:prstGeom>
              <a:blipFill rotWithShape="1">
                <a:blip r:embed="rId7"/>
                <a:stretch>
                  <a:fillRect l="-1341" t="-4235" b="-879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936104" y="4535983"/>
            <a:ext cx="1728192" cy="1727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2736304" y="4535983"/>
            <a:ext cx="1728192" cy="1727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936104" y="2735990"/>
            <a:ext cx="1728192" cy="1727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2736304" y="2735990"/>
            <a:ext cx="1728192" cy="172799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Trebuchet MS" pitchFamily="34" charset="0"/>
              </a:rPr>
              <a:t>Adapted from A. Serenelli’s lectures at Scottish Universities Summer School in Physics </a:t>
            </a:r>
            <a:r>
              <a:rPr lang="en-US" sz="1200" smtClean="0">
                <a:solidFill>
                  <a:schemeClr val="bg1"/>
                </a:solidFill>
                <a:latin typeface="Trebuchet MS" pitchFamily="34" charset="0"/>
              </a:rPr>
              <a:t>2006</a:t>
            </a:r>
            <a:endParaRPr lang="en-US" sz="120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78817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Helioseismology: </a:t>
            </a:r>
            <a:r>
              <a:rPr lang="en-US" smtClean="0"/>
              <a:t> p-Modes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 Box 3"/>
              <p:cNvSpPr txBox="1">
                <a:spLocks noChangeArrowheads="1"/>
              </p:cNvSpPr>
              <p:nvPr/>
            </p:nvSpPr>
            <p:spPr bwMode="auto">
              <a:xfrm>
                <a:off x="144016" y="791617"/>
                <a:ext cx="8281025" cy="17998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92156" tIns="46078" rIns="92156" bIns="46078"/>
              <a:lstStyle>
                <a:lvl1pPr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487363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97472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463675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1951038" algn="l" defTabSz="974725"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4082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8654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3226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779838" defTabSz="974725" fontAlgn="base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>
                  <a:buFontTx/>
                  <a:buChar char="•"/>
                </a:pPr>
                <a:r>
                  <a:rPr lang="en-US" sz="2200">
                    <a:solidFill>
                      <a:srgbClr val="003399"/>
                    </a:solidFill>
                    <a:effectLst/>
                    <a:latin typeface="+mn-lt"/>
                  </a:rPr>
                  <a:t> Solar oscillations are acoustic waves </a:t>
                </a:r>
              </a:p>
              <a:p>
                <a:r>
                  <a:rPr lang="en-US" sz="2200">
                    <a:solidFill>
                      <a:srgbClr val="003399"/>
                    </a:solidFill>
                    <a:effectLst/>
                    <a:latin typeface="+mn-lt"/>
                  </a:rPr>
                  <a:t>  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  <a:latin typeface="+mn-lt"/>
                  </a:rPr>
                  <a:t> (</a:t>
                </a:r>
                <a:r>
                  <a:rPr lang="en-US" sz="2200">
                    <a:solidFill>
                      <a:srgbClr val="003399"/>
                    </a:solidFill>
                    <a:effectLst/>
                    <a:latin typeface="+mn-lt"/>
                  </a:rPr>
                  <a:t>p-modes, pressure is the restoring force) </a:t>
                </a:r>
              </a:p>
              <a:p>
                <a:r>
                  <a:rPr lang="en-US" sz="2200">
                    <a:solidFill>
                      <a:srgbClr val="003399"/>
                    </a:solidFill>
                    <a:effectLst/>
                    <a:latin typeface="+mn-lt"/>
                  </a:rPr>
                  <a:t>  </a:t>
                </a:r>
                <a:r>
                  <a:rPr lang="en-US" sz="2200" smtClean="0">
                    <a:solidFill>
                      <a:srgbClr val="003399"/>
                    </a:solidFill>
                    <a:effectLst/>
                    <a:latin typeface="+mn-lt"/>
                  </a:rPr>
                  <a:t> stochastically </a:t>
                </a:r>
                <a:r>
                  <a:rPr lang="en-US" sz="2200">
                    <a:solidFill>
                      <a:srgbClr val="003399"/>
                    </a:solidFill>
                    <a:effectLst/>
                    <a:latin typeface="+mn-lt"/>
                  </a:rPr>
                  <a:t>excited by convective motions</a:t>
                </a:r>
              </a:p>
              <a:p>
                <a:pPr>
                  <a:buFontTx/>
                  <a:buChar char="•"/>
                </a:pPr>
                <a:r>
                  <a:rPr lang="en-US" sz="2200">
                    <a:solidFill>
                      <a:srgbClr val="003399"/>
                    </a:solidFill>
                    <a:effectLst/>
                    <a:latin typeface="+mn-lt"/>
                  </a:rPr>
                  <a:t> Outer turning-point located close to temperature inversion layer</a:t>
                </a:r>
              </a:p>
              <a:p>
                <a:pPr>
                  <a:buFontTx/>
                  <a:buChar char="•"/>
                </a:pPr>
                <a:r>
                  <a:rPr lang="en-US" sz="2200">
                    <a:solidFill>
                      <a:srgbClr val="003399"/>
                    </a:solidFill>
                    <a:effectLst/>
                    <a:latin typeface="+mn-lt"/>
                  </a:rPr>
                  <a:t> Inner turning-point varies, strongly depends on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srgbClr val="003399"/>
                        </a:solidFill>
                        <a:latin typeface="Cambria Math"/>
                      </a:rPr>
                      <m:t>ℓ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  <a:effectLst/>
                    <a:latin typeface="+mn-lt"/>
                  </a:rPr>
                  <a:t> (centrifugal </a:t>
                </a:r>
                <a:r>
                  <a:rPr lang="en-US" sz="2200">
                    <a:solidFill>
                      <a:srgbClr val="003399"/>
                    </a:solidFill>
                    <a:effectLst/>
                    <a:latin typeface="+mn-lt"/>
                  </a:rPr>
                  <a:t>barrier)</a:t>
                </a:r>
                <a:endParaRPr lang="en-US" sz="2200" baseline="30000">
                  <a:solidFill>
                    <a:srgbClr val="003399"/>
                  </a:solidFill>
                  <a:effectLst/>
                  <a:latin typeface="+mn-lt"/>
                </a:endParaRPr>
              </a:p>
            </p:txBody>
          </p:sp>
        </mc:Choice>
        <mc:Fallback xmlns="">
          <p:sp>
            <p:nvSpPr>
              <p:cNvPr id="15" name="Text 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44016" y="791617"/>
                <a:ext cx="8281025" cy="1799849"/>
              </a:xfrm>
              <a:prstGeom prst="rect">
                <a:avLst/>
              </a:prstGeom>
              <a:blipFill rotWithShape="1">
                <a:blip r:embed="rId2"/>
                <a:stretch>
                  <a:fillRect l="-1031" t="-2712" b="-5424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4" descr="C:\SUSSP61\rays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" t="6299" r="6299" b="6299"/>
          <a:stretch>
            <a:fillRect/>
          </a:stretch>
        </p:blipFill>
        <p:spPr bwMode="auto">
          <a:xfrm>
            <a:off x="288014" y="2736410"/>
            <a:ext cx="3672408" cy="3671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3960991" y="6048870"/>
            <a:ext cx="4392041" cy="431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effectLst/>
                <a:latin typeface="Trebuchet MS" pitchFamily="34" charset="0"/>
              </a:rPr>
              <a:t>Credit: Jørgen Christensen-Dalsgaard</a:t>
            </a:r>
            <a:r>
              <a:rPr lang="en-US">
                <a:effectLst/>
                <a:latin typeface="Trebuchet MS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13882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Examples for Solar Oscillations</a:t>
            </a:r>
          </a:p>
        </p:txBody>
      </p:sp>
      <p:sp>
        <p:nvSpPr>
          <p:cNvPr id="3" name="Rectangle 10"/>
          <p:cNvSpPr>
            <a:spLocks noChangeArrowheads="1"/>
          </p:cNvSpPr>
          <p:nvPr/>
        </p:nvSpPr>
        <p:spPr bwMode="auto">
          <a:xfrm>
            <a:off x="216024" y="6264377"/>
            <a:ext cx="8784977" cy="287999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http://astro.phys.au.dk/helio_outreach/english/</a:t>
            </a:r>
          </a:p>
        </p:txBody>
      </p:sp>
      <p:pic>
        <p:nvPicPr>
          <p:cNvPr id="4" name="modeA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15902" y="647977"/>
            <a:ext cx="2736000" cy="2736000"/>
          </a:xfrm>
          <a:prstGeom prst="rect">
            <a:avLst/>
          </a:prstGeom>
        </p:spPr>
      </p:pic>
      <p:pic>
        <p:nvPicPr>
          <p:cNvPr id="5" name="modeB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240322" y="647977"/>
            <a:ext cx="2736000" cy="2736000"/>
          </a:xfrm>
          <a:prstGeom prst="rect">
            <a:avLst/>
          </a:prstGeom>
        </p:spPr>
      </p:pic>
      <p:pic>
        <p:nvPicPr>
          <p:cNvPr id="6" name="modeC.mov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265122" y="647597"/>
            <a:ext cx="2736000" cy="2736000"/>
          </a:xfrm>
          <a:prstGeom prst="rect">
            <a:avLst/>
          </a:prstGeom>
        </p:spPr>
      </p:pic>
      <p:pic>
        <p:nvPicPr>
          <p:cNvPr id="8" name="modeD.mov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link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240702" y="3527997"/>
            <a:ext cx="2736000" cy="2736000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2664296" y="647998"/>
            <a:ext cx="864096" cy="273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5688633" y="647998"/>
            <a:ext cx="864096" cy="273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</a:t>
            </a:r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auto">
          <a:xfrm>
            <a:off x="2592288" y="3527987"/>
            <a:ext cx="864096" cy="2735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3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353622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0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2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Helioseismology: Observations</a:t>
            </a:r>
          </a:p>
        </p:txBody>
      </p:sp>
      <p:pic>
        <p:nvPicPr>
          <p:cNvPr id="3" name="Picture 4" descr="C:\Talk\oscillation_freq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9" t="1988" r="2573" b="5965"/>
          <a:stretch>
            <a:fillRect/>
          </a:stretch>
        </p:blipFill>
        <p:spPr bwMode="auto">
          <a:xfrm>
            <a:off x="4896552" y="792417"/>
            <a:ext cx="4228970" cy="5615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16029" y="1160293"/>
            <a:ext cx="4752533" cy="324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2200">
                <a:solidFill>
                  <a:srgbClr val="003399"/>
                </a:solidFill>
                <a:latin typeface="+mn-lt"/>
              </a:rPr>
              <a:t> Doppler observations of spectral</a:t>
            </a:r>
          </a:p>
          <a:p>
            <a:r>
              <a:rPr lang="en-US" sz="2200">
                <a:solidFill>
                  <a:srgbClr val="003399"/>
                </a:solidFill>
                <a:latin typeface="+mn-lt"/>
              </a:rPr>
              <a:t>   lines measure velocities </a:t>
            </a:r>
            <a:r>
              <a:rPr lang="en-US" sz="2200" smtClean="0">
                <a:solidFill>
                  <a:srgbClr val="003399"/>
                </a:solidFill>
                <a:latin typeface="+mn-lt"/>
              </a:rPr>
              <a:t>of a </a:t>
            </a:r>
            <a:r>
              <a:rPr lang="en-US" sz="2200">
                <a:solidFill>
                  <a:srgbClr val="003399"/>
                </a:solidFill>
                <a:latin typeface="+mn-lt"/>
              </a:rPr>
              <a:t>few cm/s</a:t>
            </a:r>
          </a:p>
          <a:p>
            <a:endParaRPr lang="en-US" sz="600">
              <a:solidFill>
                <a:srgbClr val="003399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sz="2200">
                <a:solidFill>
                  <a:srgbClr val="003399"/>
                </a:solidFill>
                <a:latin typeface="+mn-lt"/>
              </a:rPr>
              <a:t> Differences in the frequencies</a:t>
            </a:r>
          </a:p>
          <a:p>
            <a:r>
              <a:rPr lang="en-US" sz="2200">
                <a:solidFill>
                  <a:srgbClr val="003399"/>
                </a:solidFill>
                <a:latin typeface="+mn-lt"/>
              </a:rPr>
              <a:t>   of order mHz</a:t>
            </a:r>
          </a:p>
          <a:p>
            <a:endParaRPr lang="en-US" sz="600">
              <a:solidFill>
                <a:srgbClr val="003399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sz="2200">
                <a:solidFill>
                  <a:srgbClr val="003399"/>
                </a:solidFill>
                <a:latin typeface="+mn-lt"/>
              </a:rPr>
              <a:t> Very long observations needed.</a:t>
            </a:r>
          </a:p>
          <a:p>
            <a:r>
              <a:rPr lang="en-US" sz="2200">
                <a:solidFill>
                  <a:srgbClr val="003399"/>
                </a:solidFill>
                <a:latin typeface="+mn-lt"/>
              </a:rPr>
              <a:t>   BiSON network (low-l modes) </a:t>
            </a:r>
          </a:p>
          <a:p>
            <a:r>
              <a:rPr lang="en-US" sz="2200">
                <a:solidFill>
                  <a:srgbClr val="003399"/>
                </a:solidFill>
                <a:latin typeface="+mn-lt"/>
              </a:rPr>
              <a:t>   has data for </a:t>
            </a:r>
            <a:r>
              <a:rPr lang="en-US" sz="2200">
                <a:solidFill>
                  <a:srgbClr val="003399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</a:t>
            </a:r>
            <a:r>
              <a:rPr lang="en-US" sz="2200">
                <a:solidFill>
                  <a:srgbClr val="003399"/>
                </a:solidFill>
                <a:latin typeface="+mn-lt"/>
              </a:rPr>
              <a:t> 5000 days</a:t>
            </a:r>
          </a:p>
          <a:p>
            <a:endParaRPr lang="en-US" sz="600">
              <a:solidFill>
                <a:srgbClr val="003399"/>
              </a:solidFill>
              <a:latin typeface="+mn-lt"/>
            </a:endParaRPr>
          </a:p>
          <a:p>
            <a:pPr>
              <a:buFontTx/>
              <a:buChar char="•"/>
            </a:pPr>
            <a:r>
              <a:rPr lang="en-US" sz="2200">
                <a:solidFill>
                  <a:srgbClr val="003399"/>
                </a:solidFill>
                <a:latin typeface="+mn-lt"/>
              </a:rPr>
              <a:t> Relative accuracy in </a:t>
            </a:r>
            <a:r>
              <a:rPr lang="en-US" sz="2200" smtClean="0">
                <a:solidFill>
                  <a:srgbClr val="003399"/>
                </a:solidFill>
                <a:latin typeface="+mn-lt"/>
              </a:rPr>
              <a:t>frequencies is 10</a:t>
            </a:r>
            <a:r>
              <a:rPr lang="en-US" sz="2200" baseline="30000" smtClean="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200" baseline="30000" smtClean="0">
                <a:solidFill>
                  <a:srgbClr val="003399"/>
                </a:solidFill>
                <a:latin typeface="+mn-lt"/>
              </a:rPr>
              <a:t>5</a:t>
            </a:r>
            <a:endParaRPr lang="en-US" sz="2200" baseline="30000">
              <a:solidFill>
                <a:srgbClr val="003399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62233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Helioseismology: Comparison with Solar </a:t>
            </a:r>
            <a:r>
              <a:rPr lang="en-US" smtClean="0"/>
              <a:t>Models</a:t>
            </a:r>
            <a:endParaRPr lang="en-US"/>
          </a:p>
        </p:txBody>
      </p:sp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791982" y="720007"/>
            <a:ext cx="7488792" cy="2087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 sz="2200">
                <a:solidFill>
                  <a:srgbClr val="003399"/>
                </a:solidFill>
                <a:latin typeface="+mj-lt"/>
              </a:rPr>
              <a:t> Oscillation frequencies depend on </a:t>
            </a:r>
            <a:r>
              <a:rPr lang="en-US" sz="2200">
                <a:latin typeface="Symbol" pitchFamily="18" charset="2"/>
              </a:rPr>
              <a:t>r</a:t>
            </a:r>
            <a:r>
              <a:rPr lang="en-US" sz="2200">
                <a:latin typeface="+mj-lt"/>
              </a:rPr>
              <a:t>, P, g, c</a:t>
            </a:r>
          </a:p>
          <a:p>
            <a:endParaRPr lang="en-US" sz="600">
              <a:solidFill>
                <a:srgbClr val="003399"/>
              </a:solidFill>
              <a:latin typeface="+mj-lt"/>
            </a:endParaRPr>
          </a:p>
          <a:p>
            <a:pPr>
              <a:buFontTx/>
              <a:buChar char="•"/>
            </a:pPr>
            <a:r>
              <a:rPr lang="en-US" sz="2200">
                <a:solidFill>
                  <a:srgbClr val="003399"/>
                </a:solidFill>
                <a:latin typeface="+mj-lt"/>
              </a:rPr>
              <a:t> Inversion problem: </a:t>
            </a:r>
          </a:p>
          <a:p>
            <a:r>
              <a:rPr lang="en-US" sz="2200">
                <a:solidFill>
                  <a:srgbClr val="003399"/>
                </a:solidFill>
                <a:latin typeface="+mj-lt"/>
              </a:rPr>
              <a:t>   From measured frequencies and from a reference solar model</a:t>
            </a:r>
          </a:p>
          <a:p>
            <a:r>
              <a:rPr lang="en-US" sz="2200">
                <a:solidFill>
                  <a:srgbClr val="003399"/>
                </a:solidFill>
                <a:latin typeface="+mj-lt"/>
              </a:rPr>
              <a:t>   determine solar structure</a:t>
            </a:r>
          </a:p>
          <a:p>
            <a:endParaRPr lang="en-US" sz="600">
              <a:solidFill>
                <a:srgbClr val="003399"/>
              </a:solidFill>
              <a:latin typeface="+mj-lt"/>
            </a:endParaRPr>
          </a:p>
          <a:p>
            <a:pPr>
              <a:buFontTx/>
              <a:buChar char="•"/>
            </a:pPr>
            <a:r>
              <a:rPr lang="en-US" sz="2200">
                <a:solidFill>
                  <a:srgbClr val="003399"/>
                </a:solidFill>
                <a:latin typeface="+mj-lt"/>
              </a:rPr>
              <a:t> Output of inversion procedure: </a:t>
            </a:r>
            <a:r>
              <a:rPr lang="en-US" sz="2200">
                <a:solidFill>
                  <a:srgbClr val="C00000"/>
                </a:solidFill>
                <a:latin typeface="Symbol" pitchFamily="18" charset="2"/>
              </a:rPr>
              <a:t>d</a:t>
            </a:r>
            <a:r>
              <a:rPr lang="en-US" sz="2200">
                <a:solidFill>
                  <a:srgbClr val="C00000"/>
                </a:solidFill>
                <a:latin typeface="+mj-lt"/>
              </a:rPr>
              <a:t>c</a:t>
            </a:r>
            <a:r>
              <a:rPr lang="en-US" sz="2200" baseline="30000">
                <a:solidFill>
                  <a:srgbClr val="C00000"/>
                </a:solidFill>
                <a:latin typeface="+mj-lt"/>
              </a:rPr>
              <a:t>2</a:t>
            </a:r>
            <a:r>
              <a:rPr lang="en-US" sz="2200">
                <a:solidFill>
                  <a:srgbClr val="C00000"/>
                </a:solidFill>
                <a:latin typeface="+mj-lt"/>
              </a:rPr>
              <a:t>(r), </a:t>
            </a:r>
            <a:r>
              <a:rPr lang="en-US" sz="2200">
                <a:solidFill>
                  <a:srgbClr val="C00000"/>
                </a:solidFill>
                <a:latin typeface="Symbol" pitchFamily="18" charset="2"/>
              </a:rPr>
              <a:t>dr</a:t>
            </a:r>
            <a:r>
              <a:rPr lang="en-US" sz="2200">
                <a:solidFill>
                  <a:srgbClr val="C00000"/>
                </a:solidFill>
                <a:latin typeface="+mj-lt"/>
              </a:rPr>
              <a:t>(r), R</a:t>
            </a:r>
            <a:r>
              <a:rPr lang="en-US" sz="2200" baseline="-18000">
                <a:solidFill>
                  <a:srgbClr val="C00000"/>
                </a:solidFill>
                <a:latin typeface="+mj-lt"/>
              </a:rPr>
              <a:t>CZ</a:t>
            </a:r>
            <a:r>
              <a:rPr lang="en-US" sz="2200">
                <a:solidFill>
                  <a:srgbClr val="C00000"/>
                </a:solidFill>
                <a:latin typeface="+mj-lt"/>
              </a:rPr>
              <a:t>, Y</a:t>
            </a:r>
            <a:r>
              <a:rPr lang="en-US" sz="2200" baseline="-18000">
                <a:solidFill>
                  <a:srgbClr val="C00000"/>
                </a:solidFill>
                <a:latin typeface="+mj-lt"/>
              </a:rPr>
              <a:t>SURF</a:t>
            </a:r>
            <a:endParaRPr lang="en-US" sz="2200">
              <a:solidFill>
                <a:srgbClr val="C00000"/>
              </a:solidFill>
              <a:latin typeface="+mj-lt"/>
            </a:endParaRPr>
          </a:p>
        </p:txBody>
      </p:sp>
      <p:pic>
        <p:nvPicPr>
          <p:cNvPr id="8" name="Picture 5" descr="C:\Talk\bp00_hel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381" y="2915990"/>
            <a:ext cx="4709023" cy="363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5786412" y="4922065"/>
            <a:ext cx="3024310" cy="1511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000"/>
              <a:t>Relative sound-speed</a:t>
            </a:r>
          </a:p>
          <a:p>
            <a:pPr algn="l"/>
            <a:r>
              <a:rPr lang="en-US" sz="2000"/>
              <a:t>difference between </a:t>
            </a:r>
          </a:p>
          <a:p>
            <a:pPr algn="l"/>
            <a:r>
              <a:rPr lang="en-US" sz="2000"/>
              <a:t>helioseismological model</a:t>
            </a:r>
          </a:p>
          <a:p>
            <a:pPr algn="l"/>
            <a:r>
              <a:rPr lang="en-US" sz="2000"/>
              <a:t>and standard solar model</a:t>
            </a:r>
          </a:p>
        </p:txBody>
      </p:sp>
    </p:spTree>
    <p:extLst>
      <p:ext uri="{BB962C8B-B14F-4D97-AF65-F5344CB8AC3E}">
        <p14:creationId xmlns:p14="http://schemas.microsoft.com/office/powerpoint/2010/main" val="11963348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000"/>
              <a:t>New Solar Opacities (Asplund, </a:t>
            </a:r>
            <a:r>
              <a:rPr lang="en-US" sz="3000" smtClean="0"/>
              <a:t>et al. 2005, 2009)</a:t>
            </a:r>
            <a:endParaRPr lang="en-US" sz="3000"/>
          </a:p>
        </p:txBody>
      </p:sp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144016" y="719998"/>
            <a:ext cx="8928993" cy="15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92156" tIns="46078" rIns="92156" bIns="46078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Char char="•"/>
            </a:pPr>
            <a:r>
              <a:rPr lang="en-US">
                <a:solidFill>
                  <a:srgbClr val="003399"/>
                </a:solidFill>
                <a:latin typeface="+mj-lt"/>
              </a:rPr>
              <a:t> Large change in solar composition:</a:t>
            </a:r>
          </a:p>
          <a:p>
            <a:r>
              <a:rPr lang="en-US">
                <a:solidFill>
                  <a:srgbClr val="003399"/>
                </a:solidFill>
                <a:latin typeface="+mj-lt"/>
              </a:rPr>
              <a:t>   Mostly reduction in C, N, O, Ne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99"/>
                </a:solidFill>
                <a:latin typeface="+mj-lt"/>
              </a:rPr>
              <a:t> Results presented in many papers by the “Asplund group”</a:t>
            </a:r>
          </a:p>
          <a:p>
            <a:pPr>
              <a:buFontTx/>
              <a:buChar char="•"/>
            </a:pPr>
            <a:r>
              <a:rPr lang="en-US">
                <a:solidFill>
                  <a:srgbClr val="003399"/>
                </a:solidFill>
                <a:latin typeface="+mj-lt"/>
              </a:rPr>
              <a:t> Summarized in Asplund, </a:t>
            </a:r>
            <a:r>
              <a:rPr lang="en-US" smtClean="0">
                <a:solidFill>
                  <a:srgbClr val="003399"/>
                </a:solidFill>
                <a:latin typeface="+mj-lt"/>
              </a:rPr>
              <a:t>Grevesse, Sauval &amp; Scott </a:t>
            </a:r>
            <a:r>
              <a:rPr lang="en-US">
                <a:solidFill>
                  <a:srgbClr val="003399"/>
                </a:solidFill>
                <a:latin typeface="+mj-lt"/>
              </a:rPr>
              <a:t>(</a:t>
            </a:r>
            <a:r>
              <a:rPr lang="en-US" smtClean="0">
                <a:solidFill>
                  <a:srgbClr val="003399"/>
                </a:solidFill>
                <a:latin typeface="+mj-lt"/>
              </a:rPr>
              <a:t>2009)</a:t>
            </a:r>
            <a:endParaRPr lang="en-US">
              <a:solidFill>
                <a:srgbClr val="003399"/>
              </a:solidFill>
              <a:latin typeface="+mj-lt"/>
            </a:endParaRPr>
          </a:p>
        </p:txBody>
      </p:sp>
      <p:graphicFrame>
        <p:nvGraphicFramePr>
          <p:cNvPr id="10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7793411"/>
              </p:ext>
            </p:extLst>
          </p:nvPr>
        </p:nvGraphicFramePr>
        <p:xfrm>
          <a:off x="144016" y="2376363"/>
          <a:ext cx="8928992" cy="3743994"/>
        </p:xfrm>
        <a:graphic>
          <a:graphicData uri="http://schemas.openxmlformats.org/drawingml/2006/table">
            <a:tbl>
              <a:tblPr/>
              <a:tblGrid>
                <a:gridCol w="3312368"/>
                <a:gridCol w="1512168"/>
                <a:gridCol w="4104456"/>
              </a:tblGrid>
              <a:tr h="43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Authors</a:t>
                      </a:r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(Z/X)</a:t>
                      </a:r>
                      <a:r>
                        <a:rPr kumimoji="0" lang="en-US" sz="2800" b="0" i="0" u="none" strike="noStrike" cap="none" normalizeH="0" baseline="-22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  <a:ea typeface="Arial Unicode MS" pitchFamily="34" charset="-128"/>
                          <a:cs typeface="Arial Unicode MS" pitchFamily="34" charset="-128"/>
                        </a:rPr>
                        <a:t>⊙</a:t>
                      </a:r>
                      <a:endParaRPr kumimoji="0" lang="en-US" sz="2800" b="0" i="0" u="none" strike="noStrike" cap="none" normalizeH="0" baseline="-2200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+mj-lt"/>
                      </a:endParaRP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Main changes (dex)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</a:tr>
              <a:tr h="43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Grevesse 1984</a:t>
                      </a:r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0.0277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319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Anders &amp; Grevesse 1989</a:t>
                      </a:r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0.0267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C =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0.1,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N =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</a:rPr>
                        <a:t>+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0.06 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319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Grevesse &amp; Noels 1993</a:t>
                      </a:r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0.0245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43199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Grevesse &amp; Sauval 1998</a:t>
                      </a:r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0.0229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 =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0.04,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N =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0.07,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 =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0.1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Asplund, Grevesse &amp; Sauval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2005</a:t>
                      </a:r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0.0165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C =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0.13,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N =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0.14,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 =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0.17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Ne =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0.24,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itchFamily="18" charset="2"/>
                        </a:rPr>
                        <a:t>D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Si =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Symbol" panose="05050102010706020507" pitchFamily="18" charset="2"/>
                        </a:rPr>
                        <a:t>-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0.05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  <a:tr h="792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Asplund, Grevesse, Sauval &amp; Scott (</a:t>
                      </a:r>
                      <a:r>
                        <a:rPr lang="en-US" sz="2000" b="0" smtClean="0">
                          <a:solidFill>
                            <a:schemeClr val="bg1"/>
                          </a:solidFill>
                        </a:rPr>
                        <a:t>arXiv:0909.0948, 2009</a:t>
                      </a:r>
                      <a:r>
                        <a:rPr kumimoji="0" lang="en-US" sz="20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2000" b="1" smtClean="0"/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0.0178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0000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Trebuchet MS" pitchFamily="34" charset="0"/>
              </a:rPr>
              <a:t>Adapted from A. Serenelli’s lectures at Scottish Universities Summer School in Physics </a:t>
            </a:r>
            <a:r>
              <a:rPr lang="en-US" sz="1200" smtClean="0">
                <a:solidFill>
                  <a:schemeClr val="bg1"/>
                </a:solidFill>
                <a:latin typeface="Trebuchet MS" pitchFamily="34" charset="0"/>
              </a:rPr>
              <a:t>2006</a:t>
            </a:r>
            <a:endParaRPr lang="en-US" sz="120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639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Origin of Changes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736304" y="719138"/>
            <a:ext cx="5976665" cy="3024849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400"/>
              <a:t> </a:t>
            </a:r>
            <a:r>
              <a:rPr lang="en-US" sz="2400" b="1"/>
              <a:t>Improved modeling</a:t>
            </a:r>
          </a:p>
          <a:p>
            <a:pPr algn="l"/>
            <a:r>
              <a:rPr lang="en-US" sz="2400"/>
              <a:t>   3D model atmospheres</a:t>
            </a:r>
          </a:p>
          <a:p>
            <a:pPr algn="l"/>
            <a:r>
              <a:rPr lang="en-US" sz="2400"/>
              <a:t>   MHD equations solved</a:t>
            </a:r>
          </a:p>
          <a:p>
            <a:pPr algn="l"/>
            <a:r>
              <a:rPr lang="en-US" sz="2400"/>
              <a:t>   NLTE effects accounted for in most </a:t>
            </a:r>
            <a:r>
              <a:rPr lang="en-US" sz="2400" smtClean="0"/>
              <a:t>cases</a:t>
            </a:r>
            <a:endParaRPr lang="en-US" sz="100"/>
          </a:p>
          <a:p>
            <a:pPr algn="l">
              <a:buFontTx/>
              <a:buChar char="•"/>
            </a:pPr>
            <a:r>
              <a:rPr lang="en-US" sz="2400"/>
              <a:t> </a:t>
            </a:r>
            <a:r>
              <a:rPr lang="en-US" sz="2400" b="1"/>
              <a:t>Improved data</a:t>
            </a:r>
          </a:p>
          <a:p>
            <a:pPr algn="l"/>
            <a:r>
              <a:rPr lang="en-US" sz="2400"/>
              <a:t>   Better selection of spectral lines</a:t>
            </a:r>
          </a:p>
          <a:p>
            <a:pPr algn="l"/>
            <a:r>
              <a:rPr lang="en-US" sz="2400"/>
              <a:t>   Previous sets had blended lines </a:t>
            </a:r>
          </a:p>
          <a:p>
            <a:pPr algn="l"/>
            <a:r>
              <a:rPr lang="en-US" sz="2400"/>
              <a:t>   (e.g. oxygen line blended with nickel line)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576012" y="719178"/>
            <a:ext cx="2160240" cy="3024849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Spectral lines</a:t>
            </a:r>
          </a:p>
          <a:p>
            <a:pPr algn="l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solar</a:t>
            </a:r>
          </a:p>
          <a:p>
            <a:pPr algn="l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photosphere</a:t>
            </a:r>
          </a:p>
          <a:p>
            <a:pPr algn="l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corona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76012" y="3816417"/>
            <a:ext cx="2160240" cy="2736000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4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Meteorites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736252" y="3816417"/>
            <a:ext cx="5976665" cy="2736000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300"/>
              <a:t> </a:t>
            </a:r>
            <a:r>
              <a:rPr lang="en-US" sz="2300" b="1"/>
              <a:t>Volatile elements </a:t>
            </a:r>
          </a:p>
          <a:p>
            <a:pPr algn="l"/>
            <a:r>
              <a:rPr lang="en-US" sz="2300"/>
              <a:t>   do not aggregate easily into solid bodies</a:t>
            </a:r>
          </a:p>
          <a:p>
            <a:pPr algn="l"/>
            <a:r>
              <a:rPr lang="en-US" sz="2300"/>
              <a:t>   e.g. </a:t>
            </a:r>
            <a:r>
              <a:rPr lang="en-US" sz="2300">
                <a:solidFill>
                  <a:srgbClr val="C00000"/>
                </a:solidFill>
              </a:rPr>
              <a:t>C, N, O, Ne, Ar </a:t>
            </a:r>
            <a:r>
              <a:rPr lang="en-US" sz="2300"/>
              <a:t>only in solar spectrum</a:t>
            </a:r>
          </a:p>
          <a:p>
            <a:pPr algn="l"/>
            <a:endParaRPr lang="en-US" sz="800"/>
          </a:p>
          <a:p>
            <a:pPr algn="l">
              <a:buFontTx/>
              <a:buChar char="•"/>
            </a:pPr>
            <a:r>
              <a:rPr lang="en-US" sz="2300"/>
              <a:t> </a:t>
            </a:r>
            <a:r>
              <a:rPr lang="en-US" sz="2300" b="1"/>
              <a:t>Refractory </a:t>
            </a:r>
            <a:r>
              <a:rPr lang="en-US" sz="2300" b="1" smtClean="0"/>
              <a:t>elements</a:t>
            </a:r>
            <a:endParaRPr lang="en-US" sz="2300"/>
          </a:p>
          <a:p>
            <a:pPr algn="l"/>
            <a:r>
              <a:rPr lang="en-US" sz="2300"/>
              <a:t>   e.g. </a:t>
            </a:r>
            <a:r>
              <a:rPr lang="en-US" sz="2300">
                <a:solidFill>
                  <a:srgbClr val="C00000"/>
                </a:solidFill>
              </a:rPr>
              <a:t>Mg, Si, S, Fe, Ni </a:t>
            </a:r>
          </a:p>
          <a:p>
            <a:pPr algn="l"/>
            <a:r>
              <a:rPr lang="en-US" sz="2300"/>
              <a:t>   both in solar spectrum and meteorites</a:t>
            </a:r>
          </a:p>
          <a:p>
            <a:pPr algn="l"/>
            <a:r>
              <a:rPr lang="en-US" sz="2300"/>
              <a:t>   meteoritic measurements more robust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Trebuchet MS" pitchFamily="34" charset="0"/>
              </a:rPr>
              <a:t>Adapted from A. Serenelli’s lectures at Scottish Universities Summer School in Physics </a:t>
            </a:r>
            <a:r>
              <a:rPr lang="en-US" sz="1200" smtClean="0">
                <a:solidFill>
                  <a:schemeClr val="bg1"/>
                </a:solidFill>
                <a:latin typeface="Trebuchet MS" pitchFamily="34" charset="0"/>
              </a:rPr>
              <a:t>2006</a:t>
            </a:r>
            <a:endParaRPr lang="en-US" sz="120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309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Consequences of New Element Abundances</a:t>
            </a: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2736304" y="1008191"/>
            <a:ext cx="5904459" cy="2231992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400"/>
              <a:t> Much improved modeling</a:t>
            </a:r>
          </a:p>
          <a:p>
            <a:pPr algn="l"/>
            <a:endParaRPr lang="en-US" sz="700"/>
          </a:p>
          <a:p>
            <a:pPr algn="l">
              <a:buFontTx/>
              <a:buChar char="•"/>
            </a:pPr>
            <a:r>
              <a:rPr lang="en-US" sz="2400"/>
              <a:t> Different lines of same element give</a:t>
            </a:r>
          </a:p>
          <a:p>
            <a:pPr algn="l"/>
            <a:r>
              <a:rPr lang="en-US" sz="2400"/>
              <a:t>   same abundance (e.g. CO and CH lines)</a:t>
            </a:r>
          </a:p>
          <a:p>
            <a:pPr algn="l"/>
            <a:endParaRPr lang="en-US" sz="700"/>
          </a:p>
          <a:p>
            <a:pPr algn="l">
              <a:buFontTx/>
              <a:buChar char="•"/>
            </a:pPr>
            <a:r>
              <a:rPr lang="en-US" sz="2400"/>
              <a:t> Sun has now similar composition</a:t>
            </a:r>
          </a:p>
          <a:p>
            <a:pPr algn="l"/>
            <a:r>
              <a:rPr lang="en-US" sz="2400"/>
              <a:t>   to solar neighborhood</a:t>
            </a: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576012" y="1008191"/>
            <a:ext cx="2160240" cy="2231992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 What is good</a:t>
            </a:r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576012" y="3312182"/>
            <a:ext cx="2160240" cy="1511995"/>
          </a:xfrm>
          <a:prstGeom prst="rect">
            <a:avLst/>
          </a:prstGeom>
          <a:solidFill>
            <a:srgbClr val="3366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400">
                <a:solidFill>
                  <a:schemeClr val="bg1"/>
                </a:solidFill>
              </a:rPr>
              <a:t> New problems</a:t>
            </a: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2736304" y="3312182"/>
            <a:ext cx="5904459" cy="1511995"/>
          </a:xfrm>
          <a:prstGeom prst="rect">
            <a:avLst/>
          </a:prstGeom>
          <a:solidFill>
            <a:srgbClr val="DDDDD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400"/>
              <a:t> Agreement between helioseismology </a:t>
            </a:r>
          </a:p>
          <a:p>
            <a:pPr algn="l"/>
            <a:r>
              <a:rPr lang="en-US" sz="2400"/>
              <a:t>   and SSM very much degraded</a:t>
            </a:r>
          </a:p>
          <a:p>
            <a:pPr algn="l"/>
            <a:endParaRPr lang="en-US" sz="700"/>
          </a:p>
          <a:p>
            <a:pPr algn="l">
              <a:buFontTx/>
              <a:buChar char="•"/>
            </a:pPr>
            <a:r>
              <a:rPr lang="en-US" sz="2400"/>
              <a:t> Was previous agreement a coincidence?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Trebuchet MS" pitchFamily="34" charset="0"/>
              </a:rPr>
              <a:t>Adapted from A. Serenelli’s lectures at Scottish Universities Summer School in Physics </a:t>
            </a:r>
            <a:r>
              <a:rPr lang="en-US" sz="1200" smtClean="0">
                <a:solidFill>
                  <a:schemeClr val="bg1"/>
                </a:solidFill>
                <a:latin typeface="Trebuchet MS" pitchFamily="34" charset="0"/>
              </a:rPr>
              <a:t>2006</a:t>
            </a:r>
            <a:endParaRPr lang="en-US" sz="120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440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Standard Solar Model 2005: Old and New Opacity</a:t>
            </a:r>
          </a:p>
        </p:txBody>
      </p:sp>
      <p:pic>
        <p:nvPicPr>
          <p:cNvPr id="12" name="Picture 3" descr="C:\Talk\sndspd_ags0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17" y="1005067"/>
            <a:ext cx="4387988" cy="2951989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Picture 4" descr="C:\Talk\density_ags05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521" y="1005068"/>
            <a:ext cx="4392488" cy="2954989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4" name="Rectangle 5"/>
          <p:cNvSpPr>
            <a:spLocks noChangeArrowheads="1"/>
          </p:cNvSpPr>
          <p:nvPr/>
        </p:nvSpPr>
        <p:spPr bwMode="auto">
          <a:xfrm>
            <a:off x="144016" y="647998"/>
            <a:ext cx="4392488" cy="57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400"/>
              <a:t>Sound Speed</a:t>
            </a:r>
          </a:p>
        </p:txBody>
      </p:sp>
      <p:sp>
        <p:nvSpPr>
          <p:cNvPr id="15" name="Rectangle 6"/>
          <p:cNvSpPr>
            <a:spLocks noChangeArrowheads="1"/>
          </p:cNvSpPr>
          <p:nvPr/>
        </p:nvSpPr>
        <p:spPr bwMode="auto">
          <a:xfrm>
            <a:off x="4680521" y="647998"/>
            <a:ext cx="4392488" cy="57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400"/>
              <a:t>Density</a:t>
            </a:r>
          </a:p>
        </p:txBody>
      </p:sp>
      <p:sp>
        <p:nvSpPr>
          <p:cNvPr id="16" name="Rectangle 7"/>
          <p:cNvSpPr>
            <a:spLocks noChangeArrowheads="1"/>
          </p:cNvSpPr>
          <p:nvPr/>
        </p:nvSpPr>
        <p:spPr bwMode="auto">
          <a:xfrm>
            <a:off x="144016" y="1295995"/>
            <a:ext cx="4392488" cy="295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endParaRPr lang="en-US" sz="2000"/>
          </a:p>
        </p:txBody>
      </p:sp>
      <p:sp>
        <p:nvSpPr>
          <p:cNvPr id="17" name="Rectangle 8"/>
          <p:cNvSpPr>
            <a:spLocks noChangeArrowheads="1"/>
          </p:cNvSpPr>
          <p:nvPr/>
        </p:nvSpPr>
        <p:spPr bwMode="auto">
          <a:xfrm>
            <a:off x="4680521" y="1295995"/>
            <a:ext cx="4392488" cy="2951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endParaRPr lang="en-US" sz="2000"/>
          </a:p>
        </p:txBody>
      </p:sp>
      <p:graphicFrame>
        <p:nvGraphicFramePr>
          <p:cNvPr id="18" name="Group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6822120"/>
              </p:ext>
            </p:extLst>
          </p:nvPr>
        </p:nvGraphicFramePr>
        <p:xfrm>
          <a:off x="144016" y="4176087"/>
          <a:ext cx="8928994" cy="1930139"/>
        </p:xfrm>
        <a:graphic>
          <a:graphicData uri="http://schemas.openxmlformats.org/drawingml/2006/table">
            <a:tbl>
              <a:tblPr/>
              <a:tblGrid>
                <a:gridCol w="1713191"/>
                <a:gridCol w="2391266"/>
                <a:gridCol w="2256251"/>
                <a:gridCol w="2568286"/>
              </a:tblGrid>
              <a:tr h="381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Old: BS05 (GS98)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New: BS05 (ASG05)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Helioseismology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</a:tr>
              <a:tr h="3974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R</a:t>
                      </a:r>
                      <a:r>
                        <a:rPr kumimoji="0" lang="en-US" sz="1900" b="0" i="0" u="none" strike="noStrike" cap="none" normalizeH="0" baseline="-18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CZ</a:t>
                      </a:r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0.713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0.728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0.713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± 0.001</a:t>
                      </a:r>
                      <a:endParaRPr kumimoji="0" lang="en-US" sz="1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itchFamily="34" charset="0"/>
                      </a:endParaRP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1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Y</a:t>
                      </a:r>
                      <a:r>
                        <a:rPr kumimoji="0" lang="en-US" sz="1900" b="0" i="0" u="none" strike="noStrike" cap="none" normalizeH="0" baseline="-18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SURF</a:t>
                      </a:r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0.243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0.229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0.2485 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± 0.0035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1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&lt;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c&gt;</a:t>
                      </a:r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0.001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0.005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—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15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&lt;</a:t>
                      </a:r>
                      <a:r>
                        <a:rPr kumimoji="0" lang="en-US" sz="19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Symbol" pitchFamily="18" charset="2"/>
                        </a:rPr>
                        <a:t>d</a:t>
                      </a: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itchFamily="34" charset="0"/>
                        </a:rPr>
                        <a:t>r&gt;</a:t>
                      </a:r>
                    </a:p>
                  </a:txBody>
                  <a:tcPr marL="93610" marR="93610" marT="46800" marB="46800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0.012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</a:rPr>
                        <a:t>0.044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itchFamily="34" charset="0"/>
                          <a:cs typeface="Times New Roman" pitchFamily="18" charset="0"/>
                        </a:rPr>
                        <a:t>—</a:t>
                      </a:r>
                    </a:p>
                  </a:txBody>
                  <a:tcPr marL="93610" marR="93610" marT="46800" marB="4680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-128" y="6696437"/>
            <a:ext cx="9217026" cy="216030"/>
          </a:xfrm>
          <a:prstGeom prst="rect">
            <a:avLst/>
          </a:prstGeom>
          <a:solidFill>
            <a:srgbClr val="707070"/>
          </a:solidFill>
        </p:spPr>
        <p:txBody>
          <a:bodyPr wrap="none" bIns="61200" rtlCol="0" anchor="ctr" anchorCtr="0">
            <a:noAutofit/>
          </a:bodyPr>
          <a:lstStyle/>
          <a:p>
            <a:pPr algn="ctr"/>
            <a:r>
              <a:rPr lang="en-US" sz="1200">
                <a:solidFill>
                  <a:schemeClr val="bg1"/>
                </a:solidFill>
                <a:latin typeface="Trebuchet MS" pitchFamily="34" charset="0"/>
              </a:rPr>
              <a:t>Adapted from A. Serenelli’s lectures at Scottish Universities Summer School in Physics </a:t>
            </a:r>
            <a:r>
              <a:rPr lang="en-US" sz="1200" smtClean="0">
                <a:solidFill>
                  <a:schemeClr val="bg1"/>
                </a:solidFill>
                <a:latin typeface="Trebuchet MS" pitchFamily="34" charset="0"/>
              </a:rPr>
              <a:t>2006</a:t>
            </a:r>
            <a:endParaRPr lang="en-US" sz="1200">
              <a:solidFill>
                <a:schemeClr val="bg1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1001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Old and New Neutrino Fluxes</a:t>
            </a:r>
          </a:p>
        </p:txBody>
      </p:sp>
      <p:graphicFrame>
        <p:nvGraphicFramePr>
          <p:cNvPr id="1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47423"/>
              </p:ext>
            </p:extLst>
          </p:nvPr>
        </p:nvGraphicFramePr>
        <p:xfrm>
          <a:off x="144016" y="935637"/>
          <a:ext cx="8928992" cy="4364890"/>
        </p:xfrm>
        <a:graphic>
          <a:graphicData uri="http://schemas.openxmlformats.org/drawingml/2006/table">
            <a:tbl>
              <a:tblPr/>
              <a:tblGrid>
                <a:gridCol w="1152128"/>
                <a:gridCol w="1440160"/>
                <a:gridCol w="1152128"/>
                <a:gridCol w="1440160"/>
                <a:gridCol w="1152128"/>
                <a:gridCol w="1440160"/>
                <a:gridCol w="1152128"/>
              </a:tblGrid>
              <a:tr h="4214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Old: (GS98) 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New: (AGSS09)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Best Measurements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2575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4D4D4D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cap="flat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Flux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cm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s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-1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Error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Flux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cm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s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-1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Error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Flux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cm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-2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 s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-1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Error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%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80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pp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5.98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0.6</a:t>
                      </a:r>
                      <a:endParaRPr kumimoji="0" 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6.03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0.6</a:t>
                      </a:r>
                      <a:endParaRPr kumimoji="0" 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6.05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10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0.6</a:t>
                      </a:r>
                      <a:endParaRPr kumimoji="0" lang="en-US" sz="2400" b="0" i="0" u="none" strike="noStrike" cap="none" normalizeH="0" baseline="30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0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pep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1.44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1.1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1.47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1.2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1.46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1.2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0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hep 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8.04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30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8.31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30</a:t>
                      </a:r>
                      <a:endParaRPr kumimoji="0" lang="en-US" sz="2000" b="0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18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45</a:t>
                      </a:r>
                      <a:endParaRPr kumimoji="0" lang="en-US" sz="2000" b="0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0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7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Be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5.00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itchFamily="18" charset="2"/>
                        </a:rPr>
                        <a:t>7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4.56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7</a:t>
                      </a:r>
                      <a:endParaRPr kumimoji="0" lang="en-US" sz="2000" b="0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4.82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9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kern="1200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+mn-ea"/>
                          <a:cs typeface="+mn-cs"/>
                          <a:sym typeface="Symbol" pitchFamily="18" charset="2"/>
                        </a:rPr>
                        <a:t>4.5</a:t>
                      </a:r>
                      <a:endParaRPr kumimoji="0" lang="en-US" sz="2000" b="0" i="0" u="none" strike="noStrike" kern="1200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380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8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B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5.58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itchFamily="18" charset="2"/>
                        </a:rPr>
                        <a:t>14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4.59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itchFamily="18" charset="2"/>
                        </a:rPr>
                        <a:t>14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5.0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6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  <a:sym typeface="Symbol" pitchFamily="18" charset="2"/>
                        </a:rPr>
                        <a:t>3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00000"/>
                    </a:solidFill>
                  </a:tcPr>
                </a:tc>
              </a:tr>
              <a:tr h="4019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13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N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2.96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14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2.17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14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 6.7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0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15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O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2.23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15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1.56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15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 3.2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8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  <a:tr h="3801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17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j-lt"/>
                        </a:rPr>
                        <a:t>F</a:t>
                      </a:r>
                    </a:p>
                  </a:txBody>
                  <a:tcPr marL="92165" marR="92165" marT="46077" marB="4607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3366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5.52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17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3.40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16</a:t>
                      </a: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&lt; 59 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  <a:sym typeface="Symbol" pitchFamily="18" charset="2"/>
                        </a:rPr>
                        <a:t></a:t>
                      </a: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 10</a:t>
                      </a:r>
                      <a:r>
                        <a:rPr kumimoji="0" lang="en-US" sz="24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6</a:t>
                      </a: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j-lt"/>
                      </a:endParaRPr>
                    </a:p>
                  </a:txBody>
                  <a:tcPr marL="92165" marR="92165" marT="46077" marB="4607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DDDDD"/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71882" y="5544277"/>
            <a:ext cx="919412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• Directly measured 7-Be (Borexino) and 8-B (SNO) fluxes are halfway between models</a:t>
            </a:r>
          </a:p>
          <a:p>
            <a:endParaRPr lang="en-US" sz="400" smtClean="0">
              <a:solidFill>
                <a:srgbClr val="003399"/>
              </a:solidFill>
            </a:endParaRPr>
          </a:p>
          <a:p>
            <a:r>
              <a:rPr lang="en-US" sz="2000">
                <a:solidFill>
                  <a:srgbClr val="003399"/>
                </a:solidFill>
              </a:rPr>
              <a:t>• </a:t>
            </a:r>
            <a:r>
              <a:rPr lang="en-US" sz="2000" smtClean="0">
                <a:solidFill>
                  <a:srgbClr val="003399"/>
                </a:solidFill>
              </a:rPr>
              <a:t>CN fluxes depend linearly on abundances, measurements needed</a:t>
            </a:r>
            <a:endParaRPr lang="en-US" sz="20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26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Solar Neutrino Spectrum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22" y="719138"/>
            <a:ext cx="6984970" cy="586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020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Prospect for CNO Flux Measurements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463" y="6152307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mtClean="0"/>
              <a:t>Borexino Collaboration,</a:t>
            </a:r>
            <a:r>
              <a:rPr lang="en-US" sz="2000" smtClean="0"/>
              <a:t> </a:t>
            </a:r>
            <a:r>
              <a:rPr lang="en-US" sz="2000"/>
              <a:t>arXiv:1308.0443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022" y="1452203"/>
            <a:ext cx="7056980" cy="474016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7913" y="722470"/>
            <a:ext cx="8784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CNO neutrino measurements require excellent background reduction/subtraction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Not achievable in Borexino in near future. Perhaps in SNO+ ?</a:t>
            </a:r>
            <a:endParaRPr lang="en-US" sz="20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44734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Models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1" y="2088177"/>
            <a:ext cx="9215525" cy="266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6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Particle Bounds</a:t>
            </a:r>
            <a:endParaRPr lang="en-US" sz="57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0553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Solar Neutrino Limit on Solar Energy Losses</a:t>
            </a: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144139" y="647998"/>
            <a:ext cx="8928993" cy="10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l"/>
            <a:r>
              <a:rPr lang="en-US" sz="2000">
                <a:solidFill>
                  <a:srgbClr val="003399"/>
                </a:solidFill>
              </a:rPr>
              <a:t>Self-consistent models of the present-day Sun provide a simple </a:t>
            </a:r>
            <a:r>
              <a:rPr lang="en-US" sz="2000" smtClean="0">
                <a:solidFill>
                  <a:srgbClr val="003399"/>
                </a:solidFill>
              </a:rPr>
              <a:t>power-law connection</a:t>
            </a:r>
          </a:p>
          <a:p>
            <a:pPr algn="l"/>
            <a:r>
              <a:rPr lang="en-US" sz="2000" smtClean="0">
                <a:solidFill>
                  <a:srgbClr val="003399"/>
                </a:solidFill>
              </a:rPr>
              <a:t>between </a:t>
            </a:r>
            <a:r>
              <a:rPr lang="en-US" sz="2000">
                <a:solidFill>
                  <a:srgbClr val="003399"/>
                </a:solidFill>
              </a:rPr>
              <a:t>a new energy loss L</a:t>
            </a:r>
            <a:r>
              <a:rPr lang="en-US" sz="2800" baseline="-25000">
                <a:solidFill>
                  <a:srgbClr val="003399"/>
                </a:solidFill>
              </a:rPr>
              <a:t>a</a:t>
            </a:r>
            <a:r>
              <a:rPr lang="en-US" sz="2000">
                <a:solidFill>
                  <a:srgbClr val="003399"/>
                </a:solidFill>
              </a:rPr>
              <a:t> (e.g. axions) and the </a:t>
            </a:r>
            <a:r>
              <a:rPr lang="en-US" sz="2000" smtClean="0">
                <a:solidFill>
                  <a:srgbClr val="003399"/>
                </a:solidFill>
              </a:rPr>
              <a:t>all-flavor solar </a:t>
            </a:r>
            <a:r>
              <a:rPr lang="en-US" sz="2000">
                <a:solidFill>
                  <a:srgbClr val="003399"/>
                </a:solidFill>
              </a:rPr>
              <a:t>neutrino flux </a:t>
            </a:r>
            <a:r>
              <a:rPr lang="en-US" sz="2000" smtClean="0">
                <a:solidFill>
                  <a:srgbClr val="003399"/>
                </a:solidFill>
              </a:rPr>
              <a:t>from</a:t>
            </a:r>
          </a:p>
          <a:p>
            <a:pPr algn="l"/>
            <a:r>
              <a:rPr lang="en-US" sz="2000" smtClean="0">
                <a:solidFill>
                  <a:srgbClr val="003399"/>
                </a:solidFill>
              </a:rPr>
              <a:t>the </a:t>
            </a:r>
            <a:r>
              <a:rPr lang="en-US" sz="2000">
                <a:solidFill>
                  <a:srgbClr val="003399"/>
                </a:solidFill>
              </a:rPr>
              <a:t>B8 reaction </a:t>
            </a:r>
            <a:r>
              <a:rPr lang="en-US" sz="2000" smtClean="0">
                <a:solidFill>
                  <a:srgbClr val="003399"/>
                </a:solidFill>
              </a:rPr>
              <a:t>as </a:t>
            </a:r>
            <a:r>
              <a:rPr lang="en-US" sz="2000">
                <a:solidFill>
                  <a:srgbClr val="003399"/>
                </a:solidFill>
              </a:rPr>
              <a:t>measured by </a:t>
            </a:r>
            <a:r>
              <a:rPr lang="en-US" sz="2000" smtClean="0">
                <a:solidFill>
                  <a:srgbClr val="003399"/>
                </a:solidFill>
              </a:rPr>
              <a:t>SNO</a:t>
            </a:r>
            <a:endParaRPr lang="en-US" sz="2000">
              <a:solidFill>
                <a:srgbClr val="003399"/>
              </a:solidFill>
            </a:endParaRPr>
          </a:p>
        </p:txBody>
      </p:sp>
      <p:pic>
        <p:nvPicPr>
          <p:cNvPr id="4" name="Picture 8" descr="C:\Users\Georg Raffelt\Desktop\fig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27" y="1759771"/>
            <a:ext cx="4896545" cy="3640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017" y="5832317"/>
            <a:ext cx="5040758" cy="64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/>
              <a:t>Schlattl, Weiss &amp; Raffelt, </a:t>
            </a:r>
            <a:r>
              <a:rPr lang="en-US" sz="2000" smtClean="0"/>
              <a:t>hep-ph/9807476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141157" y="1802454"/>
                <a:ext cx="2988832" cy="8446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/>
                            </a:rPr>
                            <m:t>B</m:t>
                          </m:r>
                          <m:r>
                            <a:rPr lang="en-US" sz="2000" b="0" i="0" smtClean="0">
                              <a:latin typeface="Cambria Math"/>
                            </a:rPr>
                            <m:t>8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𝑎</m:t>
                          </m:r>
                        </m:sup>
                      </m:sSubSup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sSubSup>
                        <m:sSub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Φ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>
                              <a:latin typeface="Cambria Math"/>
                            </a:rPr>
                            <m:t>B</m:t>
                          </m:r>
                          <m:r>
                            <a:rPr lang="en-US" sz="2000">
                              <a:latin typeface="Cambria Math"/>
                            </a:rPr>
                            <m:t>8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0</m:t>
                          </m:r>
                        </m:sup>
                      </m:sSubSup>
                      <m:sSup>
                        <m:sSup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⊙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latin typeface="Cambria Math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𝑎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𝐿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latin typeface="Cambria Math"/>
                                        </a:rPr>
                                        <m:t>⊙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/>
                            </a:rPr>
                            <m:t>4.6</m:t>
                          </m:r>
                        </m:sup>
                      </m:sSup>
                    </m:oMath>
                  </m:oMathPara>
                </a14:m>
                <a:endParaRPr lang="en-US" sz="200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1157" y="1802454"/>
                <a:ext cx="2988832" cy="84465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>
                <a:spLocks noChangeArrowheads="1"/>
              </p:cNvSpPr>
              <p:nvPr/>
            </p:nvSpPr>
            <p:spPr bwMode="auto">
              <a:xfrm>
                <a:off x="5184592" y="3167947"/>
                <a:ext cx="3888540" cy="11521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t" anchorCtr="0"/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Solar model prediction and SNO</a:t>
                </a: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measurements imply</a:t>
                </a:r>
                <a:r>
                  <a:rPr lang="en-US" sz="2000">
                    <a:solidFill>
                      <a:srgbClr val="003399"/>
                    </a:solidFill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roughly</a:t>
                </a:r>
              </a:p>
              <a:p>
                <a:endParaRPr lang="en-US" sz="6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𝑎</m:t>
                          </m:r>
                        </m:sub>
                      </m:sSub>
                      <m:r>
                        <a:rPr lang="en-US" sz="2000" i="1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≲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  <a:ea typeface="Cambria Math"/>
                        </a:rPr>
                        <m:t>0.10 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  <a:ea typeface="Cambria Math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2000" b="0" smtClean="0">
                  <a:ea typeface="Cambria Math"/>
                </a:endParaRPr>
              </a:p>
              <a:p>
                <a:endParaRPr lang="en-US" sz="2000" smtClean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84592" y="3167947"/>
                <a:ext cx="3888540" cy="1152160"/>
              </a:xfrm>
              <a:prstGeom prst="rect">
                <a:avLst/>
              </a:prstGeom>
              <a:blipFill rotWithShape="1">
                <a:blip r:embed="rId4"/>
                <a:stretch>
                  <a:fillRect l="-1724" t="-3175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184592" y="4311481"/>
            <a:ext cx="3888540" cy="6480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r>
              <a:rPr lang="en-US" sz="2000" smtClean="0"/>
              <a:t>Gondolo </a:t>
            </a:r>
            <a:r>
              <a:rPr lang="en-US" sz="2000"/>
              <a:t>&amp; Raffelt, arXiv:0807.2926</a:t>
            </a:r>
          </a:p>
        </p:txBody>
      </p:sp>
    </p:spTree>
    <p:extLst>
      <p:ext uri="{BB962C8B-B14F-4D97-AF65-F5344CB8AC3E}">
        <p14:creationId xmlns:p14="http://schemas.microsoft.com/office/powerpoint/2010/main" val="30613482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Hidden Photons (HPs)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44018" y="719607"/>
                <a:ext cx="8926960" cy="5832006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New U(1) gauge boson (HP) with small mass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C00000"/>
                        </a:solidFill>
                        <a:latin typeface="Cambria Math"/>
                      </a:rPr>
                      <m:t>𝑚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</a:rPr>
                  <a:t>  and kinetic mixing parameter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1" smtClean="0">
                        <a:solidFill>
                          <a:srgbClr val="C00000"/>
                        </a:solidFill>
                        <a:latin typeface="Cambria Math"/>
                      </a:rPr>
                      <m:t>χ</m:t>
                    </m:r>
                  </m:oMath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ℒ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𝜇𝜈</m:t>
                          </m:r>
                        </m:sup>
                      </m:sSup>
                      <m:r>
                        <a:rPr lang="en-US" sz="2000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2000" i="1">
                              <a:latin typeface="Cambria Math"/>
                            </a:rPr>
                            <m:t>4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𝜇𝜈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rgbClr val="C00000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𝜇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𝜇</m:t>
                          </m:r>
                        </m:sup>
                      </m:sSup>
                      <m:r>
                        <a:rPr lang="en-US" sz="2000" b="0" i="1" smtClean="0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𝜒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en-US" sz="2000" i="1">
                              <a:latin typeface="Cambria Math"/>
                            </a:rPr>
                            <m:t>𝜇𝜈</m:t>
                          </m:r>
                        </m:sub>
                      </m:sSub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/>
                            </a:rPr>
                            <m:t>𝐵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𝜇𝜈</m:t>
                          </m:r>
                        </m:sup>
                      </m:sSup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Normal photons oscillate into HPs, lose coherence by collisions, HPs escape from Sun</a:t>
                </a:r>
                <a:endParaRPr lang="en-US" sz="2000" b="0" smtClean="0">
                  <a:solidFill>
                    <a:srgbClr val="003399"/>
                  </a:solidFill>
                </a:endParaRPr>
              </a:p>
              <a:p>
                <a:endParaRPr lang="en-US" sz="10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Dispersion relation of longitudinal plasmons to lowest order independet of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𝑘</m:t>
                    </m:r>
                  </m:oMath>
                </a14:m>
                <a:endParaRPr lang="en-US" sz="2000" smtClean="0">
                  <a:solidFill>
                    <a:schemeClr val="tx1"/>
                  </a:solidFill>
                </a:endParaRPr>
              </a:p>
              <a:p>
                <a:endParaRPr lang="en-US" sz="400" b="0" i="1" smtClean="0">
                  <a:solidFill>
                    <a:srgbClr val="003399"/>
                  </a:solidFill>
                  <a:latin typeface="Cambria Math"/>
                </a:endParaRPr>
              </a:p>
              <a:p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003399"/>
                        </a:solidFill>
                        <a:latin typeface="Cambria Math"/>
                      </a:rPr>
                      <m:t>    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L</m:t>
                        </m:r>
                      </m:sub>
                    </m:sSub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b>
                      <m:sSub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𝜔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 b="0" i="0" smtClean="0">
                            <a:solidFill>
                              <a:schemeClr val="tx1"/>
                            </a:solidFill>
                            <a:latin typeface="Cambria Math"/>
                          </a:rPr>
                          <m:t>Pl</m:t>
                        </m:r>
                      </m:sub>
                    </m:sSub>
                    <m:r>
                      <a:rPr lang="en-US" sz="2000" b="0" i="0" smtClean="0">
                        <a:solidFill>
                          <a:schemeClr val="tx1"/>
                        </a:solidFill>
                        <a:latin typeface="Cambria Math"/>
                      </a:rPr>
                      <m:t>=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chemeClr val="tx1"/>
                            </a:solidFill>
                            <a:latin typeface="Cambria Math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000" b="0" i="0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4</m:t>
                                </m:r>
                                <m:r>
                                  <a:rPr lang="en-US" sz="2000" b="0" i="1" smtClean="0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𝜋𝛼</m:t>
                                </m:r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b>
                                    <m:r>
                                      <a:rPr lang="en-US" sz="2000" b="0" i="1" smtClean="0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𝑒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type m:val="lin"/>
                            <m:ctrlP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en-US" sz="2000" b="0" i="1" smtClean="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000" b="0" smtClean="0">
                    <a:solidFill>
                      <a:schemeClr val="tx1"/>
                    </a:solidFill>
                  </a:rPr>
                  <a:t>   </a:t>
                </a:r>
                <a:r>
                  <a:rPr lang="en-US" sz="2000" b="0" smtClean="0">
                    <a:solidFill>
                      <a:srgbClr val="003399"/>
                    </a:solidFill>
                  </a:rPr>
                  <a:t>(Plasma frequency)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At any position in the Sun, L-plasmons with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𝑘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sSubSup>
                            <m:sSub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𝐿</m:t>
                              </m:r>
                            </m:sub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000" b="0" smtClean="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match HP dispersion relation: </a:t>
                </a:r>
                <a:r>
                  <a:rPr lang="en-US" sz="2000" smtClean="0">
                    <a:solidFill>
                      <a:srgbClr val="C00000"/>
                    </a:solidFill>
                  </a:rPr>
                  <a:t>Resonant conversion!</a:t>
                </a:r>
              </a:p>
              <a:p>
                <a:endParaRPr lang="en-US" sz="400">
                  <a:solidFill>
                    <a:srgbClr val="C00000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sSubSup>
                        <m:sSub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Γ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HP</m:t>
                          </m:r>
                        </m:sub>
                        <m:sup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prod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Γ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L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−</m:t>
                                  </m:r>
                                  <m:sSubSup>
                                    <m:sSubSup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Pl</m:t>
                                      </m:r>
                                    </m:sub>
                                    <m:sup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bSup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Γ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en-US" sz="2000" b="0" i="0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L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∼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𝜒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𝜔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𝑇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−1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</m:t>
                      </m:r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</m:t>
                          </m:r>
                        </m:num>
                        <m:den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𝛿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𝜔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Pl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en-US" sz="2000" b="0" smtClean="0">
                  <a:solidFill>
                    <a:schemeClr val="tx1"/>
                  </a:solidFill>
                </a:endParaRPr>
              </a:p>
              <a:p>
                <a:endParaRPr lang="en-US" sz="2000">
                  <a:solidFill>
                    <a:srgbClr val="C00000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(Redondo, arXiv:0801.1527.  An, Pospelov &amp; Pradler</a:t>
                </a:r>
                <a:r>
                  <a:rPr lang="en-US" sz="2000">
                    <a:solidFill>
                      <a:srgbClr val="003399"/>
                    </a:solidFill>
                  </a:rPr>
                  <a:t>,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arXiv:1302.3884. </a:t>
                </a:r>
              </a:p>
              <a:p>
                <a:r>
                  <a:rPr lang="en-US" sz="2000">
                    <a:solidFill>
                      <a:srgbClr val="003399"/>
                    </a:solidFill>
                  </a:rPr>
                  <a:t>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Redondo </a:t>
                </a:r>
                <a:r>
                  <a:rPr lang="en-US" sz="2000">
                    <a:solidFill>
                      <a:srgbClr val="003399"/>
                    </a:solidFill>
                  </a:rPr>
                  <a:t>&amp; Raffelt,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arXiv:1305.2920)</a:t>
                </a:r>
                <a:endParaRPr lang="en-US" sz="2000">
                  <a:solidFill>
                    <a:srgbClr val="003399"/>
                  </a:solidFill>
                </a:endParaRPr>
              </a:p>
              <a:p>
                <a:endParaRPr lang="en-US" sz="2000" smtClean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018" y="719607"/>
                <a:ext cx="8926960" cy="5832006"/>
              </a:xfrm>
              <a:prstGeom prst="rect">
                <a:avLst/>
              </a:prstGeom>
              <a:blipFill rotWithShape="1">
                <a:blip r:embed="rId2"/>
                <a:stretch>
                  <a:fillRect l="-751" t="-522" r="-751" b="-13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784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Solar Hidden Photon Constraints</a:t>
            </a: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017" y="6048948"/>
            <a:ext cx="8928546" cy="50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/>
              <a:t>Redondo </a:t>
            </a:r>
            <a:r>
              <a:rPr lang="en-US" sz="2000"/>
              <a:t>&amp; Raffelt, </a:t>
            </a:r>
            <a:r>
              <a:rPr lang="en-US" sz="2000" smtClean="0"/>
              <a:t>arXiv:1305.2920</a:t>
            </a:r>
            <a:endParaRPr lang="en-US" sz="20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719607"/>
            <a:ext cx="4896680" cy="5065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184592" y="805385"/>
                <a:ext cx="3886385" cy="4234822"/>
              </a:xfrm>
              <a:prstGeom prst="rect">
                <a:avLst/>
              </a:prstGeom>
              <a:noFill/>
            </p:spPr>
            <p:txBody>
              <a:bodyPr wrap="none" rtlCol="0">
                <a:noAutofit/>
              </a:bodyPr>
              <a:lstStyle/>
              <a:p>
                <a:r>
                  <a:rPr lang="en-US" sz="2000" smtClean="0">
                    <a:solidFill>
                      <a:srgbClr val="003399"/>
                    </a:solidFill>
                  </a:rPr>
                  <a:t>Energy loss in hidden photons (HPs)</a:t>
                </a: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in solar plasma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HP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𝜒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f>
                        <m:f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𝛼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Solar energy loss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HP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𝜒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/>
                                    </a:rPr>
                                    <m:t>𝑚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eV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5.7×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21</m:t>
                          </m:r>
                        </m:sup>
                      </m:sSup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𝐿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⊙</m:t>
                          </m:r>
                        </m:sub>
                      </m:sSub>
                    </m:oMath>
                  </m:oMathPara>
                </a14:m>
                <a:endParaRPr lang="en-US" sz="2000" b="0" smtClean="0">
                  <a:solidFill>
                    <a:srgbClr val="003399"/>
                  </a:solidFill>
                </a:endParaRP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r>
                  <a:rPr lang="en-US" sz="2000" smtClean="0">
                    <a:solidFill>
                      <a:srgbClr val="003399"/>
                    </a:solidFill>
                  </a:rPr>
                  <a:t>Nominal limit</a:t>
                </a:r>
              </a:p>
              <a:p>
                <a:endParaRPr lang="en-US" sz="400" smtClean="0">
                  <a:solidFill>
                    <a:srgbClr val="003399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𝜒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𝑚</m:t>
                      </m:r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&lt;4×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−12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000" b="0" smtClean="0">
                  <a:solidFill>
                    <a:srgbClr val="C00000"/>
                  </a:solidFill>
                </a:endParaRPr>
              </a:p>
              <a:p>
                <a:endParaRPr lang="en-US" sz="2000" b="0" smtClean="0">
                  <a:solidFill>
                    <a:srgbClr val="003399"/>
                  </a:solidFill>
                </a:endParaRPr>
              </a:p>
              <a:p>
                <a:endParaRPr lang="en-US" sz="20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4592" y="805385"/>
                <a:ext cx="3886385" cy="4234822"/>
              </a:xfrm>
              <a:prstGeom prst="rect">
                <a:avLst/>
              </a:prstGeom>
              <a:blipFill rotWithShape="1">
                <a:blip r:embed="rId3"/>
                <a:stretch>
                  <a:fillRect l="-1567" t="-719" r="-10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008012" y="3909543"/>
            <a:ext cx="7104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entury" panose="02040604050505020304" pitchFamily="18" charset="0"/>
              </a:rPr>
              <a:t>(new)</a:t>
            </a:r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08012" y="2829393"/>
            <a:ext cx="6078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smtClean="0">
                <a:latin typeface="Century" panose="02040604050505020304" pitchFamily="18" charset="0"/>
              </a:rPr>
              <a:t>(old)</a:t>
            </a:r>
            <a:endParaRPr lang="en-US" sz="1600">
              <a:latin typeface="Century" panose="020406040505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58349" y="4104077"/>
            <a:ext cx="9781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Nominal</a:t>
            </a:r>
          </a:p>
          <a:p>
            <a:r>
              <a:rPr lang="en-US" smtClean="0"/>
              <a:t>limit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26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Summary of Hidden Photon Limits</a:t>
            </a:r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4017" y="6048948"/>
            <a:ext cx="8928546" cy="503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000" smtClean="0"/>
              <a:t>Redondo </a:t>
            </a:r>
            <a:r>
              <a:rPr lang="en-US" sz="2000"/>
              <a:t>&amp; Raffelt, </a:t>
            </a:r>
            <a:r>
              <a:rPr lang="en-US" sz="2000" smtClean="0"/>
              <a:t>arXiv:1305.2920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24" y="863627"/>
            <a:ext cx="5184748" cy="5184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894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Models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9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2"/>
            <a:ext cx="9217025" cy="691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1" y="2088177"/>
            <a:ext cx="9215525" cy="266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6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Search for </a:t>
            </a:r>
          </a:p>
          <a:p>
            <a:pPr algn="ctr"/>
            <a:r>
              <a:rPr lang="en-US" sz="6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Solar </a:t>
            </a:r>
            <a:r>
              <a:rPr lang="en-US" sz="6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Axions</a:t>
            </a:r>
            <a:endParaRPr lang="en-US" sz="57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078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Axion Physics in a Nut Shell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44016" y="719997"/>
            <a:ext cx="4392489" cy="2807990"/>
            <a:chOff x="144016" y="719997"/>
            <a:chExt cx="4392489" cy="2807990"/>
          </a:xfrm>
        </p:grpSpPr>
        <p:sp>
          <p:nvSpPr>
            <p:cNvPr id="4" name="Rectangle 1028"/>
            <p:cNvSpPr>
              <a:spLocks noChangeArrowheads="1"/>
            </p:cNvSpPr>
            <p:nvPr/>
          </p:nvSpPr>
          <p:spPr bwMode="auto">
            <a:xfrm>
              <a:off x="144016" y="719997"/>
              <a:ext cx="4392488" cy="280799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endParaRPr lang="en-US" b="1">
                <a:solidFill>
                  <a:srgbClr val="4D4D4D"/>
                </a:solidFill>
                <a:latin typeface="Comic Sans MS" pitchFamily="66" charset="0"/>
              </a:endParaRPr>
            </a:p>
          </p:txBody>
        </p:sp>
        <p:sp>
          <p:nvSpPr>
            <p:cNvPr id="5" name="Rectangle 1029"/>
            <p:cNvSpPr>
              <a:spLocks noChangeArrowheads="1"/>
            </p:cNvSpPr>
            <p:nvPr/>
          </p:nvSpPr>
          <p:spPr bwMode="auto">
            <a:xfrm>
              <a:off x="216024" y="1151995"/>
              <a:ext cx="4320480" cy="71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/>
                <a:t>CP conservation in QCD by</a:t>
              </a:r>
            </a:p>
            <a:p>
              <a:pPr algn="l"/>
              <a:r>
                <a:rPr lang="en-US" sz="2000"/>
                <a:t>Peccei-Quinn mechanism</a:t>
              </a:r>
            </a:p>
          </p:txBody>
        </p:sp>
        <p:sp>
          <p:nvSpPr>
            <p:cNvPr id="6" name="Rectangle 1030"/>
            <p:cNvSpPr>
              <a:spLocks noChangeArrowheads="1"/>
            </p:cNvSpPr>
            <p:nvPr/>
          </p:nvSpPr>
          <p:spPr bwMode="auto">
            <a:xfrm>
              <a:off x="216024" y="2807990"/>
              <a:ext cx="4320480" cy="71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 eaLnBrk="0" hangingPunct="0"/>
              <a:r>
                <a:rPr lang="en-US" sz="2000"/>
                <a:t>For  f</a:t>
              </a:r>
              <a:r>
                <a:rPr lang="en-US" sz="2800" baseline="-25000"/>
                <a:t>a</a:t>
              </a:r>
              <a:r>
                <a:rPr lang="en-US" sz="2000" baseline="-25000"/>
                <a:t> </a:t>
              </a:r>
              <a:r>
                <a:rPr lang="en-US" sz="2000">
                  <a:ea typeface="Arial Unicode MS" pitchFamily="34" charset="-128"/>
                  <a:cs typeface="Arial Unicode MS" pitchFamily="34" charset="-128"/>
                  <a:sym typeface="Euclid Extra" pitchFamily="18" charset="2"/>
                </a:rPr>
                <a:t>≫</a:t>
              </a:r>
              <a:r>
                <a:rPr lang="en-US" sz="2000"/>
                <a:t> f</a:t>
              </a:r>
              <a:r>
                <a:rPr lang="en-US" sz="2800" baseline="-25000">
                  <a:latin typeface="Symbol" pitchFamily="18" charset="2"/>
                </a:rPr>
                <a:t>p</a:t>
              </a:r>
              <a:r>
                <a:rPr lang="en-US" sz="2000"/>
                <a:t>  axions are “invisible”</a:t>
              </a:r>
            </a:p>
            <a:p>
              <a:pPr algn="l" eaLnBrk="0" hangingPunct="0"/>
              <a:r>
                <a:rPr lang="en-US" sz="2000"/>
                <a:t>and very light</a:t>
              </a:r>
            </a:p>
          </p:txBody>
        </p:sp>
        <p:sp>
          <p:nvSpPr>
            <p:cNvPr id="7" name="Rectangle 1031"/>
            <p:cNvSpPr>
              <a:spLocks noChangeArrowheads="1"/>
            </p:cNvSpPr>
            <p:nvPr/>
          </p:nvSpPr>
          <p:spPr bwMode="auto">
            <a:xfrm>
              <a:off x="144016" y="1871993"/>
              <a:ext cx="4392488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en-US" sz="2000">
                  <a:solidFill>
                    <a:srgbClr val="C40000"/>
                  </a:solidFill>
                  <a:latin typeface="Comic Sans MS" pitchFamily="66" charset="0"/>
                  <a:sym typeface="Symbol" pitchFamily="18" charset="2"/>
                </a:rPr>
                <a:t> </a:t>
              </a:r>
              <a:r>
                <a:rPr lang="en-US" sz="2000">
                  <a:solidFill>
                    <a:srgbClr val="CC0000"/>
                  </a:solidFill>
                </a:rPr>
                <a:t>Axions</a:t>
              </a:r>
              <a:r>
                <a:rPr lang="en-US" sz="2000">
                  <a:solidFill>
                    <a:srgbClr val="C40000"/>
                  </a:solidFill>
                </a:rPr>
                <a:t>  a</a:t>
              </a:r>
              <a:r>
                <a:rPr lang="en-US" sz="2000">
                  <a:solidFill>
                    <a:srgbClr val="C40000"/>
                  </a:solidFill>
                  <a:latin typeface="Comic Sans MS" pitchFamily="66" charset="0"/>
                </a:rPr>
                <a:t> ~ </a:t>
              </a:r>
              <a:r>
                <a:rPr lang="en-US" sz="2000">
                  <a:solidFill>
                    <a:srgbClr val="C40000"/>
                  </a:solidFill>
                  <a:latin typeface="Symbol" pitchFamily="18" charset="2"/>
                </a:rPr>
                <a:t>p</a:t>
              </a:r>
              <a:r>
                <a:rPr lang="en-US" sz="2400" baseline="30000">
                  <a:solidFill>
                    <a:srgbClr val="C40000"/>
                  </a:solidFill>
                  <a:latin typeface="Comic Sans MS" pitchFamily="66" charset="0"/>
                </a:rPr>
                <a:t>0</a:t>
              </a:r>
            </a:p>
          </p:txBody>
        </p:sp>
        <p:sp>
          <p:nvSpPr>
            <p:cNvPr id="8" name="Rectangle 1032"/>
            <p:cNvSpPr>
              <a:spLocks noChangeArrowheads="1"/>
            </p:cNvSpPr>
            <p:nvPr/>
          </p:nvSpPr>
          <p:spPr bwMode="auto">
            <a:xfrm>
              <a:off x="144016" y="2231992"/>
              <a:ext cx="4392488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b="1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endParaRPr lang="en-US" sz="2300" b="1" baseline="30000">
                <a:solidFill>
                  <a:schemeClr val="accent2"/>
                </a:solidFill>
                <a:latin typeface="Comic Sans MS" pitchFamily="66" charset="0"/>
              </a:endParaRPr>
            </a:p>
          </p:txBody>
        </p:sp>
        <p:sp>
          <p:nvSpPr>
            <p:cNvPr id="9" name="Rectangle 1033"/>
            <p:cNvSpPr>
              <a:spLocks noChangeArrowheads="1"/>
            </p:cNvSpPr>
            <p:nvPr/>
          </p:nvSpPr>
          <p:spPr bwMode="auto">
            <a:xfrm>
              <a:off x="144016" y="2231992"/>
              <a:ext cx="4392488" cy="503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>
                  <a:solidFill>
                    <a:schemeClr val="accent2"/>
                  </a:solidFill>
                  <a:latin typeface="Comic Sans MS" pitchFamily="66" charset="0"/>
                </a:rPr>
                <a:t>     </a:t>
              </a:r>
              <a:r>
                <a:rPr lang="en-US" sz="2000">
                  <a:solidFill>
                    <a:srgbClr val="CC0000"/>
                  </a:solidFill>
                </a:rPr>
                <a:t>m</a:t>
              </a:r>
              <a:r>
                <a:rPr lang="en-US" sz="2800" baseline="-25000">
                  <a:solidFill>
                    <a:srgbClr val="CC0000"/>
                  </a:solidFill>
                  <a:latin typeface="Symbol" pitchFamily="18" charset="2"/>
                </a:rPr>
                <a:t>p</a:t>
              </a:r>
              <a:r>
                <a:rPr lang="en-US" sz="2000">
                  <a:solidFill>
                    <a:srgbClr val="CC0000"/>
                  </a:solidFill>
                </a:rPr>
                <a:t>f</a:t>
              </a:r>
              <a:r>
                <a:rPr lang="en-US" sz="2800" baseline="-25000">
                  <a:solidFill>
                    <a:srgbClr val="CC0000"/>
                  </a:solidFill>
                  <a:latin typeface="Symbol" pitchFamily="18" charset="2"/>
                </a:rPr>
                <a:t>p</a:t>
              </a:r>
              <a:r>
                <a:rPr lang="en-US" sz="2000" baseline="30000">
                  <a:solidFill>
                    <a:srgbClr val="CC0000"/>
                  </a:solidFill>
                </a:rPr>
                <a:t>  </a:t>
              </a:r>
              <a:r>
                <a:rPr lang="en-US" sz="2000">
                  <a:solidFill>
                    <a:srgbClr val="CC0000"/>
                  </a:solidFill>
                  <a:sym typeface="Symbol" pitchFamily="18" charset="2"/>
                </a:rPr>
                <a:t></a:t>
              </a:r>
              <a:r>
                <a:rPr lang="en-US" sz="2000">
                  <a:solidFill>
                    <a:srgbClr val="CC0000"/>
                  </a:solidFill>
                </a:rPr>
                <a:t>  m</a:t>
              </a:r>
              <a:r>
                <a:rPr lang="en-US" sz="2800" baseline="-25000">
                  <a:solidFill>
                    <a:srgbClr val="CC0000"/>
                  </a:solidFill>
                </a:rPr>
                <a:t>a</a:t>
              </a:r>
              <a:r>
                <a:rPr lang="en-US" sz="2000">
                  <a:solidFill>
                    <a:srgbClr val="CC0000"/>
                  </a:solidFill>
                </a:rPr>
                <a:t>f</a:t>
              </a:r>
              <a:r>
                <a:rPr lang="en-US" sz="2800" baseline="-25000">
                  <a:solidFill>
                    <a:srgbClr val="CC0000"/>
                  </a:solidFill>
                </a:rPr>
                <a:t>a</a:t>
              </a:r>
            </a:p>
          </p:txBody>
        </p:sp>
        <p:sp>
          <p:nvSpPr>
            <p:cNvPr id="10" name="Text Box 1034"/>
            <p:cNvSpPr txBox="1">
              <a:spLocks noChangeArrowheads="1"/>
            </p:cNvSpPr>
            <p:nvPr/>
          </p:nvSpPr>
          <p:spPr bwMode="auto">
            <a:xfrm>
              <a:off x="4198967" y="1784993"/>
              <a:ext cx="337538" cy="8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300">
                  <a:solidFill>
                    <a:schemeClr val="tx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1" name="Text Box 1035"/>
            <p:cNvSpPr txBox="1">
              <a:spLocks noChangeArrowheads="1"/>
            </p:cNvSpPr>
            <p:nvPr/>
          </p:nvSpPr>
          <p:spPr bwMode="auto">
            <a:xfrm>
              <a:off x="4198967" y="2663990"/>
              <a:ext cx="337538" cy="8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300">
                  <a:solidFill>
                    <a:schemeClr val="tx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12" name="Text Box 1036"/>
            <p:cNvSpPr txBox="1">
              <a:spLocks noChangeArrowheads="1"/>
            </p:cNvSpPr>
            <p:nvPr/>
          </p:nvSpPr>
          <p:spPr bwMode="auto">
            <a:xfrm>
              <a:off x="2446772" y="2111992"/>
              <a:ext cx="321036" cy="400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a</a:t>
              </a:r>
            </a:p>
          </p:txBody>
        </p:sp>
        <p:graphicFrame>
          <p:nvGraphicFramePr>
            <p:cNvPr id="13" name="Object 10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54572490"/>
                </p:ext>
              </p:extLst>
            </p:nvPr>
          </p:nvGraphicFramePr>
          <p:xfrm>
            <a:off x="2736304" y="1871993"/>
            <a:ext cx="1512168" cy="8909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5" name="PHOTO-PAINT" r:id="rId3" imgW="799894" imgH="471242" progId="CorelPhotoPaint.Image.12">
                    <p:embed/>
                  </p:oleObj>
                </mc:Choice>
                <mc:Fallback>
                  <p:oleObj name="PHOTO-PAINT" r:id="rId3" imgW="799894" imgH="471242" progId="CorelPhotoPaint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36304" y="1871993"/>
                          <a:ext cx="1512168" cy="8909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038"/>
            <p:cNvSpPr>
              <a:spLocks noChangeArrowheads="1"/>
            </p:cNvSpPr>
            <p:nvPr/>
          </p:nvSpPr>
          <p:spPr bwMode="auto">
            <a:xfrm>
              <a:off x="144016" y="719997"/>
              <a:ext cx="4392488" cy="431998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Particle-Physics Motivation</a:t>
              </a:r>
            </a:p>
          </p:txBody>
        </p:sp>
        <p:sp>
          <p:nvSpPr>
            <p:cNvPr id="15" name="Rectangle 1039"/>
            <p:cNvSpPr>
              <a:spLocks noChangeArrowheads="1"/>
            </p:cNvSpPr>
            <p:nvPr/>
          </p:nvSpPr>
          <p:spPr bwMode="auto">
            <a:xfrm>
              <a:off x="144016" y="719997"/>
              <a:ext cx="4392488" cy="2807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80521" y="719997"/>
            <a:ext cx="4392488" cy="2807990"/>
            <a:chOff x="4680521" y="719997"/>
            <a:chExt cx="4392488" cy="2807990"/>
          </a:xfrm>
        </p:grpSpPr>
        <p:sp>
          <p:nvSpPr>
            <p:cNvPr id="17" name="Rectangle 1041"/>
            <p:cNvSpPr>
              <a:spLocks noChangeArrowheads="1"/>
            </p:cNvSpPr>
            <p:nvPr/>
          </p:nvSpPr>
          <p:spPr bwMode="auto">
            <a:xfrm>
              <a:off x="4680521" y="719997"/>
              <a:ext cx="4392488" cy="280799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Rectangle 1042"/>
            <p:cNvSpPr>
              <a:spLocks noChangeArrowheads="1"/>
            </p:cNvSpPr>
            <p:nvPr/>
          </p:nvSpPr>
          <p:spPr bwMode="auto">
            <a:xfrm>
              <a:off x="4680521" y="1151995"/>
              <a:ext cx="4392488" cy="719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 sz="2000" smtClean="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en-US" sz="2000" smtClean="0"/>
                <a:t>Axions </a:t>
              </a:r>
              <a:r>
                <a:rPr lang="en-US" sz="2000"/>
                <a:t>thermally produced in </a:t>
              </a:r>
              <a:r>
                <a:rPr lang="en-US" sz="2000" smtClean="0"/>
                <a:t>stars,</a:t>
              </a:r>
            </a:p>
            <a:p>
              <a:pPr algn="l"/>
              <a:r>
                <a:rPr lang="en-US" sz="2000"/>
                <a:t> </a:t>
              </a:r>
              <a:r>
                <a:rPr lang="en-US" sz="2000" smtClean="0"/>
                <a:t>e.g</a:t>
              </a:r>
              <a:r>
                <a:rPr lang="en-US" sz="2000"/>
                <a:t>. by Primakoff production</a:t>
              </a:r>
            </a:p>
          </p:txBody>
        </p:sp>
        <p:graphicFrame>
          <p:nvGraphicFramePr>
            <p:cNvPr id="19" name="Object 10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7381278"/>
                </p:ext>
              </p:extLst>
            </p:nvPr>
          </p:nvGraphicFramePr>
          <p:xfrm>
            <a:off x="6048673" y="1889993"/>
            <a:ext cx="1332148" cy="7289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6" name="PHOTO-PAINT" r:id="rId5" imgW="704529" imgH="426247" progId="CorelPhotoPaint.Image.12">
                    <p:embed/>
                  </p:oleObj>
                </mc:Choice>
                <mc:Fallback>
                  <p:oleObj name="PHOTO-PAINT" r:id="rId5" imgW="704529" imgH="426247" progId="CorelPhotoPaint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48673" y="1889993"/>
                          <a:ext cx="1332148" cy="7289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" name="Rectangle 1044"/>
            <p:cNvSpPr>
              <a:spLocks noChangeArrowheads="1"/>
            </p:cNvSpPr>
            <p:nvPr/>
          </p:nvSpPr>
          <p:spPr bwMode="auto">
            <a:xfrm>
              <a:off x="4680521" y="2519991"/>
              <a:ext cx="4392488" cy="10079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buFontTx/>
                <a:buChar char="•"/>
              </a:pPr>
              <a:r>
                <a:rPr lang="en-US" sz="2000"/>
                <a:t> Limits from avoiding excessive</a:t>
              </a:r>
            </a:p>
            <a:p>
              <a:pPr algn="l"/>
              <a:r>
                <a:rPr lang="en-US" sz="2000"/>
                <a:t>   energy drain</a:t>
              </a:r>
            </a:p>
            <a:p>
              <a:pPr algn="l">
                <a:buFontTx/>
                <a:buChar char="•"/>
              </a:pPr>
              <a:r>
                <a:rPr lang="en-US" sz="2000"/>
                <a:t> Solar</a:t>
              </a:r>
              <a:r>
                <a:rPr lang="en-US" sz="1600"/>
                <a:t> </a:t>
              </a:r>
              <a:r>
                <a:rPr lang="en-US" sz="2000"/>
                <a:t>axion searches</a:t>
              </a:r>
              <a:r>
                <a:rPr lang="en-US" sz="1600"/>
                <a:t> </a:t>
              </a:r>
              <a:r>
                <a:rPr lang="en-US" sz="2000"/>
                <a:t>(CAST, Sumico)</a:t>
              </a:r>
              <a:r>
                <a:rPr lang="en-US" sz="2000">
                  <a:latin typeface="Comic Sans MS" pitchFamily="66" charset="0"/>
                </a:rPr>
                <a:t> </a:t>
              </a:r>
            </a:p>
          </p:txBody>
        </p:sp>
        <p:sp>
          <p:nvSpPr>
            <p:cNvPr id="21" name="Text Box 1045"/>
            <p:cNvSpPr txBox="1">
              <a:spLocks noChangeArrowheads="1"/>
            </p:cNvSpPr>
            <p:nvPr/>
          </p:nvSpPr>
          <p:spPr bwMode="auto">
            <a:xfrm>
              <a:off x="7332816" y="1727993"/>
              <a:ext cx="319536" cy="400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>
                  <a:solidFill>
                    <a:schemeClr val="tx1"/>
                  </a:solidFill>
                </a:rPr>
                <a:t>a</a:t>
              </a:r>
            </a:p>
          </p:txBody>
        </p:sp>
        <p:sp>
          <p:nvSpPr>
            <p:cNvPr id="22" name="Text Box 1046"/>
            <p:cNvSpPr txBox="1">
              <a:spLocks noChangeArrowheads="1"/>
            </p:cNvSpPr>
            <p:nvPr/>
          </p:nvSpPr>
          <p:spPr bwMode="auto">
            <a:xfrm>
              <a:off x="5783144" y="1835993"/>
              <a:ext cx="337538" cy="87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eaLnBrk="1" hangingPunct="1"/>
              <a:r>
                <a:rPr lang="en-US" sz="2300">
                  <a:solidFill>
                    <a:schemeClr val="tx1"/>
                  </a:solidFill>
                  <a:latin typeface="Symbol" pitchFamily="18" charset="2"/>
                </a:rPr>
                <a:t>g</a:t>
              </a:r>
            </a:p>
          </p:txBody>
        </p:sp>
        <p:sp>
          <p:nvSpPr>
            <p:cNvPr id="23" name="Rectangle 1047"/>
            <p:cNvSpPr>
              <a:spLocks noChangeArrowheads="1"/>
            </p:cNvSpPr>
            <p:nvPr/>
          </p:nvSpPr>
          <p:spPr bwMode="auto">
            <a:xfrm>
              <a:off x="4680521" y="719997"/>
              <a:ext cx="4392488" cy="431998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Solar and Stellar Axions</a:t>
              </a:r>
            </a:p>
          </p:txBody>
        </p:sp>
        <p:sp>
          <p:nvSpPr>
            <p:cNvPr id="24" name="Rectangle 1048"/>
            <p:cNvSpPr>
              <a:spLocks noChangeArrowheads="1"/>
            </p:cNvSpPr>
            <p:nvPr/>
          </p:nvSpPr>
          <p:spPr bwMode="auto">
            <a:xfrm>
              <a:off x="4680521" y="719997"/>
              <a:ext cx="4392488" cy="2807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44016" y="3671987"/>
            <a:ext cx="4392488" cy="2879991"/>
            <a:chOff x="144016" y="3671987"/>
            <a:chExt cx="4392488" cy="2879991"/>
          </a:xfrm>
        </p:grpSpPr>
        <p:sp>
          <p:nvSpPr>
            <p:cNvPr id="26" name="Rectangle 1069"/>
            <p:cNvSpPr>
              <a:spLocks noChangeArrowheads="1"/>
            </p:cNvSpPr>
            <p:nvPr/>
          </p:nvSpPr>
          <p:spPr bwMode="auto">
            <a:xfrm>
              <a:off x="144016" y="3671987"/>
              <a:ext cx="4392488" cy="287999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Rectangle 1070"/>
            <p:cNvSpPr>
              <a:spLocks noChangeArrowheads="1"/>
            </p:cNvSpPr>
            <p:nvPr/>
          </p:nvSpPr>
          <p:spPr bwMode="auto">
            <a:xfrm>
              <a:off x="144016" y="4175985"/>
              <a:ext cx="4392488" cy="1007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sz="200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en-US" sz="2000"/>
                <a:t>In spite of small mass, axions are born</a:t>
              </a:r>
            </a:p>
            <a:p>
              <a:pPr algn="l">
                <a:defRPr/>
              </a:pPr>
              <a:r>
                <a:rPr lang="en-US" sz="2000"/>
                <a:t> non-relativistically</a:t>
              </a:r>
            </a:p>
            <a:p>
              <a:pPr algn="l">
                <a:defRPr/>
              </a:pPr>
              <a:r>
                <a:rPr lang="en-US" sz="2000"/>
                <a:t> (non-thermal relics)</a:t>
              </a:r>
            </a:p>
          </p:txBody>
        </p:sp>
        <p:sp>
          <p:nvSpPr>
            <p:cNvPr id="28" name="Rectangle 1071"/>
            <p:cNvSpPr>
              <a:spLocks noChangeArrowheads="1"/>
            </p:cNvSpPr>
            <p:nvPr/>
          </p:nvSpPr>
          <p:spPr bwMode="auto">
            <a:xfrm>
              <a:off x="144016" y="5543981"/>
              <a:ext cx="4392488" cy="1007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>
                <a:defRPr/>
              </a:pPr>
              <a:r>
                <a:rPr lang="en-US" sz="2000">
                  <a:solidFill>
                    <a:schemeClr val="accent2"/>
                  </a:solidFill>
                  <a:latin typeface="Comic Sans MS" pitchFamily="66" charset="0"/>
                </a:rPr>
                <a:t> </a:t>
              </a:r>
              <a:r>
                <a:rPr lang="en-US" sz="2000">
                  <a:solidFill>
                    <a:srgbClr val="CC0000"/>
                  </a:solidFill>
                </a:rPr>
                <a:t>Cold dark matter</a:t>
              </a:r>
            </a:p>
            <a:p>
              <a:pPr algn="l">
                <a:defRPr/>
              </a:pPr>
              <a:r>
                <a:rPr lang="en-US" sz="2000">
                  <a:solidFill>
                    <a:srgbClr val="CC0000"/>
                  </a:solidFill>
                </a:rPr>
                <a:t> candidate </a:t>
              </a:r>
            </a:p>
            <a:p>
              <a:pPr algn="l">
                <a:defRPr/>
              </a:pPr>
              <a:r>
                <a:rPr lang="en-US" sz="2000">
                  <a:solidFill>
                    <a:srgbClr val="CC0000"/>
                  </a:solidFill>
                </a:rPr>
                <a:t> m</a:t>
              </a:r>
              <a:r>
                <a:rPr lang="en-US" sz="2800" baseline="-25000">
                  <a:solidFill>
                    <a:srgbClr val="CC0000"/>
                  </a:solidFill>
                </a:rPr>
                <a:t>a</a:t>
              </a:r>
              <a:r>
                <a:rPr lang="en-US" sz="2000">
                  <a:solidFill>
                    <a:srgbClr val="CC0000"/>
                  </a:solidFill>
                </a:rPr>
                <a:t> </a:t>
              </a:r>
              <a:r>
                <a:rPr lang="en-US" sz="2000">
                  <a:solidFill>
                    <a:srgbClr val="CC0000"/>
                  </a:solidFill>
                  <a:latin typeface="Arial" pitchFamily="34" charset="0"/>
                  <a:cs typeface="Arial" pitchFamily="34" charset="0"/>
                </a:rPr>
                <a:t>~</a:t>
              </a:r>
              <a:r>
                <a:rPr lang="en-US" sz="2000">
                  <a:solidFill>
                    <a:srgbClr val="CC0000"/>
                  </a:solidFill>
                </a:rPr>
                <a:t> 10 </a:t>
              </a:r>
              <a:r>
                <a:rPr lang="en-US" sz="2000" b="1">
                  <a:solidFill>
                    <a:srgbClr val="CC0000"/>
                  </a:solidFill>
                  <a:latin typeface="Symbol" pitchFamily="18" charset="2"/>
                </a:rPr>
                <a:t>m</a:t>
              </a:r>
              <a:r>
                <a:rPr lang="en-US" sz="2000">
                  <a:solidFill>
                    <a:srgbClr val="CC0000"/>
                  </a:solidFill>
                </a:rPr>
                <a:t>eV or even smaller</a:t>
              </a:r>
              <a:endParaRPr lang="en-US" sz="2400" baseline="30000">
                <a:solidFill>
                  <a:srgbClr val="CC0000"/>
                </a:solidFill>
              </a:endParaRPr>
            </a:p>
          </p:txBody>
        </p:sp>
        <p:sp>
          <p:nvSpPr>
            <p:cNvPr id="29" name="Rectangle 1072"/>
            <p:cNvSpPr>
              <a:spLocks noChangeArrowheads="1"/>
            </p:cNvSpPr>
            <p:nvPr/>
          </p:nvSpPr>
          <p:spPr bwMode="auto">
            <a:xfrm>
              <a:off x="144016" y="3671987"/>
              <a:ext cx="4392488" cy="431999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r>
                <a:rPr lang="en-US" sz="2000">
                  <a:solidFill>
                    <a:schemeClr val="bg1"/>
                  </a:solidFill>
                </a:rPr>
                <a:t>Cosmology</a:t>
              </a:r>
            </a:p>
          </p:txBody>
        </p:sp>
        <p:sp>
          <p:nvSpPr>
            <p:cNvPr id="30" name="Rectangle 1073"/>
            <p:cNvSpPr>
              <a:spLocks noChangeArrowheads="1"/>
            </p:cNvSpPr>
            <p:nvPr/>
          </p:nvSpPr>
          <p:spPr bwMode="auto">
            <a:xfrm>
              <a:off x="144016" y="3671987"/>
              <a:ext cx="4392488" cy="2879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1" name="Picture 1074" descr="C:\Users\Georg Raffelt\Desktop\hat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64296" y="4607984"/>
              <a:ext cx="1800200" cy="134999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Group 31"/>
          <p:cNvGrpSpPr/>
          <p:nvPr/>
        </p:nvGrpSpPr>
        <p:grpSpPr>
          <a:xfrm>
            <a:off x="4680521" y="3671987"/>
            <a:ext cx="4392611" cy="2880348"/>
            <a:chOff x="4680521" y="3671987"/>
            <a:chExt cx="4392611" cy="2880348"/>
          </a:xfrm>
        </p:grpSpPr>
        <p:sp>
          <p:nvSpPr>
            <p:cNvPr id="33" name="Rectangle 1050"/>
            <p:cNvSpPr>
              <a:spLocks noChangeArrowheads="1"/>
            </p:cNvSpPr>
            <p:nvPr/>
          </p:nvSpPr>
          <p:spPr bwMode="auto">
            <a:xfrm>
              <a:off x="4680521" y="3671987"/>
              <a:ext cx="4392488" cy="2879990"/>
            </a:xfrm>
            <a:prstGeom prst="rect">
              <a:avLst/>
            </a:prstGeom>
            <a:solidFill>
              <a:srgbClr val="DDDDD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aphicFrame>
          <p:nvGraphicFramePr>
            <p:cNvPr id="34" name="Object 105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82561063"/>
                </p:ext>
              </p:extLst>
            </p:nvPr>
          </p:nvGraphicFramePr>
          <p:xfrm>
            <a:off x="7128793" y="4895983"/>
            <a:ext cx="1368152" cy="84299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7" name="PHOTO-PAINT" r:id="rId8" imgW="914407" imgH="564136" progId="CorelPhotoPaint.Image.12">
                    <p:embed/>
                  </p:oleObj>
                </mc:Choice>
                <mc:Fallback>
                  <p:oleObj name="PHOTO-PAINT" r:id="rId8" imgW="914407" imgH="564136" progId="CorelPhotoPaint.Image.12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8793" y="4895983"/>
                          <a:ext cx="1368152" cy="84299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DDDDDD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" name="Rectangle 1052"/>
            <p:cNvSpPr>
              <a:spLocks noChangeArrowheads="1"/>
            </p:cNvSpPr>
            <p:nvPr/>
          </p:nvSpPr>
          <p:spPr bwMode="auto">
            <a:xfrm>
              <a:off x="4680521" y="3671987"/>
              <a:ext cx="4392488" cy="431999"/>
            </a:xfrm>
            <a:prstGeom prst="rect">
              <a:avLst/>
            </a:prstGeom>
            <a:solidFill>
              <a:srgbClr val="4D4D4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r>
                <a:rPr lang="en-US" sz="2000">
                  <a:solidFill>
                    <a:schemeClr val="bg1"/>
                  </a:solidFill>
                </a:rPr>
                <a:t>Search for Axion Dark Matter</a:t>
              </a:r>
            </a:p>
          </p:txBody>
        </p:sp>
        <p:sp>
          <p:nvSpPr>
            <p:cNvPr id="36" name="Rectangle 1053"/>
            <p:cNvSpPr>
              <a:spLocks noChangeArrowheads="1"/>
            </p:cNvSpPr>
            <p:nvPr/>
          </p:nvSpPr>
          <p:spPr bwMode="auto">
            <a:xfrm>
              <a:off x="4983555" y="5902479"/>
              <a:ext cx="921102" cy="4604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500" b="1">
                  <a:solidFill>
                    <a:schemeClr val="bg1"/>
                  </a:solidFill>
                </a:rPr>
                <a:t>S</a:t>
              </a:r>
              <a:endParaRPr lang="de-DE" sz="2500" b="1">
                <a:solidFill>
                  <a:schemeClr val="bg1"/>
                </a:solidFill>
              </a:endParaRPr>
            </a:p>
          </p:txBody>
        </p:sp>
        <p:sp>
          <p:nvSpPr>
            <p:cNvPr id="37" name="Rectangle 1054"/>
            <p:cNvSpPr>
              <a:spLocks noChangeArrowheads="1"/>
            </p:cNvSpPr>
            <p:nvPr/>
          </p:nvSpPr>
          <p:spPr bwMode="auto">
            <a:xfrm>
              <a:off x="4983555" y="4366485"/>
              <a:ext cx="921102" cy="46049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  <a:effectLst/>
          </p:spPr>
          <p:txBody>
            <a:bodyPr wrap="none" lIns="97530" tIns="48765" rIns="97530" bIns="48765" anchor="ctr"/>
            <a:lstStyle/>
            <a:p>
              <a:pPr algn="ctr" defTabSz="921018"/>
              <a:r>
                <a:rPr lang="en-US" sz="2500" b="1">
                  <a:solidFill>
                    <a:schemeClr val="bg1"/>
                  </a:solidFill>
                </a:rPr>
                <a:t>N</a:t>
              </a:r>
              <a:endParaRPr lang="de-DE" sz="2500" b="1">
                <a:solidFill>
                  <a:schemeClr val="bg1"/>
                </a:solidFill>
              </a:endParaRPr>
            </a:p>
          </p:txBody>
        </p:sp>
        <p:sp>
          <p:nvSpPr>
            <p:cNvPr id="38" name="Line 1055"/>
            <p:cNvSpPr>
              <a:spLocks noChangeShapeType="1"/>
            </p:cNvSpPr>
            <p:nvPr/>
          </p:nvSpPr>
          <p:spPr bwMode="auto">
            <a:xfrm>
              <a:off x="4983555" y="4366485"/>
              <a:ext cx="0" cy="460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9" name="Line 1056"/>
            <p:cNvSpPr>
              <a:spLocks noChangeShapeType="1"/>
            </p:cNvSpPr>
            <p:nvPr/>
          </p:nvSpPr>
          <p:spPr bwMode="auto">
            <a:xfrm>
              <a:off x="5904657" y="4366485"/>
              <a:ext cx="0" cy="460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0" name="Line 1057"/>
            <p:cNvSpPr>
              <a:spLocks noChangeShapeType="1"/>
            </p:cNvSpPr>
            <p:nvPr/>
          </p:nvSpPr>
          <p:spPr bwMode="auto">
            <a:xfrm>
              <a:off x="5904657" y="5902479"/>
              <a:ext cx="0" cy="460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1" name="Line 1058"/>
            <p:cNvSpPr>
              <a:spLocks noChangeShapeType="1"/>
            </p:cNvSpPr>
            <p:nvPr/>
          </p:nvSpPr>
          <p:spPr bwMode="auto">
            <a:xfrm>
              <a:off x="4983555" y="5902479"/>
              <a:ext cx="0" cy="4604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Line 1059"/>
            <p:cNvSpPr>
              <a:spLocks noChangeShapeType="1"/>
            </p:cNvSpPr>
            <p:nvPr/>
          </p:nvSpPr>
          <p:spPr bwMode="auto">
            <a:xfrm>
              <a:off x="4983555" y="5902479"/>
              <a:ext cx="92110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3" name="Line 1060"/>
            <p:cNvSpPr>
              <a:spLocks noChangeShapeType="1"/>
            </p:cNvSpPr>
            <p:nvPr/>
          </p:nvSpPr>
          <p:spPr bwMode="auto">
            <a:xfrm>
              <a:off x="4983555" y="4826983"/>
              <a:ext cx="92110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1061"/>
            <p:cNvSpPr>
              <a:spLocks noChangeArrowheads="1"/>
            </p:cNvSpPr>
            <p:nvPr/>
          </p:nvSpPr>
          <p:spPr bwMode="auto">
            <a:xfrm>
              <a:off x="5136572" y="4903483"/>
              <a:ext cx="615068" cy="922497"/>
            </a:xfrm>
            <a:prstGeom prst="rect">
              <a:avLst/>
            </a:prstGeom>
            <a:gradFill>
              <a:gsLst>
                <a:gs pos="0">
                  <a:schemeClr val="accent3">
                    <a:lumMod val="75000"/>
                  </a:schemeClr>
                </a:gs>
                <a:gs pos="100000">
                  <a:schemeClr val="accent3">
                    <a:lumMod val="40000"/>
                    <a:lumOff val="60000"/>
                  </a:schemeClr>
                </a:gs>
              </a:gsLst>
              <a:lin ang="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Text Box 1062"/>
            <p:cNvSpPr txBox="1">
              <a:spLocks noChangeArrowheads="1"/>
            </p:cNvSpPr>
            <p:nvPr/>
          </p:nvSpPr>
          <p:spPr bwMode="auto">
            <a:xfrm>
              <a:off x="8483444" y="4697983"/>
              <a:ext cx="319536" cy="452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 sz="2300">
                  <a:solidFill>
                    <a:schemeClr val="tx1"/>
                  </a:solidFill>
                  <a:latin typeface="Symbol" pitchFamily="18" charset="2"/>
                </a:rPr>
                <a:t>g</a:t>
              </a:r>
              <a:endParaRPr lang="de-DE" sz="2300">
                <a:solidFill>
                  <a:schemeClr val="tx1"/>
                </a:solidFill>
                <a:latin typeface="Symbol" pitchFamily="18" charset="2"/>
              </a:endParaRPr>
            </a:p>
          </p:txBody>
        </p:sp>
        <p:sp>
          <p:nvSpPr>
            <p:cNvPr id="46" name="Text Box 1063"/>
            <p:cNvSpPr txBox="1">
              <a:spLocks noChangeArrowheads="1"/>
            </p:cNvSpPr>
            <p:nvPr/>
          </p:nvSpPr>
          <p:spPr bwMode="auto">
            <a:xfrm>
              <a:off x="6858763" y="4751983"/>
              <a:ext cx="384043" cy="406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>
                  <a:solidFill>
                    <a:schemeClr val="tx1"/>
                  </a:solidFill>
                </a:rPr>
                <a:t>a</a:t>
              </a:r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7" name="Text Box 1064"/>
            <p:cNvSpPr txBox="1">
              <a:spLocks noChangeArrowheads="1"/>
            </p:cNvSpPr>
            <p:nvPr/>
          </p:nvSpPr>
          <p:spPr bwMode="auto">
            <a:xfrm>
              <a:off x="7983888" y="5423981"/>
              <a:ext cx="651072" cy="4064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7530" tIns="48765" rIns="97530" bIns="48765">
              <a:spAutoFit/>
            </a:bodyPr>
            <a:lstStyle>
              <a:lvl1pPr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1pPr>
              <a:lvl2pPr marL="742950" indent="-28575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2pPr>
              <a:lvl3pPr marL="11430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3pPr>
              <a:lvl4pPr marL="16002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4pPr>
              <a:lvl5pPr marL="2057400" indent="-228600" defTabSz="974725" eaLnBrk="0" hangingPunct="0"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5pPr>
              <a:lvl6pPr marL="25146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6pPr>
              <a:lvl7pPr marL="29718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7pPr>
              <a:lvl8pPr marL="34290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8pPr>
              <a:lvl9pPr marL="3886200" indent="-228600" algn="ctr" defTabSz="974725" eaLnBrk="0" fontAlgn="base" hangingPunct="0">
                <a:spcBef>
                  <a:spcPct val="0"/>
                </a:spcBef>
                <a:spcAft>
                  <a:spcPct val="0"/>
                </a:spcAft>
                <a:defRPr sz="2000">
                  <a:solidFill>
                    <a:srgbClr val="003399"/>
                  </a:solidFill>
                  <a:latin typeface="Trebuchet MS" pitchFamily="34" charset="0"/>
                </a:defRPr>
              </a:lvl9pPr>
            </a:lstStyle>
            <a:p>
              <a:pPr algn="l" eaLnBrk="1" hangingPunct="1"/>
              <a:r>
                <a:rPr lang="en-US">
                  <a:solidFill>
                    <a:schemeClr val="tx1"/>
                  </a:solidFill>
                </a:rPr>
                <a:t>B</a:t>
              </a:r>
              <a:r>
                <a:rPr lang="en-US" sz="2300" baseline="-25000">
                  <a:solidFill>
                    <a:schemeClr val="tx1"/>
                  </a:solidFill>
                </a:rPr>
                <a:t>ext</a:t>
              </a:r>
              <a:endParaRPr lang="de-DE" sz="2300" baseline="-25000">
                <a:solidFill>
                  <a:schemeClr val="tx1"/>
                </a:solidFill>
              </a:endParaRPr>
            </a:p>
          </p:txBody>
        </p:sp>
        <p:sp>
          <p:nvSpPr>
            <p:cNvPr id="48" name="Rectangle 1065"/>
            <p:cNvSpPr>
              <a:spLocks noChangeArrowheads="1"/>
            </p:cNvSpPr>
            <p:nvPr/>
          </p:nvSpPr>
          <p:spPr bwMode="auto">
            <a:xfrm>
              <a:off x="4680644" y="4104077"/>
              <a:ext cx="4392488" cy="719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l"/>
              <a:r>
                <a:rPr lang="en-US">
                  <a:latin typeface="Comic Sans MS" pitchFamily="66" charset="0"/>
                </a:rPr>
                <a:t>                </a:t>
              </a:r>
              <a:r>
                <a:rPr lang="en-US" smtClean="0">
                  <a:latin typeface="Comic Sans MS" pitchFamily="66" charset="0"/>
                </a:rPr>
                <a:t>       </a:t>
              </a:r>
              <a:r>
                <a:rPr lang="en-US" smtClean="0"/>
                <a:t>Microwave </a:t>
              </a:r>
              <a:r>
                <a:rPr lang="en-US"/>
                <a:t>resonator</a:t>
              </a:r>
            </a:p>
            <a:p>
              <a:pPr algn="l"/>
              <a:r>
                <a:rPr lang="en-US"/>
                <a:t>      </a:t>
              </a:r>
              <a:r>
                <a:rPr lang="en-US" smtClean="0"/>
                <a:t>                        </a:t>
              </a:r>
              <a:r>
                <a:rPr lang="en-US"/>
                <a:t>(1 GHz = 4 </a:t>
              </a:r>
              <a:r>
                <a:rPr lang="en-US">
                  <a:latin typeface="Symbol" pitchFamily="18" charset="2"/>
                </a:rPr>
                <a:t>m</a:t>
              </a:r>
              <a:r>
                <a:rPr lang="en-US"/>
                <a:t>eV)</a:t>
              </a:r>
            </a:p>
          </p:txBody>
        </p:sp>
        <p:sp>
          <p:nvSpPr>
            <p:cNvPr id="49" name="Rectangle 1066"/>
            <p:cNvSpPr>
              <a:spLocks noChangeArrowheads="1"/>
            </p:cNvSpPr>
            <p:nvPr/>
          </p:nvSpPr>
          <p:spPr bwMode="auto">
            <a:xfrm>
              <a:off x="6408713" y="5174982"/>
              <a:ext cx="2664296" cy="719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 tIns="0" rIns="0" bIns="0" anchor="ctr"/>
            <a:lstStyle/>
            <a:p>
              <a:pPr algn="l"/>
              <a:r>
                <a:rPr lang="en-US" sz="1700"/>
                <a:t>Primakoff</a:t>
              </a:r>
            </a:p>
            <a:p>
              <a:pPr algn="l"/>
              <a:r>
                <a:rPr lang="en-US" sz="1700"/>
                <a:t>conversion</a:t>
              </a:r>
            </a:p>
          </p:txBody>
        </p:sp>
        <p:sp>
          <p:nvSpPr>
            <p:cNvPr id="50" name="Rectangle 1067"/>
            <p:cNvSpPr>
              <a:spLocks noChangeArrowheads="1"/>
            </p:cNvSpPr>
            <p:nvPr/>
          </p:nvSpPr>
          <p:spPr bwMode="auto">
            <a:xfrm>
              <a:off x="4680521" y="3671987"/>
              <a:ext cx="4392488" cy="287999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DDDDD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Rectangle 1075"/>
            <p:cNvSpPr>
              <a:spLocks noChangeArrowheads="1"/>
            </p:cNvSpPr>
            <p:nvPr/>
          </p:nvSpPr>
          <p:spPr bwMode="auto">
            <a:xfrm>
              <a:off x="4680521" y="5976337"/>
              <a:ext cx="4392488" cy="5759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D4D0C8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40404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r>
                <a:rPr lang="en-US">
                  <a:solidFill>
                    <a:srgbClr val="CC0000"/>
                  </a:solidFill>
                  <a:latin typeface="Comic Sans MS" pitchFamily="66" charset="0"/>
                </a:rPr>
                <a:t>                </a:t>
              </a:r>
              <a:r>
                <a:rPr lang="en-US" smtClean="0">
                  <a:solidFill>
                    <a:srgbClr val="CC0000"/>
                  </a:solidFill>
                  <a:latin typeface="Comic Sans MS" pitchFamily="66" charset="0"/>
                </a:rPr>
                <a:t>       </a:t>
              </a:r>
              <a:r>
                <a:rPr lang="en-US" smtClean="0">
                  <a:solidFill>
                    <a:srgbClr val="CC0000"/>
                  </a:solidFill>
                </a:rPr>
                <a:t>ADMX-LF </a:t>
              </a:r>
              <a:r>
                <a:rPr lang="en-US" sz="1050" smtClean="0">
                  <a:solidFill>
                    <a:srgbClr val="CC0000"/>
                  </a:solidFill>
                </a:rPr>
                <a:t> </a:t>
              </a:r>
              <a:r>
                <a:rPr lang="en-US" smtClean="0">
                  <a:solidFill>
                    <a:srgbClr val="CC0000"/>
                  </a:solidFill>
                </a:rPr>
                <a:t>(UW Seattle)</a:t>
              </a:r>
              <a:endParaRPr lang="en-US">
                <a:solidFill>
                  <a:srgbClr val="CC0000"/>
                </a:solidFill>
              </a:endParaRPr>
            </a:p>
            <a:p>
              <a:r>
                <a:rPr lang="en-US">
                  <a:solidFill>
                    <a:srgbClr val="CC0000"/>
                  </a:solidFill>
                </a:rPr>
                <a:t>                       </a:t>
              </a:r>
              <a:r>
                <a:rPr lang="en-US" smtClean="0">
                  <a:solidFill>
                    <a:srgbClr val="CC0000"/>
                  </a:solidFill>
                </a:rPr>
                <a:t>       ADMX-HF (Yale)</a:t>
              </a:r>
              <a:endParaRPr lang="en-US">
                <a:solidFill>
                  <a:srgbClr val="CC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2586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Experimental Tests of Invisible Axions</a:t>
            </a:r>
            <a:endParaRPr lang="en-US"/>
          </a:p>
        </p:txBody>
      </p:sp>
      <p:pic>
        <p:nvPicPr>
          <p:cNvPr id="3" name="Picture 3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" y="0"/>
            <a:ext cx="9217153" cy="2601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360040" y="3239988"/>
                <a:ext cx="4104452" cy="33839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/>
              <a:lstStyle/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Primakoff effect:</a:t>
                </a:r>
              </a:p>
              <a:p>
                <a:pPr algn="l"/>
                <a:endParaRPr lang="en-US" sz="70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Axion-photon transition in external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static E or B field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(Originally discussed for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𝜋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003399"/>
                            </a:solidFill>
                            <a:effectLst/>
                            <a:latin typeface="Cambria Math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sz="2000">
                    <a:solidFill>
                      <a:srgbClr val="003399"/>
                    </a:solidFill>
                    <a:effectLst/>
                  </a:rPr>
                  <a:t> </a:t>
                </a: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by Henri Primakoff 1951)</a:t>
                </a: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60040" y="3239988"/>
                <a:ext cx="4104452" cy="3383988"/>
              </a:xfrm>
              <a:prstGeom prst="rect">
                <a:avLst/>
              </a:prstGeom>
              <a:blipFill rotWithShape="1">
                <a:blip r:embed="rId3"/>
                <a:stretch>
                  <a:fillRect l="-1634" t="-89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DDDDDD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4608512" y="3239988"/>
            <a:ext cx="4392488" cy="3383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Pierre Sikivie:</a:t>
            </a:r>
          </a:p>
          <a:p>
            <a:pPr algn="l"/>
            <a:endParaRPr lang="en-US" sz="700">
              <a:solidFill>
                <a:srgbClr val="003399"/>
              </a:solidFill>
            </a:endParaRP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Macroscopic B-field can provide a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large coherent transition rate over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a big volume (low-mass axions)</a:t>
            </a:r>
          </a:p>
          <a:p>
            <a:pPr algn="l"/>
            <a:endParaRPr lang="en-US" sz="5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Axion helioscope: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Look at the Sun through a </a:t>
            </a:r>
            <a:r>
              <a:rPr lang="en-US" sz="2000" smtClean="0">
                <a:solidFill>
                  <a:srgbClr val="003399"/>
                </a:solidFill>
                <a:effectLst/>
              </a:rPr>
              <a:t>dipole magnet</a:t>
            </a:r>
            <a:endParaRPr lang="en-US" sz="2000">
              <a:solidFill>
                <a:srgbClr val="003399"/>
              </a:solidFill>
              <a:effectLst/>
            </a:endParaRPr>
          </a:p>
          <a:p>
            <a:pPr algn="l"/>
            <a:endParaRPr lang="en-US" sz="5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003399"/>
                </a:solidFill>
                <a:effectLst/>
              </a:rPr>
              <a:t> Axion haloscope: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Look for dark-matter axions with</a:t>
            </a:r>
          </a:p>
          <a:p>
            <a:pPr algn="l"/>
            <a:r>
              <a:rPr lang="en-US" sz="2000">
                <a:solidFill>
                  <a:srgbClr val="003399"/>
                </a:solidFill>
                <a:effectLst/>
              </a:rPr>
              <a:t>   A microwave resonant cavity</a:t>
            </a:r>
          </a:p>
        </p:txBody>
      </p:sp>
      <p:pic>
        <p:nvPicPr>
          <p:cNvPr id="6" name="Picture 6" descr="C:\Users\Georg Raffelt\Desktop\axiontalk\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50" y="5064060"/>
            <a:ext cx="2376258" cy="123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261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Search for Solar Axions</a:t>
            </a:r>
          </a:p>
        </p:txBody>
      </p:sp>
      <p:pic>
        <p:nvPicPr>
          <p:cNvPr id="3" name="Picture 2" descr="C:\Users\Georg Raffelt\Desktop\a0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4"/>
          <p:cNvSpPr>
            <a:spLocks noChangeAspect="1" noChangeArrowheads="1"/>
          </p:cNvSpPr>
          <p:nvPr/>
        </p:nvSpPr>
        <p:spPr bwMode="auto">
          <a:xfrm>
            <a:off x="441050" y="647998"/>
            <a:ext cx="2871319" cy="2870990"/>
          </a:xfrm>
          <a:prstGeom prst="ellipse">
            <a:avLst/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itchFamily="66" charset="0"/>
            </a:endParaRPr>
          </a:p>
        </p:txBody>
      </p:sp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768086" y="1799994"/>
            <a:ext cx="2151239" cy="920997"/>
            <a:chOff x="2736" y="2208"/>
            <a:chExt cx="1344" cy="576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 bwMode="auto">
            <a:xfrm>
              <a:off x="2736" y="2208"/>
              <a:ext cx="672" cy="46"/>
              <a:chOff x="240" y="2016"/>
              <a:chExt cx="2088" cy="144"/>
            </a:xfrm>
          </p:grpSpPr>
          <p:grpSp>
            <p:nvGrpSpPr>
              <p:cNvPr id="32" name="Group 7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58" name="Freeform 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9" name="Freeform 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0" name="Freeform 1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61" name="Freeform 1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3" name="Group 12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54" name="Freeform 1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5" name="Freeform 1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6" name="Freeform 1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7" name="Freeform 1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4" name="Group 17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50" name="Freeform 1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1" name="Freeform 1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2" name="Freeform 2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53" name="Freeform 2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5" name="Group 22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46" name="Freeform 2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7" name="Freeform 2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8" name="Freeform 2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9" name="Freeform 2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6" name="Group 27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42" name="Freeform 28"/>
                <p:cNvSpPr>
                  <a:spLocks noChangeAspect="1"/>
                </p:cNvSpPr>
                <p:nvPr/>
              </p:nvSpPr>
              <p:spPr bwMode="auto">
                <a:xfrm>
                  <a:off x="1434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3" name="Freeform 29"/>
                <p:cNvSpPr>
                  <a:spLocks noChangeAspect="1"/>
                </p:cNvSpPr>
                <p:nvPr/>
              </p:nvSpPr>
              <p:spPr bwMode="auto">
                <a:xfrm flipH="1">
                  <a:off x="288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4" name="Freeform 30"/>
                <p:cNvSpPr>
                  <a:spLocks noChangeAspect="1"/>
                </p:cNvSpPr>
                <p:nvPr/>
              </p:nvSpPr>
              <p:spPr bwMode="auto">
                <a:xfrm flipV="1">
                  <a:off x="365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5" name="Freeform 31"/>
                <p:cNvSpPr>
                  <a:spLocks noChangeAspect="1"/>
                </p:cNvSpPr>
                <p:nvPr/>
              </p:nvSpPr>
              <p:spPr bwMode="auto">
                <a:xfrm flipH="1" flipV="1">
                  <a:off x="2542" y="2208"/>
                  <a:ext cx="1109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37" name="Group 32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38" name="Freeform 33"/>
                <p:cNvSpPr>
                  <a:spLocks noChangeAspect="1"/>
                </p:cNvSpPr>
                <p:nvPr/>
              </p:nvSpPr>
              <p:spPr bwMode="auto">
                <a:xfrm>
                  <a:off x="1415" y="2942"/>
                  <a:ext cx="1146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9" name="Freeform 34"/>
                <p:cNvSpPr>
                  <a:spLocks noChangeAspect="1"/>
                </p:cNvSpPr>
                <p:nvPr/>
              </p:nvSpPr>
              <p:spPr bwMode="auto">
                <a:xfrm flipH="1">
                  <a:off x="306" y="2942"/>
                  <a:ext cx="1109" cy="705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0" name="Freeform 35"/>
                <p:cNvSpPr>
                  <a:spLocks noChangeAspect="1"/>
                </p:cNvSpPr>
                <p:nvPr/>
              </p:nvSpPr>
              <p:spPr bwMode="auto">
                <a:xfrm flipV="1">
                  <a:off x="3632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41" name="Freeform 36"/>
                <p:cNvSpPr>
                  <a:spLocks noChangeAspect="1"/>
                </p:cNvSpPr>
                <p:nvPr/>
              </p:nvSpPr>
              <p:spPr bwMode="auto">
                <a:xfrm flipH="1" flipV="1">
                  <a:off x="2561" y="2208"/>
                  <a:ext cx="1072" cy="73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7" name="Line 37"/>
            <p:cNvSpPr>
              <a:spLocks noChangeAspect="1" noChangeShapeType="1"/>
            </p:cNvSpPr>
            <p:nvPr/>
          </p:nvSpPr>
          <p:spPr bwMode="auto">
            <a:xfrm flipV="1">
              <a:off x="3408" y="2208"/>
              <a:ext cx="672" cy="1"/>
            </a:xfrm>
            <a:prstGeom prst="line">
              <a:avLst/>
            </a:prstGeom>
            <a:noFill/>
            <a:ln w="38100">
              <a:solidFill>
                <a:srgbClr val="008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38"/>
            <p:cNvGrpSpPr>
              <a:grpSpLocks/>
            </p:cNvGrpSpPr>
            <p:nvPr/>
          </p:nvGrpSpPr>
          <p:grpSpPr bwMode="auto">
            <a:xfrm>
              <a:off x="3408" y="2208"/>
              <a:ext cx="46" cy="448"/>
              <a:chOff x="3647" y="2303"/>
              <a:chExt cx="46" cy="448"/>
            </a:xfrm>
          </p:grpSpPr>
          <p:grpSp>
            <p:nvGrpSpPr>
              <p:cNvPr id="12" name="Group 39"/>
              <p:cNvGrpSpPr>
                <a:grpSpLocks noChangeAspect="1"/>
              </p:cNvGrpSpPr>
              <p:nvPr/>
            </p:nvGrpSpPr>
            <p:grpSpPr bwMode="auto">
              <a:xfrm rot="-5400000">
                <a:off x="3614" y="2672"/>
                <a:ext cx="112" cy="46"/>
                <a:chOff x="288" y="2208"/>
                <a:chExt cx="4416" cy="1440"/>
              </a:xfrm>
            </p:grpSpPr>
            <p:sp>
              <p:nvSpPr>
                <p:cNvPr id="28" name="Freeform 40"/>
                <p:cNvSpPr>
                  <a:spLocks noChangeAspect="1"/>
                </p:cNvSpPr>
                <p:nvPr/>
              </p:nvSpPr>
              <p:spPr bwMode="auto">
                <a:xfrm>
                  <a:off x="1381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Freeform 41"/>
                <p:cNvSpPr>
                  <a:spLocks noChangeAspect="1"/>
                </p:cNvSpPr>
                <p:nvPr/>
              </p:nvSpPr>
              <p:spPr bwMode="auto">
                <a:xfrm flipH="1">
                  <a:off x="235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Freeform 42"/>
                <p:cNvSpPr>
                  <a:spLocks noChangeAspect="1"/>
                </p:cNvSpPr>
                <p:nvPr/>
              </p:nvSpPr>
              <p:spPr bwMode="auto">
                <a:xfrm flipV="1">
                  <a:off x="3601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1" name="Freeform 43"/>
                <p:cNvSpPr>
                  <a:spLocks noChangeAspect="1"/>
                </p:cNvSpPr>
                <p:nvPr/>
              </p:nvSpPr>
              <p:spPr bwMode="auto">
                <a:xfrm flipH="1" flipV="1">
                  <a:off x="252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3" name="Group 44"/>
              <p:cNvGrpSpPr>
                <a:grpSpLocks noChangeAspect="1"/>
              </p:cNvGrpSpPr>
              <p:nvPr/>
            </p:nvGrpSpPr>
            <p:grpSpPr bwMode="auto">
              <a:xfrm rot="-5400000">
                <a:off x="3614" y="2560"/>
                <a:ext cx="112" cy="46"/>
                <a:chOff x="288" y="2208"/>
                <a:chExt cx="4416" cy="1440"/>
              </a:xfrm>
            </p:grpSpPr>
            <p:sp>
              <p:nvSpPr>
                <p:cNvPr id="24" name="Freeform 45"/>
                <p:cNvSpPr>
                  <a:spLocks noChangeAspect="1"/>
                </p:cNvSpPr>
                <p:nvPr/>
              </p:nvSpPr>
              <p:spPr bwMode="auto">
                <a:xfrm>
                  <a:off x="1404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5" name="Freeform 46"/>
                <p:cNvSpPr>
                  <a:spLocks noChangeAspect="1"/>
                </p:cNvSpPr>
                <p:nvPr/>
              </p:nvSpPr>
              <p:spPr bwMode="auto">
                <a:xfrm flipH="1">
                  <a:off x="294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6" name="Freeform 47"/>
                <p:cNvSpPr>
                  <a:spLocks noChangeAspect="1"/>
                </p:cNvSpPr>
                <p:nvPr/>
              </p:nvSpPr>
              <p:spPr bwMode="auto">
                <a:xfrm flipV="1">
                  <a:off x="3660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7" name="Freeform 48"/>
                <p:cNvSpPr>
                  <a:spLocks noChangeAspect="1"/>
                </p:cNvSpPr>
                <p:nvPr/>
              </p:nvSpPr>
              <p:spPr bwMode="auto">
                <a:xfrm flipH="1" flipV="1">
                  <a:off x="2513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4" name="Group 49"/>
              <p:cNvGrpSpPr>
                <a:grpSpLocks noChangeAspect="1"/>
              </p:cNvGrpSpPr>
              <p:nvPr/>
            </p:nvGrpSpPr>
            <p:grpSpPr bwMode="auto">
              <a:xfrm rot="-5400000">
                <a:off x="3614" y="2448"/>
                <a:ext cx="112" cy="46"/>
                <a:chOff x="288" y="2208"/>
                <a:chExt cx="4416" cy="1440"/>
              </a:xfrm>
            </p:grpSpPr>
            <p:sp>
              <p:nvSpPr>
                <p:cNvPr id="20" name="Freeform 50"/>
                <p:cNvSpPr>
                  <a:spLocks noChangeAspect="1"/>
                </p:cNvSpPr>
                <p:nvPr/>
              </p:nvSpPr>
              <p:spPr bwMode="auto">
                <a:xfrm>
                  <a:off x="1389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1" name="Freeform 51"/>
                <p:cNvSpPr>
                  <a:spLocks noChangeAspect="1"/>
                </p:cNvSpPr>
                <p:nvPr/>
              </p:nvSpPr>
              <p:spPr bwMode="auto">
                <a:xfrm flipH="1">
                  <a:off x="243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2" name="Freeform 52"/>
                <p:cNvSpPr>
                  <a:spLocks noChangeAspect="1"/>
                </p:cNvSpPr>
                <p:nvPr/>
              </p:nvSpPr>
              <p:spPr bwMode="auto">
                <a:xfrm flipV="1">
                  <a:off x="3609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3" name="Freeform 53"/>
                <p:cNvSpPr>
                  <a:spLocks noChangeAspect="1"/>
                </p:cNvSpPr>
                <p:nvPr/>
              </p:nvSpPr>
              <p:spPr bwMode="auto">
                <a:xfrm flipH="1" flipV="1">
                  <a:off x="2536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5" name="Group 54"/>
              <p:cNvGrpSpPr>
                <a:grpSpLocks noChangeAspect="1"/>
              </p:cNvGrpSpPr>
              <p:nvPr/>
            </p:nvGrpSpPr>
            <p:grpSpPr bwMode="auto">
              <a:xfrm rot="-5400000">
                <a:off x="3614" y="2336"/>
                <a:ext cx="112" cy="46"/>
                <a:chOff x="288" y="2208"/>
                <a:chExt cx="4416" cy="1440"/>
              </a:xfrm>
            </p:grpSpPr>
            <p:sp>
              <p:nvSpPr>
                <p:cNvPr id="16" name="Freeform 55"/>
                <p:cNvSpPr>
                  <a:spLocks noChangeAspect="1"/>
                </p:cNvSpPr>
                <p:nvPr/>
              </p:nvSpPr>
              <p:spPr bwMode="auto">
                <a:xfrm>
                  <a:off x="1412" y="2941"/>
                  <a:ext cx="1110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Freeform 56"/>
                <p:cNvSpPr>
                  <a:spLocks noChangeAspect="1"/>
                </p:cNvSpPr>
                <p:nvPr/>
              </p:nvSpPr>
              <p:spPr bwMode="auto">
                <a:xfrm flipH="1">
                  <a:off x="302" y="2941"/>
                  <a:ext cx="1147" cy="704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" name="Freeform 57"/>
                <p:cNvSpPr>
                  <a:spLocks noChangeAspect="1"/>
                </p:cNvSpPr>
                <p:nvPr/>
              </p:nvSpPr>
              <p:spPr bwMode="auto">
                <a:xfrm flipV="1">
                  <a:off x="3668" y="2208"/>
                  <a:ext cx="1073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9" name="Freeform 58"/>
                <p:cNvSpPr>
                  <a:spLocks noChangeAspect="1"/>
                </p:cNvSpPr>
                <p:nvPr/>
              </p:nvSpPr>
              <p:spPr bwMode="auto">
                <a:xfrm flipH="1" flipV="1">
                  <a:off x="2522" y="2208"/>
                  <a:ext cx="1110" cy="733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1796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9" name="Group 59"/>
            <p:cNvGrpSpPr>
              <a:grpSpLocks noChangeAspect="1"/>
            </p:cNvGrpSpPr>
            <p:nvPr/>
          </p:nvGrpSpPr>
          <p:grpSpPr bwMode="auto">
            <a:xfrm>
              <a:off x="3360" y="2592"/>
              <a:ext cx="190" cy="192"/>
              <a:chOff x="2880" y="3264"/>
              <a:chExt cx="288" cy="288"/>
            </a:xfrm>
          </p:grpSpPr>
          <p:sp>
            <p:nvSpPr>
              <p:cNvPr id="10" name="Line 60"/>
              <p:cNvSpPr>
                <a:spLocks noChangeAspect="1" noChangeShapeType="1"/>
              </p:cNvSpPr>
              <p:nvPr/>
            </p:nvSpPr>
            <p:spPr bwMode="auto">
              <a:xfrm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Line 61"/>
              <p:cNvSpPr>
                <a:spLocks noChangeAspect="1" noChangeShapeType="1"/>
              </p:cNvSpPr>
              <p:nvPr/>
            </p:nvSpPr>
            <p:spPr bwMode="auto">
              <a:xfrm flipH="1" flipV="1">
                <a:off x="2880" y="3264"/>
                <a:ext cx="288" cy="288"/>
              </a:xfrm>
              <a:prstGeom prst="lin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1796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62" name="Text Box 62"/>
          <p:cNvSpPr txBox="1">
            <a:spLocks noChangeArrowheads="1"/>
          </p:cNvSpPr>
          <p:nvPr/>
        </p:nvSpPr>
        <p:spPr bwMode="auto">
          <a:xfrm>
            <a:off x="691578" y="1799994"/>
            <a:ext cx="321036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3" name="Text Box 63"/>
          <p:cNvSpPr txBox="1">
            <a:spLocks noChangeArrowheads="1"/>
          </p:cNvSpPr>
          <p:nvPr/>
        </p:nvSpPr>
        <p:spPr bwMode="auto">
          <a:xfrm>
            <a:off x="2535282" y="1727994"/>
            <a:ext cx="384043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 i="1">
                <a:solidFill>
                  <a:srgbClr val="008000"/>
                </a:solidFill>
              </a:rPr>
              <a:t>a</a:t>
            </a:r>
            <a:endParaRPr lang="de-DE" sz="2600" b="1" i="1">
              <a:solidFill>
                <a:srgbClr val="008000"/>
              </a:solidFill>
            </a:endParaRPr>
          </a:p>
        </p:txBody>
      </p:sp>
      <p:sp>
        <p:nvSpPr>
          <p:cNvPr id="64" name="Text Box 64"/>
          <p:cNvSpPr txBox="1">
            <a:spLocks noChangeArrowheads="1"/>
          </p:cNvSpPr>
          <p:nvPr/>
        </p:nvSpPr>
        <p:spPr bwMode="auto">
          <a:xfrm>
            <a:off x="1530171" y="2945990"/>
            <a:ext cx="583657" cy="400833"/>
          </a:xfrm>
          <a:prstGeom prst="rect">
            <a:avLst/>
          </a:prstGeom>
          <a:solidFill>
            <a:srgbClr val="FFCC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CC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b="1">
                <a:solidFill>
                  <a:schemeClr val="tx1"/>
                </a:solidFill>
                <a:latin typeface="+mj-lt"/>
              </a:rPr>
              <a:t>Sun</a:t>
            </a:r>
            <a:endParaRPr lang="de-DE" b="1">
              <a:solidFill>
                <a:schemeClr val="tx1"/>
              </a:solidFill>
              <a:latin typeface="+mj-lt"/>
            </a:endParaRPr>
          </a:p>
        </p:txBody>
      </p:sp>
      <p:sp>
        <p:nvSpPr>
          <p:cNvPr id="65" name="Text Box 65"/>
          <p:cNvSpPr txBox="1">
            <a:spLocks noChangeArrowheads="1"/>
          </p:cNvSpPr>
          <p:nvPr/>
        </p:nvSpPr>
        <p:spPr bwMode="auto">
          <a:xfrm>
            <a:off x="1185132" y="1148996"/>
            <a:ext cx="1359575" cy="58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Primakoff </a:t>
            </a:r>
          </a:p>
          <a:p>
            <a:pPr algn="l" eaLnBrk="1" hangingPunct="1">
              <a:lnSpc>
                <a:spcPct val="80000"/>
              </a:lnSpc>
            </a:pPr>
            <a:r>
              <a:rPr lang="en-US" b="1">
                <a:solidFill>
                  <a:schemeClr val="tx1"/>
                </a:solidFill>
                <a:effectLst/>
                <a:latin typeface="+mn-lt"/>
              </a:rPr>
              <a:t>production</a:t>
            </a:r>
            <a:endParaRPr lang="de-DE" b="1">
              <a:solidFill>
                <a:schemeClr val="tx1"/>
              </a:solidFill>
              <a:effectLst/>
              <a:latin typeface="+mn-lt"/>
            </a:endParaRPr>
          </a:p>
        </p:txBody>
      </p:sp>
      <p:sp>
        <p:nvSpPr>
          <p:cNvPr id="66" name="Rectangle 66"/>
          <p:cNvSpPr>
            <a:spLocks noChangeArrowheads="1"/>
          </p:cNvSpPr>
          <p:nvPr/>
        </p:nvSpPr>
        <p:spPr bwMode="auto">
          <a:xfrm>
            <a:off x="4761529" y="674997"/>
            <a:ext cx="4608513" cy="2303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/>
          <a:p>
            <a:pPr defTabSz="921018"/>
            <a:r>
              <a:rPr lang="en-US" sz="2400" b="1"/>
              <a:t>Axion Helioscope</a:t>
            </a:r>
          </a:p>
          <a:p>
            <a:pPr defTabSz="921018"/>
            <a:r>
              <a:rPr lang="en-US" sz="2400" b="1"/>
              <a:t>(Sikivie 1983)</a:t>
            </a:r>
            <a:endParaRPr lang="de-DE" sz="2400" b="1"/>
          </a:p>
        </p:txBody>
      </p:sp>
      <p:sp>
        <p:nvSpPr>
          <p:cNvPr id="67" name="Text Box 67"/>
          <p:cNvSpPr txBox="1">
            <a:spLocks noChangeArrowheads="1"/>
          </p:cNvSpPr>
          <p:nvPr/>
        </p:nvSpPr>
        <p:spPr bwMode="auto">
          <a:xfrm>
            <a:off x="8777476" y="1799994"/>
            <a:ext cx="334537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/>
            <a:r>
              <a:rPr lang="en-US" sz="2600" b="1">
                <a:solidFill>
                  <a:srgbClr val="FF0000"/>
                </a:solidFill>
                <a:latin typeface="Symbol" pitchFamily="18" charset="2"/>
              </a:rPr>
              <a:t>g</a:t>
            </a:r>
            <a:endParaRPr lang="de-DE" sz="2600" b="1">
              <a:solidFill>
                <a:srgbClr val="FF0000"/>
              </a:solidFill>
              <a:latin typeface="Symbol" pitchFamily="18" charset="2"/>
            </a:endParaRPr>
          </a:p>
        </p:txBody>
      </p:sp>
      <p:sp>
        <p:nvSpPr>
          <p:cNvPr id="68" name="Rectangle 68"/>
          <p:cNvSpPr>
            <a:spLocks noChangeArrowheads="1"/>
          </p:cNvSpPr>
          <p:nvPr/>
        </p:nvSpPr>
        <p:spPr bwMode="auto">
          <a:xfrm>
            <a:off x="4902545" y="2234992"/>
            <a:ext cx="3804423" cy="460499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Magnet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1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3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</a:t>
            </a:r>
            <a:r>
              <a:rPr lang="en-US" sz="17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   </a:t>
            </a:r>
            <a:r>
              <a:rPr lang="en-US" sz="17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  </a:t>
            </a:r>
            <a:r>
              <a:rPr lang="en-US" sz="1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5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9" name="Line 69"/>
          <p:cNvSpPr>
            <a:spLocks noChangeShapeType="1"/>
          </p:cNvSpPr>
          <p:nvPr/>
        </p:nvSpPr>
        <p:spPr bwMode="auto">
          <a:xfrm>
            <a:off x="8706968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0" name="Line 70"/>
          <p:cNvSpPr>
            <a:spLocks noChangeShapeType="1"/>
          </p:cNvSpPr>
          <p:nvPr/>
        </p:nvSpPr>
        <p:spPr bwMode="auto">
          <a:xfrm>
            <a:off x="4902545" y="2234992"/>
            <a:ext cx="0" cy="460499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1" name="Line 71"/>
          <p:cNvSpPr>
            <a:spLocks noChangeShapeType="1"/>
          </p:cNvSpPr>
          <p:nvPr/>
        </p:nvSpPr>
        <p:spPr bwMode="auto">
          <a:xfrm>
            <a:off x="4902545" y="2234992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2" name="Rectangle 72"/>
          <p:cNvSpPr>
            <a:spLocks noChangeArrowheads="1"/>
          </p:cNvSpPr>
          <p:nvPr/>
        </p:nvSpPr>
        <p:spPr bwMode="auto">
          <a:xfrm>
            <a:off x="4902545" y="1543495"/>
            <a:ext cx="3804423" cy="460498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>
              <a:defRPr/>
            </a:pPr>
            <a:r>
              <a:rPr lang="en-US" sz="25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         </a:t>
            </a:r>
            <a:r>
              <a:rPr lang="en-US" sz="24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</a:t>
            </a:r>
            <a:endParaRPr lang="de-DE" sz="2300" b="1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73" name="Line 73"/>
          <p:cNvSpPr>
            <a:spLocks noChangeShapeType="1"/>
          </p:cNvSpPr>
          <p:nvPr/>
        </p:nvSpPr>
        <p:spPr bwMode="auto">
          <a:xfrm>
            <a:off x="4902545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4" name="Line 74"/>
          <p:cNvSpPr>
            <a:spLocks noChangeShapeType="1"/>
          </p:cNvSpPr>
          <p:nvPr/>
        </p:nvSpPr>
        <p:spPr bwMode="auto">
          <a:xfrm>
            <a:off x="8706968" y="1543495"/>
            <a:ext cx="0" cy="46049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5" name="Line 75"/>
          <p:cNvSpPr>
            <a:spLocks noChangeShapeType="1"/>
          </p:cNvSpPr>
          <p:nvPr/>
        </p:nvSpPr>
        <p:spPr bwMode="auto">
          <a:xfrm>
            <a:off x="4902545" y="2015993"/>
            <a:ext cx="380442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sp>
        <p:nvSpPr>
          <p:cNvPr id="76" name="Text Box 76"/>
          <p:cNvSpPr txBox="1">
            <a:spLocks noChangeArrowheads="1"/>
          </p:cNvSpPr>
          <p:nvPr/>
        </p:nvSpPr>
        <p:spPr bwMode="auto">
          <a:xfrm>
            <a:off x="4464497" y="1796994"/>
            <a:ext cx="369041" cy="496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en-US" sz="2600" b="1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</a:t>
            </a:r>
            <a:endParaRPr lang="de-DE" sz="2600" b="1">
              <a:solidFill>
                <a:srgbClr val="008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77" name="Line 77"/>
          <p:cNvSpPr>
            <a:spLocks noChangeAspect="1" noChangeShapeType="1"/>
          </p:cNvSpPr>
          <p:nvPr/>
        </p:nvSpPr>
        <p:spPr bwMode="auto">
          <a:xfrm flipH="1" flipV="1">
            <a:off x="4830537" y="2116493"/>
            <a:ext cx="1870709" cy="3000"/>
          </a:xfrm>
          <a:prstGeom prst="line">
            <a:avLst/>
          </a:prstGeom>
          <a:noFill/>
          <a:ln w="38100">
            <a:solidFill>
              <a:srgbClr val="008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02" tIns="43201" rIns="86402" bIns="43201"/>
          <a:lstStyle/>
          <a:p>
            <a:pPr>
              <a:defRPr/>
            </a:pPr>
            <a:endParaRPr lang="en-US"/>
          </a:p>
        </p:txBody>
      </p:sp>
      <p:grpSp>
        <p:nvGrpSpPr>
          <p:cNvPr id="78" name="Group 78"/>
          <p:cNvGrpSpPr>
            <a:grpSpLocks/>
          </p:cNvGrpSpPr>
          <p:nvPr/>
        </p:nvGrpSpPr>
        <p:grpSpPr bwMode="auto">
          <a:xfrm>
            <a:off x="6732749" y="2080493"/>
            <a:ext cx="2047728" cy="75000"/>
            <a:chOff x="1632" y="3792"/>
            <a:chExt cx="1344" cy="46"/>
          </a:xfrm>
        </p:grpSpPr>
        <p:grpSp>
          <p:nvGrpSpPr>
            <p:cNvPr id="79" name="Group 79"/>
            <p:cNvGrpSpPr>
              <a:grpSpLocks noChangeAspect="1"/>
            </p:cNvGrpSpPr>
            <p:nvPr/>
          </p:nvGrpSpPr>
          <p:grpSpPr bwMode="auto">
            <a:xfrm flipH="1">
              <a:off x="1632" y="3792"/>
              <a:ext cx="672" cy="46"/>
              <a:chOff x="240" y="2016"/>
              <a:chExt cx="2088" cy="144"/>
            </a:xfrm>
          </p:grpSpPr>
          <p:grpSp>
            <p:nvGrpSpPr>
              <p:cNvPr id="111" name="Group 80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37" name="Freeform 8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8" name="Freeform 8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9" name="Freeform 8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40" name="Freeform 8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2" name="Group 85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33" name="Freeform 8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4" name="Freeform 8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5" name="Freeform 8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6" name="Freeform 8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3" name="Group 90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129" name="Freeform 91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0" name="Freeform 92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1" name="Freeform 93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32" name="Freeform 94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4" name="Group 95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125" name="Freeform 96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6" name="Freeform 97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7" name="Freeform 98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8" name="Freeform 99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5" name="Group 100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121" name="Freeform 101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2" name="Freeform 102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3" name="Freeform 103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4" name="Freeform 104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116" name="Group 105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117" name="Freeform 106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8" name="Freeform 107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9" name="Freeform 108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20" name="Freeform 109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80" name="Group 110"/>
            <p:cNvGrpSpPr>
              <a:grpSpLocks noChangeAspect="1"/>
            </p:cNvGrpSpPr>
            <p:nvPr/>
          </p:nvGrpSpPr>
          <p:grpSpPr bwMode="auto">
            <a:xfrm flipH="1">
              <a:off x="2304" y="3792"/>
              <a:ext cx="672" cy="46"/>
              <a:chOff x="240" y="2016"/>
              <a:chExt cx="2088" cy="144"/>
            </a:xfrm>
          </p:grpSpPr>
          <p:grpSp>
            <p:nvGrpSpPr>
              <p:cNvPr id="81" name="Group 111"/>
              <p:cNvGrpSpPr>
                <a:grpSpLocks noChangeAspect="1"/>
              </p:cNvGrpSpPr>
              <p:nvPr/>
            </p:nvGrpSpPr>
            <p:grpSpPr bwMode="auto">
              <a:xfrm>
                <a:off x="240" y="2016"/>
                <a:ext cx="348" cy="144"/>
                <a:chOff x="288" y="2208"/>
                <a:chExt cx="4416" cy="1440"/>
              </a:xfrm>
            </p:grpSpPr>
            <p:sp>
              <p:nvSpPr>
                <p:cNvPr id="107" name="Freeform 11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8" name="Freeform 11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9" name="Freeform 114"/>
                <p:cNvSpPr>
                  <a:spLocks noChangeAspect="1"/>
                </p:cNvSpPr>
                <p:nvPr/>
              </p:nvSpPr>
              <p:spPr bwMode="auto">
                <a:xfrm flipV="1">
                  <a:off x="362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10" name="Freeform 11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2" name="Group 116"/>
              <p:cNvGrpSpPr>
                <a:grpSpLocks noChangeAspect="1"/>
              </p:cNvGrpSpPr>
              <p:nvPr/>
            </p:nvGrpSpPr>
            <p:grpSpPr bwMode="auto">
              <a:xfrm>
                <a:off x="588" y="2016"/>
                <a:ext cx="348" cy="144"/>
                <a:chOff x="288" y="2208"/>
                <a:chExt cx="4416" cy="1440"/>
              </a:xfrm>
            </p:grpSpPr>
            <p:sp>
              <p:nvSpPr>
                <p:cNvPr id="103" name="Freeform 117"/>
                <p:cNvSpPr>
                  <a:spLocks noChangeAspect="1"/>
                </p:cNvSpPr>
                <p:nvPr/>
              </p:nvSpPr>
              <p:spPr bwMode="auto">
                <a:xfrm>
                  <a:off x="142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4" name="Freeform 118"/>
                <p:cNvSpPr>
                  <a:spLocks noChangeAspect="1"/>
                </p:cNvSpPr>
                <p:nvPr/>
              </p:nvSpPr>
              <p:spPr bwMode="auto">
                <a:xfrm flipH="1">
                  <a:off x="29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5" name="Freeform 11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6" name="Freeform 120"/>
                <p:cNvSpPr>
                  <a:spLocks noChangeAspect="1"/>
                </p:cNvSpPr>
                <p:nvPr/>
              </p:nvSpPr>
              <p:spPr bwMode="auto">
                <a:xfrm flipH="1" flipV="1">
                  <a:off x="2549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3" name="Group 121"/>
              <p:cNvGrpSpPr>
                <a:grpSpLocks noChangeAspect="1"/>
              </p:cNvGrpSpPr>
              <p:nvPr/>
            </p:nvGrpSpPr>
            <p:grpSpPr bwMode="auto">
              <a:xfrm>
                <a:off x="936" y="2016"/>
                <a:ext cx="348" cy="144"/>
                <a:chOff x="288" y="2208"/>
                <a:chExt cx="4416" cy="1440"/>
              </a:xfrm>
            </p:grpSpPr>
            <p:sp>
              <p:nvSpPr>
                <p:cNvPr id="99" name="Freeform 122"/>
                <p:cNvSpPr>
                  <a:spLocks noChangeAspect="1"/>
                </p:cNvSpPr>
                <p:nvPr/>
              </p:nvSpPr>
              <p:spPr bwMode="auto">
                <a:xfrm>
                  <a:off x="139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0" name="Freeform 123"/>
                <p:cNvSpPr>
                  <a:spLocks noChangeAspect="1"/>
                </p:cNvSpPr>
                <p:nvPr/>
              </p:nvSpPr>
              <p:spPr bwMode="auto">
                <a:xfrm flipH="1">
                  <a:off x="26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1" name="Freeform 124"/>
                <p:cNvSpPr>
                  <a:spLocks noChangeAspect="1"/>
                </p:cNvSpPr>
                <p:nvPr/>
              </p:nvSpPr>
              <p:spPr bwMode="auto">
                <a:xfrm flipV="1">
                  <a:off x="360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02" name="Freeform 125"/>
                <p:cNvSpPr>
                  <a:spLocks noChangeAspect="1"/>
                </p:cNvSpPr>
                <p:nvPr/>
              </p:nvSpPr>
              <p:spPr bwMode="auto">
                <a:xfrm flipH="1" flipV="1">
                  <a:off x="252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4" name="Group 126"/>
              <p:cNvGrpSpPr>
                <a:grpSpLocks noChangeAspect="1"/>
              </p:cNvGrpSpPr>
              <p:nvPr/>
            </p:nvGrpSpPr>
            <p:grpSpPr bwMode="auto">
              <a:xfrm>
                <a:off x="1284" y="2016"/>
                <a:ext cx="348" cy="144"/>
                <a:chOff x="288" y="2208"/>
                <a:chExt cx="4416" cy="1440"/>
              </a:xfrm>
            </p:grpSpPr>
            <p:sp>
              <p:nvSpPr>
                <p:cNvPr id="95" name="Freeform 127"/>
                <p:cNvSpPr>
                  <a:spLocks noChangeAspect="1"/>
                </p:cNvSpPr>
                <p:nvPr/>
              </p:nvSpPr>
              <p:spPr bwMode="auto">
                <a:xfrm>
                  <a:off x="140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6" name="Freeform 128"/>
                <p:cNvSpPr>
                  <a:spLocks noChangeAspect="1"/>
                </p:cNvSpPr>
                <p:nvPr/>
              </p:nvSpPr>
              <p:spPr bwMode="auto">
                <a:xfrm flipH="1">
                  <a:off x="27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7" name="Freeform 129"/>
                <p:cNvSpPr>
                  <a:spLocks noChangeAspect="1"/>
                </p:cNvSpPr>
                <p:nvPr/>
              </p:nvSpPr>
              <p:spPr bwMode="auto">
                <a:xfrm flipV="1">
                  <a:off x="3617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8" name="Freeform 130"/>
                <p:cNvSpPr>
                  <a:spLocks noChangeAspect="1"/>
                </p:cNvSpPr>
                <p:nvPr/>
              </p:nvSpPr>
              <p:spPr bwMode="auto">
                <a:xfrm flipH="1" flipV="1">
                  <a:off x="2530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5" name="Group 131"/>
              <p:cNvGrpSpPr>
                <a:grpSpLocks noChangeAspect="1"/>
              </p:cNvGrpSpPr>
              <p:nvPr/>
            </p:nvGrpSpPr>
            <p:grpSpPr bwMode="auto">
              <a:xfrm>
                <a:off x="1632" y="2016"/>
                <a:ext cx="348" cy="144"/>
                <a:chOff x="288" y="2208"/>
                <a:chExt cx="4416" cy="1440"/>
              </a:xfrm>
            </p:grpSpPr>
            <p:sp>
              <p:nvSpPr>
                <p:cNvPr id="91" name="Freeform 132"/>
                <p:cNvSpPr>
                  <a:spLocks noChangeAspect="1"/>
                </p:cNvSpPr>
                <p:nvPr/>
              </p:nvSpPr>
              <p:spPr bwMode="auto">
                <a:xfrm>
                  <a:off x="1414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" name="Freeform 133"/>
                <p:cNvSpPr>
                  <a:spLocks noChangeAspect="1"/>
                </p:cNvSpPr>
                <p:nvPr/>
              </p:nvSpPr>
              <p:spPr bwMode="auto">
                <a:xfrm flipH="1">
                  <a:off x="288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3" name="Freeform 134"/>
                <p:cNvSpPr>
                  <a:spLocks noChangeAspect="1"/>
                </p:cNvSpPr>
                <p:nvPr/>
              </p:nvSpPr>
              <p:spPr bwMode="auto">
                <a:xfrm flipV="1">
                  <a:off x="358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4" name="Freeform 135"/>
                <p:cNvSpPr>
                  <a:spLocks noChangeAspect="1"/>
                </p:cNvSpPr>
                <p:nvPr/>
              </p:nvSpPr>
              <p:spPr bwMode="auto">
                <a:xfrm flipH="1" flipV="1">
                  <a:off x="2540" y="2208"/>
                  <a:ext cx="1048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grpSp>
            <p:nvGrpSpPr>
              <p:cNvPr id="86" name="Group 136"/>
              <p:cNvGrpSpPr>
                <a:grpSpLocks noChangeAspect="1"/>
              </p:cNvGrpSpPr>
              <p:nvPr/>
            </p:nvGrpSpPr>
            <p:grpSpPr bwMode="auto">
              <a:xfrm>
                <a:off x="1980" y="2016"/>
                <a:ext cx="348" cy="144"/>
                <a:chOff x="288" y="2208"/>
                <a:chExt cx="4416" cy="1440"/>
              </a:xfrm>
            </p:grpSpPr>
            <p:sp>
              <p:nvSpPr>
                <p:cNvPr id="87" name="Freeform 137"/>
                <p:cNvSpPr>
                  <a:spLocks noChangeAspect="1"/>
                </p:cNvSpPr>
                <p:nvPr/>
              </p:nvSpPr>
              <p:spPr bwMode="auto">
                <a:xfrm>
                  <a:off x="1385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8" name="Freeform 138"/>
                <p:cNvSpPr>
                  <a:spLocks noChangeAspect="1"/>
                </p:cNvSpPr>
                <p:nvPr/>
              </p:nvSpPr>
              <p:spPr bwMode="auto">
                <a:xfrm flipH="1">
                  <a:off x="259" y="2928"/>
                  <a:ext cx="1126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89" name="Freeform 139"/>
                <p:cNvSpPr>
                  <a:spLocks noChangeAspect="1"/>
                </p:cNvSpPr>
                <p:nvPr/>
              </p:nvSpPr>
              <p:spPr bwMode="auto">
                <a:xfrm flipV="1">
                  <a:off x="3598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0" name="Freeform 140"/>
                <p:cNvSpPr>
                  <a:spLocks noChangeAspect="1"/>
                </p:cNvSpPr>
                <p:nvPr/>
              </p:nvSpPr>
              <p:spPr bwMode="auto">
                <a:xfrm flipH="1" flipV="1">
                  <a:off x="2511" y="2208"/>
                  <a:ext cx="1087" cy="720"/>
                </a:xfrm>
                <a:custGeom>
                  <a:avLst/>
                  <a:gdLst>
                    <a:gd name="T0" fmla="*/ 0 w 2160"/>
                    <a:gd name="T1" fmla="*/ 1440 h 1440"/>
                    <a:gd name="T2" fmla="*/ 2160 w 2160"/>
                    <a:gd name="T3" fmla="*/ 0 h 14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</a:cxnLst>
                  <a:rect l="0" t="0" r="r" b="b"/>
                  <a:pathLst>
                    <a:path w="2160" h="1440">
                      <a:moveTo>
                        <a:pt x="0" y="1440"/>
                      </a:moveTo>
                      <a:cubicBezTo>
                        <a:pt x="774" y="1437"/>
                        <a:pt x="1440" y="720"/>
                        <a:pt x="2160" y="0"/>
                      </a:cubicBezTo>
                    </a:path>
                  </a:pathLst>
                </a:custGeom>
                <a:noFill/>
                <a:ln w="381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41" name="Text Box 141"/>
          <p:cNvSpPr txBox="1">
            <a:spLocks noChangeArrowheads="1"/>
          </p:cNvSpPr>
          <p:nvPr/>
        </p:nvSpPr>
        <p:spPr bwMode="auto">
          <a:xfrm>
            <a:off x="4895850" y="2663991"/>
            <a:ext cx="3841116" cy="46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156" tIns="46078" rIns="92156" bIns="46078">
            <a:spAutoFit/>
          </a:bodyPr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ctr" eaLnBrk="1" hangingPunct="1"/>
            <a:r>
              <a:rPr lang="en-US" sz="2400" b="1">
                <a:solidFill>
                  <a:schemeClr val="tx1"/>
                </a:solidFill>
              </a:rPr>
              <a:t>Axion-Photon-Oscillation</a:t>
            </a:r>
            <a:endParaRPr lang="de-DE" sz="2400" b="1">
              <a:solidFill>
                <a:schemeClr val="tx1"/>
              </a:solidFill>
            </a:endParaRPr>
          </a:p>
        </p:txBody>
      </p:sp>
      <p:sp>
        <p:nvSpPr>
          <p:cNvPr id="142" name="Text Box 142"/>
          <p:cNvSpPr txBox="1">
            <a:spLocks noChangeArrowheads="1"/>
          </p:cNvSpPr>
          <p:nvPr/>
        </p:nvSpPr>
        <p:spPr bwMode="auto">
          <a:xfrm>
            <a:off x="4824542" y="3599987"/>
            <a:ext cx="4176583" cy="136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CC00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Tokyo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Helioscope (“Sumico”)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Results since 1998, up again 2008)</a:t>
            </a:r>
          </a:p>
          <a:p>
            <a:pPr algn="l" eaLnBrk="1" hangingPunct="1">
              <a:lnSpc>
                <a:spcPct val="30000"/>
              </a:lnSpc>
              <a:buFont typeface="Monotype Sorts" pitchFamily="2" charset="2"/>
              <a:buChar char="è"/>
            </a:pPr>
            <a:endParaRPr lang="en-US">
              <a:solidFill>
                <a:srgbClr val="990000"/>
              </a:solidFill>
              <a:effectLst/>
              <a:latin typeface="+mn-lt"/>
            </a:endParaRPr>
          </a:p>
          <a:p>
            <a:pPr marL="342900" indent="-342900" algn="l" eaLnBrk="1" hangingPunct="1">
              <a:buFont typeface="Wingdings" pitchFamily="2" charset="2"/>
              <a:buChar char="Ø"/>
            </a:pP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CERN 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Axion Solar Telescope (CAST)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en-US">
                <a:solidFill>
                  <a:srgbClr val="990000"/>
                </a:solidFill>
                <a:effectLst/>
                <a:latin typeface="+mn-lt"/>
              </a:rPr>
              <a:t>    </a:t>
            </a:r>
            <a:r>
              <a:rPr lang="en-US" smtClean="0">
                <a:solidFill>
                  <a:srgbClr val="990000"/>
                </a:solidFill>
                <a:effectLst/>
                <a:latin typeface="+mn-lt"/>
              </a:rPr>
              <a:t>  (</a:t>
            </a:r>
            <a:r>
              <a:rPr lang="en-US">
                <a:solidFill>
                  <a:srgbClr val="990000"/>
                </a:solidFill>
                <a:effectLst/>
                <a:latin typeface="+mn-lt"/>
              </a:rPr>
              <a:t>Data since 2003)</a:t>
            </a:r>
            <a:endParaRPr lang="de-DE">
              <a:solidFill>
                <a:srgbClr val="990000"/>
              </a:solidFill>
              <a:effectLst/>
              <a:latin typeface="+mn-lt"/>
            </a:endParaRPr>
          </a:p>
        </p:txBody>
      </p:sp>
      <p:sp>
        <p:nvSpPr>
          <p:cNvPr id="143" name="AutoShape 143"/>
          <p:cNvSpPr>
            <a:spLocks noChangeArrowheads="1"/>
          </p:cNvSpPr>
          <p:nvPr/>
        </p:nvSpPr>
        <p:spPr bwMode="auto">
          <a:xfrm>
            <a:off x="3058841" y="1562995"/>
            <a:ext cx="1765696" cy="1100996"/>
          </a:xfrm>
          <a:prstGeom prst="rightArrow">
            <a:avLst>
              <a:gd name="adj1" fmla="val 52861"/>
              <a:gd name="adj2" fmla="val 50682"/>
            </a:avLst>
          </a:prstGeom>
          <a:gradFill rotWithShape="0">
            <a:gsLst>
              <a:gs pos="0">
                <a:srgbClr val="CCFF99"/>
              </a:gs>
              <a:gs pos="100000">
                <a:srgbClr val="0099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 anchor="ctr"/>
          <a:lstStyle/>
          <a:p>
            <a:pPr defTabSz="921018"/>
            <a:r>
              <a:rPr lang="en-US" sz="2000" b="1">
                <a:latin typeface="Comic Sans MS" pitchFamily="66" charset="0"/>
              </a:rPr>
              <a:t> </a:t>
            </a:r>
            <a:r>
              <a:rPr lang="en-US" sz="2000" b="1">
                <a:solidFill>
                  <a:schemeClr val="tx1"/>
                </a:solidFill>
                <a:effectLst/>
              </a:rPr>
              <a:t>Axion  flux</a:t>
            </a:r>
            <a:endParaRPr lang="de-DE" sz="2000" b="1">
              <a:solidFill>
                <a:schemeClr val="tx1"/>
              </a:solidFill>
              <a:effectLst/>
            </a:endParaRPr>
          </a:p>
        </p:txBody>
      </p:sp>
      <p:sp>
        <p:nvSpPr>
          <p:cNvPr id="144" name="Text Box 144"/>
          <p:cNvSpPr txBox="1">
            <a:spLocks noChangeArrowheads="1"/>
          </p:cNvSpPr>
          <p:nvPr/>
        </p:nvSpPr>
        <p:spPr bwMode="auto">
          <a:xfrm>
            <a:off x="4752659" y="5032471"/>
            <a:ext cx="4608513" cy="151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156" tIns="46078" rIns="92156" bIns="46078"/>
          <a:lstStyle>
            <a:lvl1pPr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1pPr>
            <a:lvl2pPr marL="742950" indent="-28575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2pPr>
            <a:lvl3pPr marL="11430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3pPr>
            <a:lvl4pPr marL="16002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4pPr>
            <a:lvl5pPr marL="2057400" indent="-228600" defTabSz="974725" eaLnBrk="0" hangingPunct="0">
              <a:defRPr sz="2000">
                <a:solidFill>
                  <a:srgbClr val="003399"/>
                </a:solidFill>
                <a:latin typeface="Trebuchet MS" pitchFamily="34" charset="0"/>
              </a:defRPr>
            </a:lvl5pPr>
            <a:lvl6pPr marL="25146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6pPr>
            <a:lvl7pPr marL="29718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7pPr>
            <a:lvl8pPr marL="34290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8pPr>
            <a:lvl9pPr marL="3886200" indent="-228600" algn="ctr" defTabSz="974725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rgbClr val="003399"/>
                </a:solidFill>
                <a:latin typeface="Trebuchet MS" pitchFamily="34" charset="0"/>
              </a:defRPr>
            </a:lvl9pPr>
          </a:lstStyle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chemeClr val="accent2"/>
                </a:solidFill>
                <a:effectLst/>
                <a:latin typeface="+mn-lt"/>
              </a:rPr>
              <a:t> </a:t>
            </a:r>
            <a:r>
              <a:rPr lang="de-DE">
                <a:effectLst/>
                <a:latin typeface="+mn-lt"/>
              </a:rPr>
              <a:t>Alternative technique: 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effectLst/>
                <a:latin typeface="+mn-lt"/>
              </a:rPr>
              <a:t> Bragg conversion in crystal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Experimental limits on solar axion flux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from dark-matter experiments</a:t>
            </a:r>
          </a:p>
          <a:p>
            <a:pPr algn="l" eaLnBrk="1" hangingPunct="1">
              <a:buFont typeface="Monotype Sorts" pitchFamily="2" charset="2"/>
              <a:buNone/>
            </a:pPr>
            <a:r>
              <a:rPr lang="de-DE">
                <a:solidFill>
                  <a:srgbClr val="404040"/>
                </a:solidFill>
                <a:effectLst/>
                <a:latin typeface="+mn-lt"/>
              </a:rPr>
              <a:t> (SOLAX, COSME, DAMA, CDMS ...)</a:t>
            </a:r>
          </a:p>
        </p:txBody>
      </p:sp>
      <p:sp>
        <p:nvSpPr>
          <p:cNvPr id="145" name="Rectangle 145"/>
          <p:cNvSpPr>
            <a:spLocks noChangeArrowheads="1"/>
          </p:cNvSpPr>
          <p:nvPr/>
        </p:nvSpPr>
        <p:spPr bwMode="auto">
          <a:xfrm>
            <a:off x="432048" y="3671987"/>
            <a:ext cx="3312368" cy="28799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2658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First Measurement of Solar Neutrinos</a:t>
            </a:r>
          </a:p>
        </p:txBody>
      </p:sp>
      <p:pic>
        <p:nvPicPr>
          <p:cNvPr id="3" name="Picture 3" descr="C:\Users\Georg Raffelt\Desktop\davis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412" y="720325"/>
            <a:ext cx="4752529" cy="503998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183076" y="4985982"/>
            <a:ext cx="3457885" cy="773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r>
              <a:rPr lang="en-US" b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600 tons of</a:t>
            </a:r>
          </a:p>
          <a:p>
            <a:pPr algn="r"/>
            <a:r>
              <a:rPr lang="en-GB" b="1">
                <a:solidFill>
                  <a:srgbClr val="66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Perchloroethylene</a:t>
            </a: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888432" y="5831979"/>
            <a:ext cx="4752529" cy="71963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ts val="2400"/>
              </a:lnSpc>
            </a:pPr>
            <a:r>
              <a:rPr lang="en-US" b="1">
                <a:solidFill>
                  <a:schemeClr val="bg1"/>
                </a:solidFill>
                <a:latin typeface="+mn-lt"/>
              </a:rPr>
              <a:t> Homestake solar neutrino</a:t>
            </a:r>
          </a:p>
          <a:p>
            <a:pPr algn="ctr">
              <a:lnSpc>
                <a:spcPts val="2400"/>
              </a:lnSpc>
            </a:pPr>
            <a:r>
              <a:rPr lang="en-US" b="1">
                <a:solidFill>
                  <a:schemeClr val="bg1"/>
                </a:solidFill>
                <a:latin typeface="+mn-lt"/>
              </a:rPr>
              <a:t> observatory (</a:t>
            </a:r>
            <a:r>
              <a:rPr lang="en-US" b="1" smtClean="0">
                <a:solidFill>
                  <a:schemeClr val="bg1"/>
                </a:solidFill>
                <a:latin typeface="+mn-lt"/>
              </a:rPr>
              <a:t>1967–2002</a:t>
            </a:r>
            <a:r>
              <a:rPr lang="en-US" b="1">
                <a:solidFill>
                  <a:schemeClr val="bg1"/>
                </a:solidFill>
                <a:latin typeface="+mn-lt"/>
              </a:rPr>
              <a:t>)</a:t>
            </a:r>
            <a:endParaRPr lang="en-GB" b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6" name="Picture 8" descr="C:\Users\Georg Raffelt\Desktop\davis2.jpg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2" y="1583993"/>
            <a:ext cx="331200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504056" y="719453"/>
            <a:ext cx="3312368" cy="864274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7530" tIns="48765" rIns="97530" bIns="48765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1">
                <a:solidFill>
                  <a:srgbClr val="003399"/>
                </a:solidFill>
                <a:latin typeface="+mj-lt"/>
              </a:rPr>
              <a:t>Inverse beta decay</a:t>
            </a:r>
          </a:p>
          <a:p>
            <a:pPr algn="ctr"/>
            <a:r>
              <a:rPr lang="en-US" b="1">
                <a:solidFill>
                  <a:srgbClr val="003399"/>
                </a:solidFill>
                <a:latin typeface="+mj-lt"/>
              </a:rPr>
              <a:t>of chlorine</a:t>
            </a:r>
            <a:endParaRPr lang="en-GB" b="1">
              <a:solidFill>
                <a:srgbClr val="003399"/>
              </a:solidFill>
              <a:latin typeface="+mj-lt"/>
            </a:endParaRPr>
          </a:p>
        </p:txBody>
      </p:sp>
      <p:pic>
        <p:nvPicPr>
          <p:cNvPr id="8" name="Picture 10" descr="C:\Users\Georg Raffelt\Desktop\davis3.jpg"/>
          <p:cNvPicPr preferRelativeResize="0"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2" y="1584307"/>
            <a:ext cx="3312000" cy="417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Georg Raffelt\Desktop\davis4.jpg"/>
          <p:cNvPicPr preferRelativeResize="0"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42" y="1583727"/>
            <a:ext cx="3312368" cy="4175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509648" y="720307"/>
            <a:ext cx="3312000" cy="504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75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76452" y="2231817"/>
            <a:ext cx="1872260" cy="115216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8" y="0"/>
            <a:ext cx="9217024" cy="582932"/>
          </a:xfrm>
        </p:spPr>
        <p:txBody>
          <a:bodyPr/>
          <a:lstStyle/>
          <a:p>
            <a:r>
              <a:rPr lang="en-US"/>
              <a:t>Axion-Photon-Transitions as Particle Oscillations</a:t>
            </a:r>
          </a:p>
        </p:txBody>
      </p:sp>
      <p:sp>
        <p:nvSpPr>
          <p:cNvPr id="4" name="Rectangle 94"/>
          <p:cNvSpPr>
            <a:spLocks noChangeArrowheads="1"/>
          </p:cNvSpPr>
          <p:nvPr/>
        </p:nvSpPr>
        <p:spPr bwMode="auto">
          <a:xfrm>
            <a:off x="144016" y="2448093"/>
            <a:ext cx="1800200" cy="1727994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7530" tIns="48765" rIns="97530" bIns="48765" anchor="ctr"/>
          <a:lstStyle/>
          <a:p>
            <a:pPr defTabSz="921018">
              <a:defRPr/>
            </a:pPr>
            <a:r>
              <a:rPr lang="en-US" sz="2000" smtClean="0">
                <a:solidFill>
                  <a:srgbClr val="003399"/>
                </a:solidFill>
              </a:rPr>
              <a:t>Stationary Klein-Gordon</a:t>
            </a:r>
            <a:endParaRPr lang="en-US" sz="2000">
              <a:solidFill>
                <a:srgbClr val="003399"/>
              </a:solidFill>
            </a:endParaRPr>
          </a:p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equation</a:t>
            </a:r>
          </a:p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for coupled</a:t>
            </a:r>
          </a:p>
          <a:p>
            <a:pPr defTabSz="921018">
              <a:defRPr/>
            </a:pPr>
            <a:r>
              <a:rPr lang="en-US" sz="2000">
                <a:solidFill>
                  <a:srgbClr val="003399"/>
                </a:solidFill>
              </a:rPr>
              <a:t>a-</a:t>
            </a:r>
            <a:r>
              <a:rPr lang="en-US" sz="2000" b="1">
                <a:solidFill>
                  <a:srgbClr val="003399"/>
                </a:solidFill>
                <a:latin typeface="Symbol" pitchFamily="18" charset="2"/>
              </a:rPr>
              <a:t>g</a:t>
            </a:r>
            <a:r>
              <a:rPr lang="en-US" sz="2000">
                <a:solidFill>
                  <a:srgbClr val="003399"/>
                </a:solidFill>
              </a:rPr>
              <a:t>-system</a:t>
            </a:r>
            <a:endParaRPr lang="de-DE" sz="2000">
              <a:solidFill>
                <a:srgbClr val="003399"/>
              </a:solidFill>
            </a:endParaRPr>
          </a:p>
        </p:txBody>
      </p:sp>
      <p:sp>
        <p:nvSpPr>
          <p:cNvPr id="5" name="Rectangle 61"/>
          <p:cNvSpPr>
            <a:spLocks noChangeArrowheads="1"/>
          </p:cNvSpPr>
          <p:nvPr/>
        </p:nvSpPr>
        <p:spPr bwMode="auto">
          <a:xfrm>
            <a:off x="1819986" y="5105824"/>
            <a:ext cx="7246092" cy="102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square" lIns="97530" tIns="48765" rIns="97530" bIns="48765" anchor="ctr">
            <a:spAutoFit/>
          </a:bodyPr>
          <a:lstStyle/>
          <a:p>
            <a:pPr defTabSz="921018">
              <a:buFontTx/>
              <a:buChar char="•"/>
              <a:defRPr/>
            </a:pPr>
            <a:r>
              <a:rPr lang="en-US" sz="2000">
                <a:solidFill>
                  <a:srgbClr val="003399"/>
                </a:solidFill>
              </a:rPr>
              <a:t> Axions roughly like another photon polarization state</a:t>
            </a:r>
          </a:p>
          <a:p>
            <a:pPr defTabSz="921018">
              <a:buFontTx/>
              <a:buChar char="•"/>
              <a:defRPr/>
            </a:pPr>
            <a:r>
              <a:rPr lang="en-US" sz="2000">
                <a:solidFill>
                  <a:srgbClr val="003399"/>
                </a:solidFill>
              </a:rPr>
              <a:t> In a homogeneous or slowly varying B-field, a photon </a:t>
            </a:r>
            <a:r>
              <a:rPr lang="en-US" sz="2000" smtClean="0">
                <a:solidFill>
                  <a:srgbClr val="003399"/>
                </a:solidFill>
              </a:rPr>
              <a:t>beam</a:t>
            </a:r>
          </a:p>
          <a:p>
            <a:pPr defTabSz="921018">
              <a:defRPr/>
            </a:pPr>
            <a:r>
              <a:rPr lang="en-US" sz="2000" smtClean="0">
                <a:solidFill>
                  <a:srgbClr val="003399"/>
                </a:solidFill>
              </a:rPr>
              <a:t>   develops a </a:t>
            </a:r>
            <a:r>
              <a:rPr lang="en-US" sz="2000">
                <a:solidFill>
                  <a:srgbClr val="003399"/>
                </a:solidFill>
              </a:rPr>
              <a:t>coherent axion component</a:t>
            </a:r>
            <a:endParaRPr lang="de-DE" sz="2000">
              <a:solidFill>
                <a:srgbClr val="003399"/>
              </a:solidFill>
            </a:endParaRPr>
          </a:p>
        </p:txBody>
      </p:sp>
      <p:sp>
        <p:nvSpPr>
          <p:cNvPr id="6" name="Text Box 72"/>
          <p:cNvSpPr txBox="1">
            <a:spLocks noChangeArrowheads="1"/>
          </p:cNvSpPr>
          <p:nvPr/>
        </p:nvSpPr>
        <p:spPr bwMode="auto">
          <a:xfrm>
            <a:off x="144016" y="791679"/>
            <a:ext cx="8928993" cy="43199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lIns="97530" tIns="48765" rIns="97530" bIns="48765" anchor="ctr"/>
          <a:lstStyle>
            <a:lvl1pPr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defRPr/>
            </a:pPr>
            <a:r>
              <a:rPr lang="en-US" sz="2000">
                <a:solidFill>
                  <a:srgbClr val="404040"/>
                </a:solidFill>
                <a:latin typeface="+mn-lt"/>
              </a:rPr>
              <a:t>Raffelt &amp; Stodolsky, PRD 37 (1988) 1237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735610" y="2291215"/>
                <a:ext cx="7330468" cy="1956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0" smtClean="0">
                                  <a:latin typeface="Cambria Math"/>
                                </a:rPr>
                                <m:t>𝛻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b="0" i="1" smtClean="0">
                              <a:latin typeface="Cambria Math"/>
                            </a:rPr>
                            <m:t>+2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  <m:d>
                            <m:dPr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3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en-US" sz="2400" b="0" i="1" smtClean="0">
                                      <a:latin typeface="Cambria Math"/>
                                    </a:rPr>
                                  </m:ctrlPr>
                                </m:mP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⊥</m:t>
                                        </m:r>
                                      </m:sub>
                                    </m:sSub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1</m:t>
                                    </m:r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</m:mr>
                                <m:mr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𝐹</m:t>
                                        </m:r>
                                      </m:sub>
                                    </m:sSub>
                                  </m:e>
                                  <m:e>
                                    <m:sSub>
                                      <m:sSub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𝑛</m:t>
                                        </m:r>
                                      </m:e>
                                      <m:sub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∥</m:t>
                                        </m:r>
                                      </m:sub>
                                    </m:sSub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𝑔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𝑎</m:t>
                                            </m:r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den>
                                    </m:f>
                                  </m:e>
                                </m:mr>
                                <m:m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0</m:t>
                                    </m:r>
                                  </m:e>
                                  <m:e>
                                    <m:f>
                                      <m:fPr>
                                        <m:ctrlPr>
                                          <a:rPr lang="en-US" sz="2400" i="1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en-US" sz="2400" i="1">
                                                <a:latin typeface="Cambria Math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𝑔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𝑎</m:t>
                                            </m:r>
                                            <m:r>
                                              <a:rPr lang="en-US" sz="2400" i="1">
                                                <a:latin typeface="Cambria Math"/>
                                              </a:rPr>
                                              <m:t>𝛾</m:t>
                                            </m:r>
                                          </m:sub>
                                        </m:sSub>
                                        <m:r>
                                          <a:rPr lang="en-US" sz="2400" i="1">
                                            <a:latin typeface="Cambria Math"/>
                                          </a:rPr>
                                          <m:t>𝐵</m:t>
                                        </m:r>
                                      </m:num>
                                      <m:den>
                                        <m:r>
                                          <a:rPr lang="en-US" sz="2400" i="1">
                                            <a:latin typeface="Cambria Math"/>
                                          </a:rPr>
                                          <m:t>2</m:t>
                                        </m:r>
                                        <m:r>
                                          <a:rPr lang="en-US" sz="2400" i="1">
                                            <a:latin typeface="Cambria Math"/>
                                          </a:rPr>
                                          <m:t>𝜔</m:t>
                                        </m:r>
                                      </m:den>
                                    </m:f>
                                  </m:e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en-US" sz="2400" b="0" i="1" smtClean="0">
                                            <a:latin typeface="Cambria Math"/>
                                          </a:rPr>
                                        </m:ctrlPr>
                                      </m:fPr>
                                      <m:num>
                                        <m:sSubSup>
                                          <m:sSubSupPr>
                                            <m:ctrlP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𝑚</m:t>
                                            </m:r>
                                          </m:e>
                                          <m:sub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𝑎</m:t>
                                            </m:r>
                                          </m:sub>
                                          <m:sup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bSup>
                                      </m:num>
                                      <m:den>
                                        <m:r>
                                          <a:rPr lang="en-US" sz="2400" b="0" i="1" smtClean="0">
                                            <a:latin typeface="Cambria Math"/>
                                          </a:rPr>
                                          <m:t>2</m:t>
                                        </m:r>
                                        <m:sSup>
                                          <m:sSupPr>
                                            <m:ctrlP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𝜔</m:t>
                                            </m:r>
                                          </m:e>
                                          <m:sup>
                                            <m:r>
                                              <a:rPr lang="en-US" sz="2400" b="0" i="1" smtClean="0">
                                                <a:latin typeface="Cambria Math"/>
                                              </a:rPr>
                                              <m:t>2</m:t>
                                            </m:r>
                                          </m:sup>
                                        </m:sSup>
                                      </m:den>
                                    </m:f>
                                  </m:e>
                                </m:mr>
                              </m:m>
                            </m:e>
                          </m:d>
                        </m:e>
                      </m:d>
                      <m:d>
                        <m:dPr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2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/>
                                      </a:rPr>
                                      <m:t>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/>
                                  </a:rPr>
                                  <m:t>𝑎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5610" y="2291215"/>
                <a:ext cx="7330468" cy="1956882"/>
              </a:xfrm>
              <a:prstGeom prst="rect">
                <a:avLst/>
              </a:prstGeo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4"/>
          <p:cNvSpPr>
            <a:spLocks noChangeArrowheads="1"/>
          </p:cNvSpPr>
          <p:nvPr/>
        </p:nvSpPr>
        <p:spPr bwMode="auto">
          <a:xfrm>
            <a:off x="4061007" y="1439707"/>
            <a:ext cx="4536471" cy="79199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>
                <a:solidFill>
                  <a:srgbClr val="C00000"/>
                </a:solidFill>
              </a:rPr>
              <a:t>Photon refractive and birefringence effects </a:t>
            </a:r>
          </a:p>
          <a:p>
            <a:pPr>
              <a:defRPr/>
            </a:pPr>
            <a:r>
              <a:rPr lang="en-US" sz="2000">
                <a:solidFill>
                  <a:srgbClr val="C00000"/>
                </a:solidFill>
              </a:rPr>
              <a:t>(Faraday rotation, Cotton-Mouton-effect)</a:t>
            </a:r>
          </a:p>
        </p:txBody>
      </p:sp>
      <p:sp>
        <p:nvSpPr>
          <p:cNvPr id="10" name="Rectangle 9"/>
          <p:cNvSpPr/>
          <p:nvPr/>
        </p:nvSpPr>
        <p:spPr>
          <a:xfrm>
            <a:off x="5328612" y="2697787"/>
            <a:ext cx="1944270" cy="1584220"/>
          </a:xfrm>
          <a:prstGeom prst="rect">
            <a:avLst/>
          </a:prstGeom>
          <a:noFill/>
          <a:ln w="31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74"/>
          <p:cNvSpPr>
            <a:spLocks noChangeArrowheads="1"/>
          </p:cNvSpPr>
          <p:nvPr/>
        </p:nvSpPr>
        <p:spPr bwMode="auto">
          <a:xfrm>
            <a:off x="5241742" y="4291532"/>
            <a:ext cx="2736769" cy="50395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none" anchor="ctr"/>
          <a:lstStyle/>
          <a:p>
            <a:pPr>
              <a:defRPr/>
            </a:pPr>
            <a:r>
              <a:rPr lang="en-US" sz="2000" smtClean="0">
                <a:solidFill>
                  <a:srgbClr val="C00000"/>
                </a:solidFill>
              </a:rPr>
              <a:t>Axion-photon transitions</a:t>
            </a:r>
            <a:endParaRPr lang="en-US" sz="20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7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-128" y="0"/>
            <a:ext cx="9217025" cy="6911975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noFill/>
        </p:spPr>
        <p:txBody>
          <a:bodyPr/>
          <a:lstStyle/>
          <a:p>
            <a:r>
              <a:rPr lang="en-US" smtClean="0"/>
              <a:t>CERN Axion Solar Telescope (CAST)</a:t>
            </a:r>
            <a:endParaRPr lang="en-US"/>
          </a:p>
        </p:txBody>
      </p:sp>
      <p:pic>
        <p:nvPicPr>
          <p:cNvPr id="3" name="cast_tracking_labele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438" y="872127"/>
            <a:ext cx="9074150" cy="5104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82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Extending to higher mass values with gas filling</a:t>
            </a:r>
          </a:p>
        </p:txBody>
      </p:sp>
      <p:pic>
        <p:nvPicPr>
          <p:cNvPr id="3" name="Picture 6" descr="He4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82" y="687154"/>
            <a:ext cx="4680527" cy="2891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7" descr="23m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4651" y="3642754"/>
            <a:ext cx="4651441" cy="288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>
                <a:spLocks noChangeArrowheads="1"/>
              </p:cNvSpPr>
              <p:nvPr/>
            </p:nvSpPr>
            <p:spPr bwMode="auto">
              <a:xfrm>
                <a:off x="215902" y="654765"/>
                <a:ext cx="4392488" cy="59759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 wrap="none" lIns="86402" tIns="43201" rIns="86402" bIns="43201" anchor="t" anchorCtr="0"/>
              <a:lstStyle/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Axion-photon </a:t>
                </a:r>
                <a:r>
                  <a:rPr lang="en-US" sz="2000">
                    <a:solidFill>
                      <a:srgbClr val="003399"/>
                    </a:solidFill>
                  </a:rPr>
                  <a:t>transition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probability</a:t>
                </a:r>
              </a:p>
              <a:p>
                <a:pPr>
                  <a:defRPr/>
                </a:pPr>
                <a:endParaRPr lang="en-US" sz="400" b="0" i="1" smtClean="0">
                  <a:solidFill>
                    <a:schemeClr val="tx1"/>
                  </a:solidFill>
                  <a:latin typeface="Cambria Math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𝑃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→</m:t>
                          </m:r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𝑔</m:t>
                                      </m:r>
                                    </m:e>
                                    <m:sub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𝑎</m:t>
                                      </m:r>
                                      <m:r>
                                        <a:rPr lang="en-US" sz="2000" b="0" i="1" smtClean="0">
                                          <a:solidFill>
                                            <a:schemeClr val="tx1"/>
                                          </a:solidFill>
                                          <a:latin typeface="Cambria Math"/>
                                        </a:rPr>
                                        <m:t>𝛾</m:t>
                                      </m:r>
                                    </m:sub>
                                  </m:s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𝐵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p>
                      <m:func>
                        <m:func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2000" b="0" i="0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sin</m:t>
                              </m:r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𝑞𝐿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Axion-photon momentum transfer</a:t>
                </a: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𝑞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d>
                        <m:dPr>
                          <m:begChr m:val="|"/>
                          <m:endChr m:val="|"/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𝑎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𝛾</m:t>
                                  </m:r>
                                </m:sub>
                                <m:sup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bSup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𝐸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Transition is suppressed for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</a:rPr>
                      <m:t>𝑞𝐿</m:t>
                    </m:r>
                    <m:r>
                      <a:rPr lang="en-US" sz="2000" b="0" i="1" smtClean="0">
                        <a:solidFill>
                          <a:schemeClr val="tx1"/>
                        </a:solidFill>
                        <a:latin typeface="Cambria Math"/>
                        <a:ea typeface="Cambria Math"/>
                      </a:rPr>
                      <m:t>≳1</m:t>
                    </m:r>
                  </m:oMath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endParaRPr lang="en-US" sz="100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Gas filling: Give photons a refractive mass</a:t>
                </a:r>
              </a:p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to restore full transition strength</a:t>
                </a: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    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  <m:sup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sup>
                      </m:sSubSup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4</m:t>
                          </m:r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𝜋𝛼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000" i="1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sz="2000" i="1" smtClean="0">
                  <a:solidFill>
                    <a:schemeClr val="tx1"/>
                  </a:solidFill>
                  <a:latin typeface="Cambria Math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   </m:t>
                      </m:r>
                      <m:sSub>
                        <m:sSub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=28.9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eV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𝑍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𝐴</m:t>
                                  </m:r>
                                </m:den>
                              </m:f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 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𝜌</m:t>
                                  </m:r>
                                </m:e>
                                <m:sub>
                                  <m:r>
                                    <m:rPr>
                                      <m:sty m:val="p"/>
                                    </m:rPr>
                                    <a:rPr lang="en-US" sz="2000" b="0" i="0" smtClean="0">
                                      <a:solidFill>
                                        <a:schemeClr val="tx1"/>
                                      </a:solidFill>
                                      <a:latin typeface="Cambria Math"/>
                                    </a:rPr>
                                    <m:t>gas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r>
                  <a:rPr lang="en-US" sz="2000" smtClean="0">
                    <a:solidFill>
                      <a:srgbClr val="003399"/>
                    </a:solidFill>
                  </a:rPr>
                  <a:t>He-4 vapour pressure at 1.8 K is</a:t>
                </a: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2000" b="0" i="1" smtClean="0">
                          <a:solidFill>
                            <a:srgbClr val="003399"/>
                          </a:solidFill>
                          <a:latin typeface="Cambria Math"/>
                        </a:rPr>
                        <m:t>    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𝜌</m:t>
                      </m:r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≈0.2×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−3</m:t>
                          </m:r>
                        </m:sup>
                      </m:sSup>
                      <m:r>
                        <a:rPr lang="en-US" sz="2000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g</m:t>
                      </m:r>
                      <m: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chemeClr val="tx1"/>
                          </a:solidFill>
                          <a:latin typeface="Cambria Math"/>
                        </a:rPr>
                        <m:t>c</m:t>
                      </m:r>
                      <m:sSup>
                        <m:sSupPr>
                          <m:ctrlPr>
                            <a:rPr lang="en-US" sz="2000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m</m:t>
                          </m:r>
                        </m:e>
                        <m:sup>
                          <m:r>
                            <a:rPr lang="en-US" sz="2000" b="0" i="0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−3</m:t>
                          </m:r>
                        </m:sup>
                      </m:sSup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:endParaRPr lang="en-US" sz="400" smtClean="0">
                  <a:solidFill>
                    <a:srgbClr val="003399"/>
                  </a:solidFill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    </m:t>
                          </m:r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C00000"/>
                              </a:solidFill>
                              <a:latin typeface="Cambria Math"/>
                            </a:rPr>
                            <m:t>𝛾</m:t>
                          </m:r>
                        </m:sub>
                      </m:sSub>
                      <m:r>
                        <a:rPr lang="en-US" sz="2000" b="0" i="1" smtClean="0">
                          <a:solidFill>
                            <a:srgbClr val="C00000"/>
                          </a:solidFill>
                          <a:latin typeface="Cambria Math"/>
                        </a:rPr>
                        <m:t>=0.26 </m:t>
                      </m:r>
                      <m:r>
                        <m:rPr>
                          <m:sty m:val="p"/>
                        </m:rPr>
                        <a:rPr lang="en-US" sz="2000" b="0" i="0" smtClean="0">
                          <a:solidFill>
                            <a:srgbClr val="C00000"/>
                          </a:solidFill>
                          <a:latin typeface="Cambria Math"/>
                        </a:rPr>
                        <m:t>eV</m:t>
                      </m:r>
                    </m:oMath>
                  </m:oMathPara>
                </a14:m>
                <a:endParaRPr lang="en-US" sz="2000" smtClean="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5902" y="654765"/>
                <a:ext cx="4392488" cy="5975978"/>
              </a:xfrm>
              <a:prstGeom prst="rect">
                <a:avLst/>
              </a:prstGeom>
              <a:blipFill rotWithShape="1">
                <a:blip r:embed="rId4"/>
                <a:stretch>
                  <a:fillRect l="-1526" t="-510" r="-3329"/>
                </a:stretch>
              </a:blipFill>
              <a:ln w="9525">
                <a:noFill/>
                <a:miter lim="800000"/>
                <a:headEnd/>
                <a:tailEnd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1517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437" y="719137"/>
            <a:ext cx="5112710" cy="4857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-493"/>
            <a:ext cx="9217024" cy="582932"/>
          </a:xfrm>
        </p:spPr>
        <p:txBody>
          <a:bodyPr/>
          <a:lstStyle/>
          <a:p>
            <a:r>
              <a:rPr lang="en-US"/>
              <a:t>Helioscope Limits</a:t>
            </a:r>
          </a:p>
        </p:txBody>
      </p:sp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792177" y="5544277"/>
            <a:ext cx="7056785" cy="1008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4D4D4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/>
          <a:lstStyle/>
          <a:p>
            <a:pPr algn="l"/>
            <a:r>
              <a:rPr lang="en-US" sz="2000">
                <a:effectLst/>
              </a:rPr>
              <a:t>CAST-I results: PRL 94:121301 (2005) and JCAP 0704 (2007) 010 </a:t>
            </a:r>
          </a:p>
          <a:p>
            <a:pPr algn="l"/>
            <a:r>
              <a:rPr lang="en-US" sz="2000">
                <a:effectLst/>
              </a:rPr>
              <a:t>CAST-II results (He-4 filling): JCAP 0902 (2009) </a:t>
            </a:r>
            <a:r>
              <a:rPr lang="en-US" sz="2000" smtClean="0">
                <a:effectLst/>
              </a:rPr>
              <a:t>008</a:t>
            </a:r>
          </a:p>
          <a:p>
            <a:r>
              <a:rPr lang="en-US" sz="2000"/>
              <a:t>CAST-II results (</a:t>
            </a:r>
            <a:r>
              <a:rPr lang="en-US" sz="2000" smtClean="0"/>
              <a:t>He-3 </a:t>
            </a:r>
            <a:r>
              <a:rPr lang="en-US" sz="2000"/>
              <a:t>filling): </a:t>
            </a:r>
            <a:r>
              <a:rPr lang="en-US" sz="2000" smtClean="0"/>
              <a:t>PRL 107: 261302 (2011) and in preparation (2013)</a:t>
            </a:r>
            <a:endParaRPr lang="en-US" sz="2000"/>
          </a:p>
          <a:p>
            <a:pPr algn="l"/>
            <a:endParaRPr lang="en-US" sz="2000"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481246" y="2422680"/>
            <a:ext cx="271894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003399"/>
                </a:solidFill>
              </a:rPr>
              <a:t>First experimental </a:t>
            </a:r>
          </a:p>
          <a:p>
            <a:r>
              <a:rPr lang="en-US" sz="2000" smtClean="0">
                <a:solidFill>
                  <a:srgbClr val="003399"/>
                </a:solidFill>
              </a:rPr>
              <a:t>crossing</a:t>
            </a:r>
            <a:r>
              <a:rPr lang="en-US" sz="2000">
                <a:solidFill>
                  <a:srgbClr val="003399"/>
                </a:solidFill>
              </a:rPr>
              <a:t> </a:t>
            </a:r>
            <a:r>
              <a:rPr lang="en-US" sz="2000" smtClean="0">
                <a:solidFill>
                  <a:srgbClr val="003399"/>
                </a:solidFill>
              </a:rPr>
              <a:t>of the KSVZ line</a:t>
            </a:r>
            <a:endParaRPr lang="en-US" sz="2000">
              <a:solidFill>
                <a:srgbClr val="003399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400622" y="2776623"/>
            <a:ext cx="1080624" cy="0"/>
          </a:xfrm>
          <a:prstGeom prst="straightConnector1">
            <a:avLst/>
          </a:prstGeom>
          <a:ln w="28575">
            <a:solidFill>
              <a:srgbClr val="003399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68271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Next Generation Axion Helioscope (</a:t>
            </a:r>
            <a:r>
              <a:rPr lang="en-US" smtClean="0"/>
              <a:t>IAXO) at CERN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82274" y="5392734"/>
            <a:ext cx="8962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smtClean="0"/>
              <a:t>• Irastorza et al.: Towards a new generation axion helioscope, arXiv:1103.5334</a:t>
            </a:r>
          </a:p>
          <a:p>
            <a:r>
              <a:rPr lang="en-US" sz="2000"/>
              <a:t>• Armengaud </a:t>
            </a:r>
            <a:r>
              <a:rPr lang="en-US" sz="2000" smtClean="0"/>
              <a:t>et al.:</a:t>
            </a:r>
          </a:p>
          <a:p>
            <a:r>
              <a:rPr lang="en-US" sz="2000" smtClean="0"/>
              <a:t>   Conceptual </a:t>
            </a:r>
            <a:r>
              <a:rPr lang="en-US" sz="2000"/>
              <a:t>Design of the International </a:t>
            </a:r>
            <a:r>
              <a:rPr lang="en-US" sz="2000" smtClean="0"/>
              <a:t>Axion Observatory </a:t>
            </a:r>
            <a:r>
              <a:rPr lang="en-US" sz="2000"/>
              <a:t>(IAXO</a:t>
            </a:r>
            <a:r>
              <a:rPr lang="en-US" sz="2000" smtClean="0"/>
              <a:t>), arXiv:</a:t>
            </a:r>
            <a:r>
              <a:rPr lang="en-US" sz="2000"/>
              <a:t>1401.3233</a:t>
            </a:r>
            <a:r>
              <a:rPr lang="en-US" sz="2000" smtClean="0"/>
              <a:t> </a:t>
            </a:r>
            <a:endParaRPr lang="en-US" sz="20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642" y="863627"/>
            <a:ext cx="2618620" cy="261862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4"/>
              <p:cNvSpPr>
                <a:spLocks noChangeArrowheads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noFill/>
              <a:ln>
                <a:noFill/>
              </a:ln>
              <a:effectLst/>
              <a:extLst/>
            </p:spPr>
            <p:txBody>
              <a:bodyPr wrap="none" lIns="86402" tIns="43201" rIns="86402" bIns="43201"/>
              <a:lstStyle/>
              <a:p>
                <a:pPr algn="l"/>
                <a:endParaRPr lang="en-US" sz="800" smtClean="0">
                  <a:solidFill>
                    <a:srgbClr val="003399"/>
                  </a:solidFill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</a:rPr>
                  <a:t>Need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new magnet w/</a:t>
                </a:r>
                <a:endParaRPr lang="en-US" sz="1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Much bigger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aperture:</a:t>
                </a:r>
                <a:endParaRPr lang="en-US" sz="2000">
                  <a:solidFill>
                    <a:srgbClr val="003399"/>
                  </a:solidFill>
                  <a:effectLst/>
                </a:endParaRPr>
              </a:p>
              <a:p>
                <a:pPr algn="l"/>
                <a:r>
                  <a:rPr lang="en-US" sz="2000">
                    <a:solidFill>
                      <a:srgbClr val="003399"/>
                    </a:solidFill>
                    <a:effectLst/>
                  </a:rPr>
                  <a:t>   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~1 </m:t>
                    </m:r>
                    <m:r>
                      <m:rPr>
                        <m:nor/>
                      </m:rPr>
                      <a:rPr lang="en-US" sz="2000" i="0" smtClean="0">
                        <a:solidFill>
                          <a:srgbClr val="003399"/>
                        </a:solidFill>
                        <a:effectLst/>
                      </a:rPr>
                      <m:t>m</m:t>
                    </m:r>
                    <m:r>
                      <a:rPr lang="en-US" sz="2400" i="1" baseline="30000">
                        <a:solidFill>
                          <a:srgbClr val="003399"/>
                        </a:solidFill>
                        <a:latin typeface="Cambria Math"/>
                      </a:rPr>
                      <m:t>2</m:t>
                    </m:r>
                    <m:r>
                      <a:rPr lang="en-US" sz="2000" i="1">
                        <a:solidFill>
                          <a:srgbClr val="003399"/>
                        </a:solidFill>
                        <a:effectLst/>
                        <a:latin typeface="Cambria Math"/>
                      </a:rPr>
                      <m:t> </m:t>
                    </m:r>
                  </m:oMath>
                </a14:m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 per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Lighter </a:t>
                </a:r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(no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iron yoke)</a:t>
                </a:r>
              </a:p>
              <a:p>
                <a:pPr algn="l"/>
                <a:r>
                  <a:rPr lang="en-US" sz="2000" smtClean="0">
                    <a:solidFill>
                      <a:srgbClr val="003399"/>
                    </a:solidFill>
                    <a:effectLst/>
                  </a:rPr>
                  <a:t>– </a:t>
                </a:r>
                <a:r>
                  <a:rPr lang="en-US" sz="2000">
                    <a:solidFill>
                      <a:srgbClr val="003399"/>
                    </a:solidFill>
                    <a:effectLst/>
                  </a:rPr>
                  <a:t>Bores at </a:t>
                </a:r>
                <a:r>
                  <a:rPr lang="en-US" sz="2000" smtClean="0">
                    <a:solidFill>
                      <a:srgbClr val="003399"/>
                    </a:solidFill>
                  </a:rPr>
                  <a:t>T</a:t>
                </a:r>
                <a:r>
                  <a:rPr lang="en-US" sz="2400" baseline="-25000" smtClean="0">
                    <a:solidFill>
                      <a:srgbClr val="003399"/>
                    </a:solidFill>
                  </a:rPr>
                  <a:t>room</a:t>
                </a:r>
                <a:endParaRPr lang="en-US" sz="2400" baseline="-25000">
                  <a:solidFill>
                    <a:srgbClr val="003399"/>
                  </a:solidFill>
                  <a:effectLst/>
                </a:endParaRPr>
              </a:p>
            </p:txBody>
          </p:sp>
        </mc:Choice>
        <mc:Fallback xmlns="">
          <p:sp>
            <p:nvSpPr>
              <p:cNvPr id="10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0567" y="3527997"/>
                <a:ext cx="2741715" cy="1968123"/>
              </a:xfrm>
              <a:prstGeom prst="rect">
                <a:avLst/>
              </a:prstGeom>
              <a:blipFill rotWithShape="1">
                <a:blip r:embed="rId3"/>
                <a:stretch>
                  <a:fillRect l="-2673" r="-445"/>
                </a:stretch>
              </a:blipFill>
              <a:ln>
                <a:noFill/>
              </a:ln>
              <a:effectLst/>
              <a:ex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282" y="864096"/>
            <a:ext cx="6148751" cy="38451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640146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 Neutrinos</a:t>
            </a: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128" y="467"/>
            <a:ext cx="9216000" cy="6912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525" y="0"/>
            <a:ext cx="6911975" cy="6911975"/>
          </a:xfrm>
          <a:prstGeom prst="rect">
            <a:avLst/>
          </a:prstGeom>
        </p:spPr>
      </p:pic>
      <p:sp>
        <p:nvSpPr>
          <p:cNvPr id="30" name="Rectangle 4"/>
          <p:cNvSpPr>
            <a:spLocks noChangeArrowheads="1"/>
          </p:cNvSpPr>
          <p:nvPr/>
        </p:nvSpPr>
        <p:spPr bwMode="auto">
          <a:xfrm>
            <a:off x="1" y="2088177"/>
            <a:ext cx="9215525" cy="2663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6800" b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 Neutrinos</a:t>
            </a:r>
            <a:endParaRPr lang="en-US" sz="5700" b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92757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Geo Neutrinos: What is it all about?</a:t>
            </a:r>
          </a:p>
        </p:txBody>
      </p:sp>
      <p:pic>
        <p:nvPicPr>
          <p:cNvPr id="3" name="Picture 3" descr="stru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0472" y="936283"/>
            <a:ext cx="4680521" cy="4535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587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4"/>
              <p:cNvSpPr>
                <a:spLocks noChangeArrowheads="1"/>
              </p:cNvSpPr>
              <p:nvPr/>
            </p:nvSpPr>
            <p:spPr bwMode="auto">
              <a:xfrm>
                <a:off x="216016" y="863997"/>
                <a:ext cx="4104456" cy="410398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86402" tIns="43201" rIns="86402" bIns="43201" anchor="ctr"/>
              <a:lstStyle/>
              <a:p>
                <a:pPr algn="l"/>
                <a:r>
                  <a:rPr lang="en-US" sz="2000">
                    <a:solidFill>
                      <a:srgbClr val="000099"/>
                    </a:solidFill>
                  </a:rPr>
                  <a:t>We know surprisingly little about</a:t>
                </a:r>
              </a:p>
              <a:p>
                <a:pPr algn="l"/>
                <a:r>
                  <a:rPr lang="en-US" sz="2000">
                    <a:solidFill>
                      <a:srgbClr val="000099"/>
                    </a:solidFill>
                  </a:rPr>
                  <a:t>the Earth’s interior</a:t>
                </a:r>
              </a:p>
              <a:p>
                <a:pPr algn="l"/>
                <a:endParaRPr lang="en-US" sz="700">
                  <a:solidFill>
                    <a:srgbClr val="0000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0099"/>
                    </a:solidFill>
                  </a:rPr>
                  <a:t> Deepest drill hole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99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>
                    <a:solidFill>
                      <a:srgbClr val="000099"/>
                    </a:solidFill>
                  </a:rPr>
                  <a:t> 12 km</a:t>
                </a:r>
              </a:p>
              <a:p>
                <a:pPr algn="l"/>
                <a:endParaRPr lang="en-US" sz="600">
                  <a:solidFill>
                    <a:srgbClr val="0000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0099"/>
                    </a:solidFill>
                  </a:rPr>
                  <a:t> Samples of crust for chemical</a:t>
                </a:r>
              </a:p>
              <a:p>
                <a:pPr algn="l"/>
                <a:r>
                  <a:rPr lang="en-US" sz="2000">
                    <a:solidFill>
                      <a:srgbClr val="000099"/>
                    </a:solidFill>
                  </a:rPr>
                  <a:t>   analysis available (e.g. vulcanoes)</a:t>
                </a:r>
              </a:p>
              <a:p>
                <a:pPr algn="l"/>
                <a:endParaRPr lang="en-US" sz="600">
                  <a:solidFill>
                    <a:srgbClr val="0000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0099"/>
                    </a:solidFill>
                  </a:rPr>
                  <a:t> Reconstructed density profile</a:t>
                </a:r>
              </a:p>
              <a:p>
                <a:pPr algn="l"/>
                <a:r>
                  <a:rPr lang="en-US" sz="2000">
                    <a:solidFill>
                      <a:srgbClr val="000099"/>
                    </a:solidFill>
                  </a:rPr>
                  <a:t>   from seismic measurements</a:t>
                </a:r>
              </a:p>
              <a:p>
                <a:pPr algn="l"/>
                <a:endParaRPr lang="en-US" sz="600">
                  <a:solidFill>
                    <a:srgbClr val="000099"/>
                  </a:solidFill>
                </a:endParaRPr>
              </a:p>
              <a:p>
                <a:pPr algn="l">
                  <a:buFontTx/>
                  <a:buChar char="•"/>
                </a:pPr>
                <a:r>
                  <a:rPr lang="en-US" sz="2000">
                    <a:solidFill>
                      <a:srgbClr val="000099"/>
                    </a:solidFill>
                  </a:rPr>
                  <a:t> Heat flux from measured</a:t>
                </a:r>
              </a:p>
              <a:p>
                <a:pPr algn="l"/>
                <a:r>
                  <a:rPr lang="en-US" sz="2000">
                    <a:solidFill>
                      <a:srgbClr val="000099"/>
                    </a:solidFill>
                  </a:rPr>
                  <a:t>   temperature gradient 30</a:t>
                </a:r>
                <a:r>
                  <a:rPr lang="en-US" sz="2000">
                    <a:solidFill>
                      <a:srgbClr val="000099"/>
                    </a:solidFill>
                    <a:latin typeface="Symbol" pitchFamily="18" charset="2"/>
                  </a:rPr>
                  <a:t>-</a:t>
                </a:r>
                <a:r>
                  <a:rPr lang="en-US" sz="2000">
                    <a:solidFill>
                      <a:srgbClr val="000099"/>
                    </a:solidFill>
                  </a:rPr>
                  <a:t>44 TW</a:t>
                </a:r>
              </a:p>
              <a:p>
                <a:pPr algn="l"/>
                <a:r>
                  <a:rPr lang="en-US" sz="2000">
                    <a:solidFill>
                      <a:srgbClr val="000099"/>
                    </a:solidFill>
                  </a:rPr>
                  <a:t>   (Expectation from canonical BSE</a:t>
                </a:r>
              </a:p>
              <a:p>
                <a:pPr algn="l"/>
                <a:r>
                  <a:rPr lang="en-US" sz="2000">
                    <a:solidFill>
                      <a:srgbClr val="000099"/>
                    </a:solidFill>
                  </a:rPr>
                  <a:t>    model </a:t>
                </a:r>
                <a14:m>
                  <m:oMath xmlns:m="http://schemas.openxmlformats.org/officeDocument/2006/math">
                    <m:r>
                      <a:rPr lang="en-US" sz="2000" i="1" smtClean="0">
                        <a:solidFill>
                          <a:srgbClr val="000099"/>
                        </a:solidFill>
                        <a:latin typeface="Cambria Math"/>
                      </a:rPr>
                      <m:t>~</m:t>
                    </m:r>
                  </m:oMath>
                </a14:m>
                <a:r>
                  <a:rPr lang="en-US" sz="2000" smtClean="0">
                    <a:solidFill>
                      <a:srgbClr val="000099"/>
                    </a:solidFill>
                  </a:rPr>
                  <a:t> </a:t>
                </a:r>
                <a:r>
                  <a:rPr lang="en-US" sz="2000">
                    <a:solidFill>
                      <a:srgbClr val="000099"/>
                    </a:solidFill>
                  </a:rPr>
                  <a:t>19 TW from crust and</a:t>
                </a:r>
              </a:p>
              <a:p>
                <a:pPr algn="l"/>
                <a:r>
                  <a:rPr lang="en-US" sz="2000">
                    <a:solidFill>
                      <a:srgbClr val="000099"/>
                    </a:solidFill>
                  </a:rPr>
                  <a:t>    mantle, nothing from core</a:t>
                </a:r>
                <a:r>
                  <a:rPr lang="en-US" sz="2000" smtClean="0">
                    <a:solidFill>
                      <a:srgbClr val="000099"/>
                    </a:solidFill>
                  </a:rPr>
                  <a:t>)</a:t>
                </a:r>
                <a:endParaRPr lang="en-US" sz="2000">
                  <a:solidFill>
                    <a:srgbClr val="000099"/>
                  </a:solidFill>
                </a:endParaRPr>
              </a:p>
            </p:txBody>
          </p:sp>
        </mc:Choice>
        <mc:Fallback xmlns="">
          <p:sp>
            <p:nvSpPr>
              <p:cNvPr id="4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6016" y="863997"/>
                <a:ext cx="4104456" cy="4103985"/>
              </a:xfrm>
              <a:prstGeom prst="rect">
                <a:avLst/>
              </a:prstGeom>
              <a:blipFill rotWithShape="1">
                <a:blip r:embed="rId3"/>
                <a:stretch>
                  <a:fillRect l="-1632" t="-1040" b="-3120"/>
                </a:stretch>
              </a:blip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16150" y="5327981"/>
            <a:ext cx="8784844" cy="1295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DDDDDD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l">
              <a:buFontTx/>
              <a:buChar char="•"/>
            </a:pPr>
            <a:r>
              <a:rPr lang="en-US" sz="2000">
                <a:solidFill>
                  <a:srgbClr val="CC0000"/>
                </a:solidFill>
              </a:rPr>
              <a:t> Neutrinos escape unscathed</a:t>
            </a:r>
          </a:p>
          <a:p>
            <a:pPr algn="l"/>
            <a:endParaRPr lang="en-US" sz="700">
              <a:solidFill>
                <a:srgbClr val="CC0000"/>
              </a:solidFill>
            </a:endParaRPr>
          </a:p>
          <a:p>
            <a:pPr algn="l">
              <a:buFontTx/>
              <a:buChar char="•"/>
            </a:pPr>
            <a:r>
              <a:rPr lang="en-US" sz="2000">
                <a:solidFill>
                  <a:srgbClr val="CC0000"/>
                </a:solidFill>
              </a:rPr>
              <a:t> Carry information about chemical composition, radioactive energy</a:t>
            </a:r>
          </a:p>
          <a:p>
            <a:pPr algn="l"/>
            <a:r>
              <a:rPr lang="en-US" sz="2000">
                <a:solidFill>
                  <a:srgbClr val="CC0000"/>
                </a:solidFill>
              </a:rPr>
              <a:t>   production or even a hypothetical reactor in the Earth’s core</a:t>
            </a:r>
          </a:p>
        </p:txBody>
      </p:sp>
    </p:spTree>
    <p:extLst>
      <p:ext uri="{BB962C8B-B14F-4D97-AF65-F5344CB8AC3E}">
        <p14:creationId xmlns:p14="http://schemas.microsoft.com/office/powerpoint/2010/main" val="36608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Geo Neutrino Spectrum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099" y="816389"/>
            <a:ext cx="7963548" cy="51016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4463" y="6152307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mtClean="0"/>
              <a:t>Bellini, Ianni, Ludhova, Mantovani &amp; McDonough,</a:t>
            </a:r>
            <a:r>
              <a:rPr lang="en-US" sz="2000"/>
              <a:t> </a:t>
            </a:r>
            <a:r>
              <a:rPr lang="en-US" sz="2000" smtClean="0"/>
              <a:t>arXiv:1310.3732</a:t>
            </a:r>
            <a:endParaRPr lang="en-US" sz="200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5502972" y="996062"/>
                <a:ext cx="2585260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mtClean="0"/>
                  <a:t>Kinematical Threshold for</a:t>
                </a:r>
              </a:p>
              <a:p>
                <a:r>
                  <a:rPr lang="en-US"/>
                  <a:t>d</a:t>
                </a:r>
                <a:r>
                  <a:rPr lang="en-US" smtClean="0"/>
                  <a:t>etection reaction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bar>
                            <m:barPr>
                              <m:pos m:val="top"/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barPr>
                            <m:e>
                              <m:r>
                                <a:rPr lang="en-US" b="0" i="1" smtClean="0">
                                  <a:latin typeface="Cambria Math"/>
                                </a:rPr>
                                <m:t>𝜈</m:t>
                              </m:r>
                            </m:e>
                          </m:ba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r>
                        <a:rPr lang="en-US" b="0" i="1" smtClean="0">
                          <a:latin typeface="Cambria Math"/>
                        </a:rPr>
                        <m:t>𝑝</m:t>
                      </m:r>
                      <m:r>
                        <a:rPr lang="en-US" b="0" i="1" smtClean="0">
                          <a:latin typeface="Cambria Math"/>
                        </a:rPr>
                        <m:t>→</m:t>
                      </m:r>
                      <m:r>
                        <a:rPr lang="en-US" b="0" i="1" smtClean="0">
                          <a:latin typeface="Cambria Math"/>
                        </a:rPr>
                        <m:t>𝑛</m:t>
                      </m:r>
                      <m:r>
                        <a:rPr lang="en-US" b="0" i="1" smtClean="0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2972" y="996062"/>
                <a:ext cx="2585260" cy="923330"/>
              </a:xfrm>
              <a:prstGeom prst="rect">
                <a:avLst/>
              </a:prstGeom>
              <a:blipFill rotWithShape="1">
                <a:blip r:embed="rId3"/>
                <a:stretch>
                  <a:fillRect l="-2123" t="-3289" r="-1179" b="-13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3456352" y="4722562"/>
            <a:ext cx="5886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smtClean="0">
                <a:solidFill>
                  <a:srgbClr val="0000FF"/>
                </a:solidFill>
              </a:rPr>
              <a:t>40</a:t>
            </a:r>
            <a:r>
              <a:rPr lang="en-US" sz="2400" smtClean="0">
                <a:solidFill>
                  <a:srgbClr val="0000FF"/>
                </a:solidFill>
              </a:rPr>
              <a:t>K</a:t>
            </a:r>
            <a:endParaRPr lang="en-US" sz="2400">
              <a:solidFill>
                <a:srgbClr val="0000FF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6602" y="4722562"/>
            <a:ext cx="8627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smtClean="0">
                <a:solidFill>
                  <a:srgbClr val="FF0000"/>
                </a:solidFill>
              </a:rPr>
              <a:t>232</a:t>
            </a:r>
            <a:r>
              <a:rPr lang="en-US" sz="2400" smtClean="0">
                <a:solidFill>
                  <a:srgbClr val="FF0000"/>
                </a:solidFill>
              </a:rPr>
              <a:t>Th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60922" y="4752167"/>
            <a:ext cx="7473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aseline="30000" smtClean="0"/>
              <a:t>238</a:t>
            </a:r>
            <a:r>
              <a:rPr lang="en-US" sz="2400"/>
              <a:t>U</a:t>
            </a:r>
          </a:p>
        </p:txBody>
      </p:sp>
    </p:spTree>
    <p:extLst>
      <p:ext uri="{BB962C8B-B14F-4D97-AF65-F5344CB8AC3E}">
        <p14:creationId xmlns:p14="http://schemas.microsoft.com/office/powerpoint/2010/main" val="116286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smtClean="0"/>
              <a:t>Extreme Geo Neutrino Fluxes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144463" y="6152307"/>
            <a:ext cx="8928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smtClean="0"/>
              <a:t>Bellini, Ianni, Ludhova, Mantovani &amp; McDonough,</a:t>
            </a:r>
            <a:r>
              <a:rPr lang="en-US" sz="2000"/>
              <a:t> </a:t>
            </a:r>
            <a:r>
              <a:rPr lang="en-US" sz="2000" smtClean="0"/>
              <a:t>arXiv:1310.3732</a:t>
            </a:r>
            <a:endParaRPr lang="en-US" sz="200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62" y="1341955"/>
            <a:ext cx="3600000" cy="34822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062" y="1295687"/>
            <a:ext cx="3600000" cy="34974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43892" y="719607"/>
            <a:ext cx="8928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Schematic radioactive element distribution for fixed heat flux</a:t>
            </a:r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143892" y="4968197"/>
            <a:ext cx="446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Minimal neutrino flux</a:t>
            </a:r>
          </a:p>
          <a:p>
            <a:pPr algn="ctr"/>
            <a:r>
              <a:rPr lang="en-US" sz="2400" smtClean="0"/>
              <a:t>at detector</a:t>
            </a:r>
            <a:endParaRPr lang="en-US" sz="2400"/>
          </a:p>
        </p:txBody>
      </p:sp>
      <p:sp>
        <p:nvSpPr>
          <p:cNvPr id="20" name="TextBox 19"/>
          <p:cNvSpPr txBox="1"/>
          <p:nvPr/>
        </p:nvSpPr>
        <p:spPr>
          <a:xfrm>
            <a:off x="4608512" y="4968197"/>
            <a:ext cx="4464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Maximal neutrino flux</a:t>
            </a:r>
          </a:p>
          <a:p>
            <a:pPr algn="ctr"/>
            <a:r>
              <a:rPr lang="en-US" sz="2400" smtClean="0"/>
              <a:t>at detector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594762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Geo Neutrinos</a:t>
            </a:r>
          </a:p>
        </p:txBody>
      </p:sp>
      <p:pic>
        <p:nvPicPr>
          <p:cNvPr id="3" name="Picture 2" descr="C:\Users\Georg Raffelt\Desktop\geo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647998"/>
            <a:ext cx="3888432" cy="29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geo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" y="3671987"/>
            <a:ext cx="3888432" cy="29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Georg Raffelt\Desktop\geo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7" y="1079996"/>
            <a:ext cx="2232248" cy="251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Georg Raffelt\Desktop\geo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8783" y="1079996"/>
            <a:ext cx="1818202" cy="251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Georg Raffelt\Desktop\geo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497" y="3671987"/>
            <a:ext cx="4392488" cy="2951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360040" y="647998"/>
            <a:ext cx="388843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0">
                <a:solidFill>
                  <a:srgbClr val="000099"/>
                </a:solidFill>
              </a:rPr>
              <a:t>Expected Geoneutrino Flux</a:t>
            </a:r>
          </a:p>
        </p:txBody>
      </p:sp>
      <p:sp>
        <p:nvSpPr>
          <p:cNvPr id="9" name="Rectangle 9"/>
          <p:cNvSpPr>
            <a:spLocks noChangeArrowheads="1"/>
          </p:cNvSpPr>
          <p:nvPr/>
        </p:nvSpPr>
        <p:spPr bwMode="auto">
          <a:xfrm>
            <a:off x="360040" y="3671987"/>
            <a:ext cx="3888432" cy="359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0">
                <a:solidFill>
                  <a:srgbClr val="003399"/>
                </a:solidFill>
              </a:rPr>
              <a:t>Reactor Background</a:t>
            </a: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360040" y="647998"/>
            <a:ext cx="3888432" cy="2951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360040" y="3671987"/>
            <a:ext cx="3888432" cy="2951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2" name="Rectangle 12"/>
          <p:cNvSpPr>
            <a:spLocks noChangeArrowheads="1"/>
          </p:cNvSpPr>
          <p:nvPr/>
        </p:nvSpPr>
        <p:spPr bwMode="auto">
          <a:xfrm>
            <a:off x="4464497" y="647998"/>
            <a:ext cx="4392488" cy="359999"/>
          </a:xfrm>
          <a:prstGeom prst="rect">
            <a:avLst/>
          </a:prstGeom>
          <a:solidFill>
            <a:srgbClr val="4D4D4D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pPr algn="ctr"/>
            <a:r>
              <a:rPr lang="en-US" sz="20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KamLAND Scintillator-Detector (1000 t)</a:t>
            </a:r>
          </a:p>
        </p:txBody>
      </p:sp>
      <p:sp>
        <p:nvSpPr>
          <p:cNvPr id="13" name="Rectangle 13"/>
          <p:cNvSpPr>
            <a:spLocks noChangeArrowheads="1"/>
          </p:cNvSpPr>
          <p:nvPr/>
        </p:nvSpPr>
        <p:spPr bwMode="auto">
          <a:xfrm>
            <a:off x="4464497" y="3671987"/>
            <a:ext cx="4392488" cy="29519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4464497" y="1079996"/>
            <a:ext cx="2232248" cy="25199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auto">
          <a:xfrm>
            <a:off x="7038783" y="1079996"/>
            <a:ext cx="1818202" cy="25199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6402" tIns="43201" rIns="86402" bIns="43201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2211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09" y="719138"/>
            <a:ext cx="6718828" cy="4393079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008012" y="5112217"/>
            <a:ext cx="7201000" cy="792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r>
              <a:rPr lang="en-US" sz="2400">
                <a:solidFill>
                  <a:srgbClr val="003399"/>
                </a:solidFill>
              </a:rPr>
              <a:t>Average (1970</a:t>
            </a:r>
            <a:r>
              <a:rPr lang="en-US" sz="2400">
                <a:solidFill>
                  <a:srgbClr val="003399"/>
                </a:solidFill>
                <a:latin typeface="Symbol" pitchFamily="18" charset="2"/>
              </a:rPr>
              <a:t>-</a:t>
            </a:r>
            <a:r>
              <a:rPr lang="en-US" sz="2400">
                <a:solidFill>
                  <a:srgbClr val="003399"/>
                </a:solidFill>
              </a:rPr>
              <a:t>1994)</a:t>
            </a:r>
            <a:r>
              <a:rPr lang="en-US" sz="2400" b="0">
                <a:solidFill>
                  <a:srgbClr val="003399"/>
                </a:solidFill>
              </a:rPr>
              <a:t>  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2.56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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0.16</a:t>
            </a:r>
            <a:r>
              <a:rPr lang="en-US" sz="2800" b="1" baseline="-25000">
                <a:solidFill>
                  <a:schemeClr val="accent1">
                    <a:lumMod val="75000"/>
                  </a:schemeClr>
                </a:solidFill>
              </a:rPr>
              <a:t>stat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  <a:sym typeface="Symbol" pitchFamily="18" charset="2"/>
              </a:rPr>
              <a:t>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 0.16</a:t>
            </a:r>
            <a:r>
              <a:rPr lang="en-US" sz="2800" b="1" baseline="-25000">
                <a:solidFill>
                  <a:schemeClr val="accent1">
                    <a:lumMod val="75000"/>
                  </a:schemeClr>
                </a:solidFill>
              </a:rPr>
              <a:t>sys</a:t>
            </a:r>
            <a:r>
              <a:rPr lang="en-US" sz="2400" b="1" baseline="-2500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sz="2400" b="1">
                <a:solidFill>
                  <a:schemeClr val="accent1">
                    <a:lumMod val="75000"/>
                  </a:schemeClr>
                </a:solidFill>
              </a:rPr>
              <a:t>SNU</a:t>
            </a:r>
          </a:p>
          <a:p>
            <a:r>
              <a:rPr lang="en-US" sz="2000">
                <a:solidFill>
                  <a:srgbClr val="4D4D4D"/>
                </a:solidFill>
              </a:rPr>
              <a:t>(SNU = Solar Neutrino Unit = 1 Absorption / sec / 10</a:t>
            </a:r>
            <a:r>
              <a:rPr lang="en-US" sz="2000" baseline="30000">
                <a:solidFill>
                  <a:srgbClr val="4D4D4D"/>
                </a:solidFill>
              </a:rPr>
              <a:t>36</a:t>
            </a:r>
            <a:r>
              <a:rPr lang="en-US" sz="2000">
                <a:solidFill>
                  <a:srgbClr val="4D4D4D"/>
                </a:solidFill>
              </a:rPr>
              <a:t> Atoms</a:t>
            </a:r>
            <a:r>
              <a:rPr lang="en-US" sz="2000" smtClean="0">
                <a:solidFill>
                  <a:srgbClr val="4D4D4D"/>
                </a:solidFill>
              </a:rPr>
              <a:t>)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Results of Chlorine </a:t>
            </a:r>
            <a:r>
              <a:rPr lang="en-US" smtClean="0"/>
              <a:t>Experiment (Homestake)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480464" y="719607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ApJ 496:505, 1998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690538" y="3212327"/>
            <a:ext cx="5582344" cy="171650"/>
          </a:xfrm>
          <a:prstGeom prst="rect">
            <a:avLst/>
          </a:prstGeom>
          <a:solidFill>
            <a:schemeClr val="accent1">
              <a:alpha val="30000"/>
            </a:schemeClr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688634" y="3002661"/>
            <a:ext cx="1024448" cy="608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smtClean="0">
                <a:solidFill>
                  <a:srgbClr val="003399"/>
                </a:solidFill>
              </a:rPr>
              <a:t>Average</a:t>
            </a:r>
          </a:p>
          <a:p>
            <a:pPr>
              <a:lnSpc>
                <a:spcPts val="2000"/>
              </a:lnSpc>
            </a:pPr>
            <a:r>
              <a:rPr lang="en-US" sz="2000" smtClean="0">
                <a:solidFill>
                  <a:srgbClr val="003399"/>
                </a:solidFill>
              </a:rPr>
              <a:t>Rate</a:t>
            </a:r>
            <a:endParaRPr lang="en-US" sz="2000">
              <a:solidFill>
                <a:srgbClr val="003399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145170" y="3307104"/>
            <a:ext cx="487762" cy="0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/>
          <p:cNvGrpSpPr/>
          <p:nvPr/>
        </p:nvGrpSpPr>
        <p:grpSpPr>
          <a:xfrm>
            <a:off x="1008012" y="719138"/>
            <a:ext cx="8209013" cy="5905289"/>
            <a:chOff x="1008012" y="719138"/>
            <a:chExt cx="8209013" cy="5905289"/>
          </a:xfrm>
        </p:grpSpPr>
        <p:sp>
          <p:nvSpPr>
            <p:cNvPr id="9" name="Rectangle 8"/>
            <p:cNvSpPr/>
            <p:nvPr/>
          </p:nvSpPr>
          <p:spPr>
            <a:xfrm>
              <a:off x="1704186" y="719138"/>
              <a:ext cx="5582344" cy="1180259"/>
            </a:xfrm>
            <a:prstGeom prst="rect">
              <a:avLst/>
            </a:prstGeom>
            <a:solidFill>
              <a:schemeClr val="accent2">
                <a:lumMod val="75000"/>
                <a:alpha val="30000"/>
              </a:schemeClr>
            </a:solidFill>
            <a:ln w="952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704941" y="935637"/>
              <a:ext cx="1512084" cy="6052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2000"/>
                </a:lnSpc>
              </a:pPr>
              <a:r>
                <a:rPr lang="en-US" sz="2000" smtClean="0">
                  <a:solidFill>
                    <a:schemeClr val="accent2">
                      <a:lumMod val="75000"/>
                    </a:schemeClr>
                  </a:solidFill>
                </a:rPr>
                <a:t>Theoretical</a:t>
              </a:r>
            </a:p>
            <a:p>
              <a:pPr>
                <a:lnSpc>
                  <a:spcPts val="2000"/>
                </a:lnSpc>
              </a:pPr>
              <a:r>
                <a:rPr lang="en-US" sz="2000" smtClean="0">
                  <a:solidFill>
                    <a:schemeClr val="accent2">
                      <a:lumMod val="75000"/>
                    </a:schemeClr>
                  </a:solidFill>
                </a:rPr>
                <a:t>Expectation</a:t>
              </a:r>
              <a:endParaRPr lang="en-US" sz="200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7632932" y="719607"/>
              <a:ext cx="0" cy="1179790"/>
            </a:xfrm>
            <a:prstGeom prst="straightConnector1">
              <a:avLst/>
            </a:prstGeom>
            <a:ln w="57150">
              <a:solidFill>
                <a:schemeClr val="accent2">
                  <a:lumMod val="75000"/>
                </a:schemeClr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1008012" y="5832317"/>
              <a:ext cx="7201000" cy="792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/>
          </p:spPr>
          <p:txBody>
            <a:bodyPr wrap="none" lIns="86402" tIns="43201" rIns="86402" bIns="43201" anchor="ctr"/>
            <a:lstStyle/>
            <a:p>
              <a:r>
                <a:rPr lang="en-US" sz="2400" smtClean="0">
                  <a:solidFill>
                    <a:schemeClr val="accent2">
                      <a:lumMod val="75000"/>
                    </a:schemeClr>
                  </a:solidFill>
                </a:rPr>
                <a:t>Theoretical </a:t>
              </a:r>
              <a:r>
                <a:rPr lang="en-US" sz="2400">
                  <a:solidFill>
                    <a:schemeClr val="accent2">
                      <a:lumMod val="75000"/>
                    </a:schemeClr>
                  </a:solidFill>
                </a:rPr>
                <a:t>Prediction 6</a:t>
              </a:r>
              <a:r>
                <a:rPr lang="en-US" sz="2400">
                  <a:solidFill>
                    <a:schemeClr val="accent2">
                      <a:lumMod val="75000"/>
                    </a:schemeClr>
                  </a:solidFill>
                  <a:latin typeface="Symbol" pitchFamily="18" charset="2"/>
                </a:rPr>
                <a:t>-</a:t>
              </a:r>
              <a:r>
                <a:rPr lang="en-US" sz="2400">
                  <a:solidFill>
                    <a:schemeClr val="accent2">
                      <a:lumMod val="75000"/>
                    </a:schemeClr>
                  </a:solidFill>
                </a:rPr>
                <a:t>9 SNU</a:t>
              </a:r>
            </a:p>
            <a:p>
              <a:r>
                <a:rPr lang="en-US" sz="2400">
                  <a:solidFill>
                    <a:schemeClr val="accent2">
                      <a:lumMod val="75000"/>
                    </a:schemeClr>
                  </a:solidFill>
                  <a:sym typeface="Monotype Sorts" pitchFamily="2" charset="2"/>
                </a:rPr>
                <a:t>“Solar Neutrino Problem” since 1968</a:t>
              </a:r>
              <a:r>
                <a:rPr lang="en-US" sz="2400">
                  <a:solidFill>
                    <a:schemeClr val="accent2">
                      <a:lumMod val="75000"/>
                    </a:schemeClr>
                  </a:solidFill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9391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KamLAND Geo-Neutrino Flux</a:t>
            </a:r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0" y="6120357"/>
            <a:ext cx="9215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KamLAND Collaboration, arXiv:1303.4667 (2013)</a:t>
            </a:r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912" y="863627"/>
            <a:ext cx="5112710" cy="511271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616652" y="791617"/>
                <a:ext cx="3598786" cy="21310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20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</m:ctrlPr>
                      </m:sSubSupPr>
                      <m:e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116</m:t>
                        </m:r>
                      </m:e>
                      <m:sub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−27</m:t>
                        </m:r>
                      </m:sub>
                      <m:sup>
                        <m:r>
                          <a:rPr lang="en-US" sz="2200" b="0" i="1" smtClean="0">
                            <a:solidFill>
                              <a:srgbClr val="003399"/>
                            </a:solidFill>
                            <a:latin typeface="Cambria Math"/>
                          </a:rPr>
                          <m:t>+28</m:t>
                        </m:r>
                      </m:sup>
                    </m:sSubSup>
                    <m:r>
                      <a:rPr lang="en-US" sz="2200" b="0" i="0" smtClean="0">
                        <a:solidFill>
                          <a:srgbClr val="003399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2200" smtClean="0">
                    <a:solidFill>
                      <a:srgbClr val="003399"/>
                    </a:solidFill>
                  </a:rPr>
                  <a:t> Geoneutrino </a:t>
                </a:r>
                <a:r>
                  <a:rPr lang="en-US" sz="2200">
                    <a:solidFill>
                      <a:srgbClr val="003399"/>
                    </a:solidFill>
                  </a:rPr>
                  <a:t>events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(U/Th</a:t>
                </a:r>
                <a:r>
                  <a:rPr lang="en-US" sz="2200">
                    <a:solidFill>
                      <a:srgbClr val="003399"/>
                    </a:solidFill>
                  </a:rPr>
                  <a:t>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= </a:t>
                </a:r>
                <a:r>
                  <a:rPr lang="en-US" sz="2200">
                    <a:solidFill>
                      <a:srgbClr val="003399"/>
                    </a:solidFill>
                  </a:rPr>
                  <a:t>3.9 </a:t>
                </a:r>
                <a:r>
                  <a:rPr lang="en-US" sz="2200" smtClean="0">
                    <a:solidFill>
                      <a:srgbClr val="003399"/>
                    </a:solidFill>
                  </a:rPr>
                  <a:t>fixed)</a:t>
                </a:r>
              </a:p>
              <a:p>
                <a:endParaRPr lang="en-US" sz="2200" smtClean="0">
                  <a:solidFill>
                    <a:srgbClr val="003399"/>
                  </a:solidFill>
                </a:endParaRP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Separately free fitting: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U     116 </a:t>
                </a:r>
                <a:r>
                  <a:rPr lang="en-US" sz="2200">
                    <a:solidFill>
                      <a:srgbClr val="003399"/>
                    </a:solidFill>
                  </a:rPr>
                  <a:t>events</a:t>
                </a:r>
              </a:p>
              <a:p>
                <a:r>
                  <a:rPr lang="en-US" sz="2200" smtClean="0">
                    <a:solidFill>
                      <a:srgbClr val="003399"/>
                    </a:solidFill>
                  </a:rPr>
                  <a:t>Th        8 events</a:t>
                </a:r>
                <a:endParaRPr lang="en-US" sz="2200">
                  <a:solidFill>
                    <a:srgbClr val="003399"/>
                  </a:solidFill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6652" y="791617"/>
                <a:ext cx="3598786" cy="2131096"/>
              </a:xfrm>
              <a:prstGeom prst="rect">
                <a:avLst/>
              </a:prstGeom>
              <a:blipFill rotWithShape="1">
                <a:blip r:embed="rId3"/>
                <a:stretch>
                  <a:fillRect l="-2030" t="-1433" b="-4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5616652" y="4702826"/>
            <a:ext cx="324045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smtClean="0">
                <a:solidFill>
                  <a:srgbClr val="C00000"/>
                </a:solidFill>
              </a:rPr>
              <a:t>Beginning of</a:t>
            </a:r>
          </a:p>
          <a:p>
            <a:r>
              <a:rPr lang="en-US" sz="2200">
                <a:solidFill>
                  <a:srgbClr val="C00000"/>
                </a:solidFill>
              </a:rPr>
              <a:t>n</a:t>
            </a:r>
            <a:r>
              <a:rPr lang="en-US" sz="2200" smtClean="0">
                <a:solidFill>
                  <a:srgbClr val="C00000"/>
                </a:solidFill>
              </a:rPr>
              <a:t>eutrino geophysics!</a:t>
            </a:r>
            <a:endParaRPr lang="en-US" sz="220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9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Reactor On-Off KamLAND Data</a:t>
            </a: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892" y="1199336"/>
            <a:ext cx="8968404" cy="391288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0" y="6120357"/>
            <a:ext cx="92154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/>
              <a:t>KamLAND Collaboration, arXiv:1303.4667 (2013)</a:t>
            </a:r>
            <a:endParaRPr lang="en-US" sz="2400"/>
          </a:p>
        </p:txBody>
      </p:sp>
      <p:sp>
        <p:nvSpPr>
          <p:cNvPr id="19" name="TextBox 18"/>
          <p:cNvSpPr txBox="1"/>
          <p:nvPr/>
        </p:nvSpPr>
        <p:spPr>
          <a:xfrm>
            <a:off x="5400622" y="5048124"/>
            <a:ext cx="1656230" cy="7121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Scintillator</a:t>
            </a:r>
          </a:p>
          <a:p>
            <a:pPr>
              <a:lnSpc>
                <a:spcPts val="2400"/>
              </a:lnSpc>
            </a:pP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Purification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200872" y="5048124"/>
            <a:ext cx="2016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KamLAND-Zen</a:t>
            </a:r>
          </a:p>
          <a:p>
            <a:pPr>
              <a:lnSpc>
                <a:spcPts val="2400"/>
              </a:lnSpc>
            </a:pPr>
            <a:r>
              <a:rPr lang="en-US" sz="2400" smtClean="0">
                <a:solidFill>
                  <a:schemeClr val="accent1">
                    <a:lumMod val="75000"/>
                  </a:schemeClr>
                </a:solidFill>
              </a:rPr>
              <a:t>Construction </a:t>
            </a:r>
            <a:endParaRPr lang="en-US" sz="240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4896552" y="4320107"/>
            <a:ext cx="720100" cy="7280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5832682" y="4320107"/>
            <a:ext cx="720100" cy="728017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H="1" flipV="1">
            <a:off x="8064992" y="4320107"/>
            <a:ext cx="576080" cy="728018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264742" y="731821"/>
            <a:ext cx="27006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en-US" sz="2400" smtClean="0">
                <a:solidFill>
                  <a:schemeClr val="accent2">
                    <a:lumMod val="75000"/>
                  </a:schemeClr>
                </a:solidFill>
              </a:rPr>
              <a:t>2011 Earthquake</a:t>
            </a:r>
          </a:p>
          <a:p>
            <a:pPr>
              <a:lnSpc>
                <a:spcPts val="2400"/>
              </a:lnSpc>
            </a:pPr>
            <a:r>
              <a:rPr lang="en-US" sz="2400" smtClean="0">
                <a:solidFill>
                  <a:schemeClr val="accent2">
                    <a:lumMod val="75000"/>
                  </a:schemeClr>
                </a:solidFill>
              </a:rPr>
              <a:t>Reactors shut down</a:t>
            </a:r>
            <a:endParaRPr lang="en-US" sz="240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7704942" y="1439707"/>
            <a:ext cx="0" cy="504070"/>
          </a:xfrm>
          <a:prstGeom prst="straightConnector1">
            <a:avLst/>
          </a:prstGeom>
          <a:ln w="38100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44" y="5038072"/>
            <a:ext cx="4001008" cy="1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65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mtClean="0"/>
              <a:t>Applied Anti-Neutrino Physics (AAP)</a:t>
            </a:r>
            <a:endParaRPr lang="en-US"/>
          </a:p>
        </p:txBody>
      </p:sp>
      <p:pic>
        <p:nvPicPr>
          <p:cNvPr id="9" name="Picture 3" descr="C:\Users\Georg Raffelt\Desktop\AAP_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1" y="791849"/>
            <a:ext cx="3672459" cy="273638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176452" y="724885"/>
            <a:ext cx="48966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03399"/>
                </a:solidFill>
              </a:rPr>
              <a:t>Applied Anti-Neutrino Physics (AAP)</a:t>
            </a:r>
          </a:p>
          <a:p>
            <a:r>
              <a:rPr lang="en-US" sz="2400" smtClean="0">
                <a:solidFill>
                  <a:srgbClr val="003399"/>
                </a:solidFill>
              </a:rPr>
              <a:t>Annual Conference Series since 2004</a:t>
            </a:r>
          </a:p>
          <a:p>
            <a:r>
              <a:rPr lang="en-US" sz="2400" smtClean="0">
                <a:solidFill>
                  <a:srgbClr val="003399"/>
                </a:solidFill>
              </a:rPr>
              <a:t>• Neutrino geophysics</a:t>
            </a:r>
          </a:p>
          <a:p>
            <a:r>
              <a:rPr lang="en-US" sz="2400">
                <a:solidFill>
                  <a:srgbClr val="003399"/>
                </a:solidFill>
              </a:rPr>
              <a:t>• </a:t>
            </a:r>
            <a:r>
              <a:rPr lang="en-US" sz="2400" smtClean="0">
                <a:solidFill>
                  <a:srgbClr val="003399"/>
                </a:solidFill>
              </a:rPr>
              <a:t>Reactor monitoring</a:t>
            </a:r>
          </a:p>
          <a:p>
            <a:r>
              <a:rPr lang="en-US" sz="2400" smtClean="0">
                <a:solidFill>
                  <a:srgbClr val="003399"/>
                </a:solidFill>
              </a:rPr>
              <a:t>   (“Neutrinos for Peace”)</a:t>
            </a:r>
            <a:endParaRPr lang="en-US" sz="2400">
              <a:solidFill>
                <a:srgbClr val="003399"/>
              </a:solidFill>
            </a:endParaRPr>
          </a:p>
        </p:txBody>
      </p:sp>
      <p:sp>
        <p:nvSpPr>
          <p:cNvPr id="12" name="AutoShape 2" descr="data:image/jpeg;base64,/9j/4AAQSkZJRgABAQAAAQABAAD/2wCEAAkGBxQQEhUUEhQWFhUWGBwZGBUVFxgYIBUdHBUWGB4YFRcZICggGBomHxgbITEhJSkrLi4uGx8zODQtNygtLisBCgoKDg0OGhAQGzQkICYvLDQtMiwvLDQvNTAsLCw0NzQ0LCwsMDQwNCwsLywsLC0sLCwsLy80LywsLCw3LCw0LP/AABEIAJsAxAMBIgACEQEDEQH/xAAbAAEAAgMBAQAAAAAAAAAAAAAABAYDBQcCAf/EAEAQAAICAQMCBAQCCAMFCQAAAAECAAMRBBIhBTEGE0FRIkJhcTKBBxQjUmJykaEzNIIWc7HB8BUkkqKjsrTC4f/EABoBAQADAQEBAAAAAAAAAAAAAAABAwQCBQb/xAAuEQACAgEDAgMHBAMAAAAAAAAAAQIDERIhMQRBIlFhE3GRwdHh8AVSobEyQoH/2gAMAwEAAhEDEQA/ANJERPsDxBERAEREAREmdJ6e2puSpO7HueygDJY/QCRKSissJZeEQ4lzp6bVo6W1BXzLXDHT1vghEHHnWDsfQge5UdzxTncsSScknJJ9SfWVVXKzOOEdyg48nmfQJ8M2PTh5SNqPmB2VfzkZL/6F5H8RX25snLSjlLJO/wBn6lCLZqkS9uDUayRW3otlgOFPIzxwcj0ml1Wnap2RxhlJUj6iYjz+f95tevv5hpt5zZShYn1ZC1JP/piVR1xklJ5ydPDWyNVE91WFSGHcHI/6MuF/RatXUmorU1ONn6xUo/CHxturB+U5DY9s+oMm25V41cMRg5cFMiSeo6JqLXqf8SHB+vsR9CCD+cjS1NNZRw9hERJAiIgCIiAIiIAiIgCIiAIiIAnRvCPSRSqnKo9mlss8xvl3MoGfoqhSfuZRekaA6m1alOGcPj7rWzAfmVx+c6fpqkt02m1FmdldW1qsf4jlkC1sPX41A2+pxPN/ULMJQNPTR3yU3xj1IDGnoBFQVWaxjlr8DClvXYAMgfXOMYzVpL6trHvusss4ZmJIznbzjaPoMYkQzZRWoVpfEpslqlk33QN1VGp1NY+OsIqvwTXvfBZQfXHHb1kjqlg1Lrp7CBdWABbkAWWMoaxLMAAHd8IbHdOe+RM6N09PMZBSPKK1uL3ZwLNhSwkNkLnYbDtHbGDnmarV6ai19x1C1u7kkZNoGSTnzFVdv2I/1TIpRlY38Hj0X3LcNRRpHUqSCCCDgg+hHcGbLqh/7vpP93Z/8iybDrOjrZRdY9u7hLGWpCLDg7bQfNAIKjaSM5ZSeDxIvUqqcUp5tg20qealwPMZ7vi22Eg4sHAB9OT6Xq1TcX7/AOivTjJpZbfCHUFdW09pKAIxTULjNAYjcG96yxBOeAeT7ivajp5CF0ZbEGMsufhzwN6nBUE8Z7f1mToOuajUV2INxDY2/vBvhK8+4OJ1dFW1vH4xW9Mi6+OOkeaLrABvqqpcsPX/ABFcZ9sAN+X1nOp1jqWmSrRalqiWruREqX9wsfLFQ9gHbGPl7emBzLquiOnusqJyUYrn3Hof6Ymb9PszFxfb7FvURw8kSIieiZhERAEREAREQBERAEREAREQDY+Htd+r6mm3GdrjIxng/C2PrtJ/tOlWgVWWNjNFSHU1bcYZ7gVCL7tuFhH+9HtOV6LUeVYlg+R1f/wsD/ynRdarVDTVV/HpLdRQ1bDnYpsVvJb+EHlf6egnl9fHxp+hq6eWzRzfUIysyv8AiBIb7g8/3k6zbpsDaGuKqzFwCKtwDqqofxPtIJY8DIAHcyR4yTGtv+rk/wBf/wBzI1XUlKhLqhYFG1WDFHUDsA4BBA/iBmzLnCLxt5FGMSaNn4d6iC7PqPjFSMRY+WKeYy0suPVCLDx6eg9DqOq9PahypB2Hmt/SxPRlbs3BE3HTTpPIv/zKqfKV+amwDbn4Dhf3ecj8j2nurX0+WwQXWrUMGuw1jfXu4Yja2CpbG5QDhl9BxSpOE24r0x8PqdtZSTZF6D5ihUtVv1TUkoc52ls4DKfRlcA5H7pHpPHWtA1lzNQDYpbywFU5Q1qE2uPTCpnd2IGeOQNp0zqdTooAKJRusCXM9iIScJsdcfOy8Mh4JwZ71tq7rW1NqGm6gMKqSMu7eWchdoyBYrkM3t9SJX7SSszjH5/eDrSnHGSvAjTo43K1li7CFIYVqWVjlhwzEqBxkDnknEiaIN5ieWNz7gVX3IIIEwzfeBag2voB9GJ/MIxH9xNk/BCUue5THeSRf6kDXq/A0zKNYxPYPsK4+mSRZ90PvOXdY1ZuvtsIxvdmwfQEnAP2GB+Uv2hDPVbXZ8Ok01tpsbt5qo5ZaR/BnJb8h6mc51NxsdnPdmLH7kk/85i6CGJyyaL34UY4iJ6ZlEREAREQBERAEREAREQBERAEv3hrWMujDBTbQrYtReX07qwZbqge68K5X0IYj2lBm68KdefRXBlwUbCupOARnvn0I95m6up2V7diyqWmRY+r9PXWaXVX1kM1Wod0K/NWyVMR/Q5/IyiOpUkEYIOCD6Tri6rSVtYSRp/PXFiWjYrHBw6t+BjyclSQZW+s9FXWaRdXTzdUuy5V53lBgkY+bGCD6gj6TF0vU6Hplx2L7as7rkq/TTmjVL67Ecf6blB/s8haXUGt1dcZX0IyDkEEEeoIJB+hMy9N1XlOGI3KQVde25WUqwz6HByPqBJPlUVfGLBdjla9jLn280nsB3KjOcY4ByPQezaazn6YM3KRK1WjJp/YIx8xhZZWp3tUNv7NWVedp3MwbHYpnBOJC6uhTykb8SUgMD8payyzafqBYAR6EESJZqGZzYWO8kncODk+oI7TETEKmmsslyTPqjJwOT7CXfw/pF0lOkvsYIbbzYSfStKLgPvneT9cieuk9DGk0n6xb/mL8V0qR/h+Z8O4g/NtJY+wGO8sdlmjd6zuW/8AV1C1U04sCYx8b4+FT8IxuIAxMHVdUp+FLb8+Zoqqxu+St+JtazaIfCatOxAprbh7zu3Nfb7L3IHqWUn2lGm48UdefW3F24VeEQHIUff1J95p5s6Wp114ZRbLVLYRETSViIiAIiIAiIgCIiAIiIAiIgCIiAWvwr4suoA05RbqjwEdgpH0V2+HH8J+wxLrotSwYmjpttbNw25qq1P821jn7hTOPybpOr30jFd1igegY4H2HYTBf0Sm8xwvj8mX13uOz+Rdbf0eNYzWO9enU8+WpNoT3+I7OPX6TSanwxSATVrEdV4NjIVTOM7VsBIdvouZrKep+Y+dW1l6AFhWXOGcD4d2ey57kDMia/Wve25z9FUcKg/dReyiTXVenhz29wlKvGyLBo/CSOoZtZSFbgMAxAP7rMcBW9gcE+k3Gm/R7ZTYthKXopzs3Gvd9yVYEfTjPvKPoNc9D76zz2IPKuDwVdezKfYyfb1167C2ka2hCB+z35VTj4ggPAXPb/oBZV1DbSls/T6CMq+6OidR1auwbUdO1DsudoKrYo/l2sVGfrgym+KfFVtwbTrWtFQODWpBLeuHK8D6qPzJ7TT6zr2puGLL7GHtuwD9wMZmtkUdEoPM8Py5+YsvcuPkIiJvKBERAEREAREQBERAEREAREQBERAERLP+jmsNrVDAEbH4Iz6fWV2z0QcvImMdUkisRN341UDW3gAABuAOPlE236NOlrbe91gBSlT3GRuYEf2XP9ZXK9Rp9q/I7Vbc9BTol9/SLoa7KqNZQB5bgLlRgEN8SNj+v9ZSNJ/iJ/Mv/uEmm5WQ1kThplgwxOteL+uJoGrVdLXZvUnnC4wQOwU57ypdZ8ZDUUvV+qV17wBvDZK8g/uD295RV1VliTUNn6osnVGPL/gqUROw+Gul06fT0UXKptuVmIIBJONzLn6KQPylvU9SqEnjOTmqrWzj0Sb1nQHTX2Un5GIH1HdT+YIP5yFNEZKSTRU1h4EREkCIiAIiIAiIgCIiAIiIAiIgCWn9Gv8Ank/kf/gJVptPDnWP1K8XBN+ARt3be/1wZT1EXKqUVzg7raUk2SPG/wDntR/N/wDUS+dD6Ia+mGo2LVZqFJZm9N+AQBkc7OO/B5nOepdUF+qN7V8M4Y17u4GMjdj1x3xJnivxKdea81itawcKG3cn17D0GP6zLZRZONdfCXL9xdGyKcpfA6HougA6CzRm5beG2MPlydy5GT2b+3E5Np0K2qDwQ4BHsQ2DJ3hnrbaG7zUUMCpVkJ27geRzg4IOPQ+vvMPU+oi7UteE2bmD7A27BGM/FgdyCe3rOqKbKpyT3T3z6nM5xlFPujpvjXxVZoGqCIjb1JO/PGCBxg/WUnr3je3WUml661BIOV3Z4IPqfpNrf+kVXxv0VbY7brAcfbNcg9S8Z13VPWNFUhdSocMCVyMZH7MdvvM1FEoYzVl+eS2yxSziX8Gs8G9N/WdXUmPhB3t/KvP9zgfnOjdb6UbtXVeNTWnk4whAPOfiyd3r27Tn3hXxINB5hFIsZ8DcX27QPTG055+o7CaG597Mzd2JYn3JJJM0W9PZba3wktv+8lcLIwhjll//AEq9OGatSvIb4GI9eCynP23Tn0sY8VZ0P6m9QYAYWzfjbhty/Dt+XgdxwMSuS3pIThDRPtx7ji6UZS1LuIiJqKhERAEREAREQBERALD4Y6ZXqK7Ffgm2hQ4xuUMbN20ngZwJIp6Np2TjzP2ldFgZin7EWXvW7NgAbQFye2Ae/rKsRGJmlRJybUsZLFNYxgtHVOgUUCwk3ZVV2qSoIZrLKwXJQZQ7AeAOM9+DMtnhmnzWRDcQj2owyhZvLWpgU2oTg+ZjG1jxKkBPm0e0j2NmP8ydcf2lx1fQqaktCq7GsaseY20gmupWTOBw3tj+L3GMV/hqlO7WgDzOTs/bBKPN8ynj8GeOc9++ZU9o9o2iQunsX+49pH9pa08M1t52024VcoQVOCdMLsWALzydvy59OeJhr6fWdcwIVaalFjg8LgIp2n+ZiB+ZlaKj2E+4nSonvmfbA1x7IuF/QqWNhHC2PQ1diEba0tJDE5+UHK84+XP1x/7N0gFn89cbc1MUDru1PkBmJXG053jjsD37yp4nwKPacrp7FxMhzj5FrPQqQjFWYBsLus2naV1y0FwQBgFcnHf0yZFbpSV6uispYFZwCtxQlgLCucLghWA43AfTI5lfxGJ1Gma5nnkhzT7Fu6l0ms2PvR0RKrHASldOWK2VqFBbcGGGPP2nm7wvUq2kPYSjsoPGBtasBXwv4mDHByPTg84qQUe0bR7SI0WJJayda8i4J4aod7FQ3kJZZWx3V/Aa1J3ONv4XIwMf34E0/Vum11VVWVszedhkBKnC7BuD4H4xYSoxxhT3kLSdRsqUqjbQc+gyMgg7TjK5BxxPGr1b2kbznaNqjAAUewA4EQqtU95bEuUccFru6DS6U1BkWyp611DKcsPMHJb0+F8IMZ78z5R4TqYjd56EoreUSpcbrjWTwnKqACePmHK95UabCjBl4KnIPsZk1ure4g2HOBgDAAUd8KBwOefznHsLU8KexOuOODeU9CpZF/aOHIrJcldmH1HknjGc4+IZMzV+HamsZD51O1RYRa1RY1h2FhAUd8bSMj34IwZVsTNp9U1auqHAsGGwByB6Z9B/xnbptxtMjVHujEfp2nyImoqEREAREQBERAEREATNpdObHCKMk+wzgYyTgegAz+UwzJXcVDAYw4weAeMg4B9OwkSzjYlGz1fRCLLVQnCMiqGGGcvjaPYcZP0mKjotj4KlCGxhtxwd1rVADjn4lM8/9s25BDAEFSMKPlTyx/5Tj6zxX1OxcYIGMEYUcbVYLj2xuJH1Oe8oSuxjY7zDJ6fpLjJJTAVXJ3ZwGLKM4HGSMe3K88iZOm6BXqssfPwsqqBYleeGZid6nOFXsOeZH/7RfBHwjKCskKAdqqqhc+2FA/KY21TGsVcbAxbsM5Ixye54k4sawyPCTB0d2bCDGSoCufiXepdQ+BjJUZ+nrieOm6FbL1rdxs5LOrADaqFyQzDAwB6ieH6raSTuwTuyQAMlqzWWOPm2k8+mczBptS1YcLj40KNkA/C3cDPaMWYeX2GYk+7pOQGqPw7MtudW2thiUDoNrEALyOMuF5PfC/SbFBJ28Fg3P4NgG7d9iQvGeTjvMVWvdUCAjCtvXIBKnjkH07CZX6vY3fZghgRsXBDsrkYx+8qt9xIxauB4Txb011Qudu0EgMDw+HCZQ9m5OR7hWI/CZDki7WM6qjYIXIXgZALFiM+2STiR5bDVjxHLx2ERE7I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AutoShape 4" descr="data:image/jpeg;base64,/9j/4AAQSkZJRgABAQAAAQABAAD/2wCEAAkGBxQQEhUUEhQWFhUWGBwZGBUVFxgYIBUdHBUWGB4YFRcZICggGBomHxgbITEhJSkrLi4uGx8zODQtNygtLisBCgoKDg0OGhAQGzQkICYvLDQtMiwvLDQvNTAsLCw0NzQ0LCwsMDQwNCwsLywsLC0sLCwsLy80LywsLCw3LCw0LP/AABEIAJsAxAMBIgACEQEDEQH/xAAbAAEAAgMBAQAAAAAAAAAAAAAABAYDBQcCAf/EAEAQAAICAQMCBAQCCAMFCQAAAAECAAMRBBIhBTEGE0FRIkJhcTKBBxQjUmJykaEzNIIWc7HB8BUkkqKjsrTC4f/EABoBAQADAQEBAAAAAAAAAAAAAAABAwQCBQb/xAAuEQACAgEDAgMHBAMAAAAAAAAAAQIDERIhMQRBIlFhE3GRwdHh8AVSobEyQoH/2gAMAwEAAhEDEQA/ANJERPsDxBERAEREAREmdJ6e2puSpO7HueygDJY/QCRKSissJZeEQ4lzp6bVo6W1BXzLXDHT1vghEHHnWDsfQge5UdzxTncsSScknJJ9SfWVVXKzOOEdyg48nmfQJ8M2PTh5SNqPmB2VfzkZL/6F5H8RX25snLSjlLJO/wBn6lCLZqkS9uDUayRW3otlgOFPIzxwcj0ml1Wnap2RxhlJUj6iYjz+f95tevv5hpt5zZShYn1ZC1JP/piVR1xklJ5ydPDWyNVE91WFSGHcHI/6MuF/RatXUmorU1ONn6xUo/CHxturB+U5DY9s+oMm25V41cMRg5cFMiSeo6JqLXqf8SHB+vsR9CCD+cjS1NNZRw9hERJAiIgCIiAIiIAiIgCIiAIiIAnRvCPSRSqnKo9mlss8xvl3MoGfoqhSfuZRekaA6m1alOGcPj7rWzAfmVx+c6fpqkt02m1FmdldW1qsf4jlkC1sPX41A2+pxPN/ULMJQNPTR3yU3xj1IDGnoBFQVWaxjlr8DClvXYAMgfXOMYzVpL6trHvusss4ZmJIznbzjaPoMYkQzZRWoVpfEpslqlk33QN1VGp1NY+OsIqvwTXvfBZQfXHHb1kjqlg1Lrp7CBdWABbkAWWMoaxLMAAHd8IbHdOe+RM6N09PMZBSPKK1uL3ZwLNhSwkNkLnYbDtHbGDnmarV6ai19x1C1u7kkZNoGSTnzFVdv2I/1TIpRlY38Hj0X3LcNRRpHUqSCCCDgg+hHcGbLqh/7vpP93Z/8iybDrOjrZRdY9u7hLGWpCLDg7bQfNAIKjaSM5ZSeDxIvUqqcUp5tg20qealwPMZ7vi22Eg4sHAB9OT6Xq1TcX7/AOivTjJpZbfCHUFdW09pKAIxTULjNAYjcG96yxBOeAeT7ivajp5CF0ZbEGMsufhzwN6nBUE8Z7f1mToOuajUV2INxDY2/vBvhK8+4OJ1dFW1vH4xW9Mi6+OOkeaLrABvqqpcsPX/ABFcZ9sAN+X1nOp1jqWmSrRalqiWruREqX9wsfLFQ9gHbGPl7emBzLquiOnusqJyUYrn3Hof6Ymb9PszFxfb7FvURw8kSIieiZhERAEREAREQBERAEREAREQDY+Htd+r6mm3GdrjIxng/C2PrtJ/tOlWgVWWNjNFSHU1bcYZ7gVCL7tuFhH+9HtOV6LUeVYlg+R1f/wsD/ynRdarVDTVV/HpLdRQ1bDnYpsVvJb+EHlf6egnl9fHxp+hq6eWzRzfUIysyv8AiBIb7g8/3k6zbpsDaGuKqzFwCKtwDqqofxPtIJY8DIAHcyR4yTGtv+rk/wBf/wBzI1XUlKhLqhYFG1WDFHUDsA4BBA/iBmzLnCLxt5FGMSaNn4d6iC7PqPjFSMRY+WKeYy0suPVCLDx6eg9DqOq9PahypB2Hmt/SxPRlbs3BE3HTTpPIv/zKqfKV+amwDbn4Dhf3ecj8j2nurX0+WwQXWrUMGuw1jfXu4Yja2CpbG5QDhl9BxSpOE24r0x8PqdtZSTZF6D5ihUtVv1TUkoc52ls4DKfRlcA5H7pHpPHWtA1lzNQDYpbywFU5Q1qE2uPTCpnd2IGeOQNp0zqdTooAKJRusCXM9iIScJsdcfOy8Mh4JwZ71tq7rW1NqGm6gMKqSMu7eWchdoyBYrkM3t9SJX7SSszjH5/eDrSnHGSvAjTo43K1li7CFIYVqWVjlhwzEqBxkDnknEiaIN5ieWNz7gVX3IIIEwzfeBag2voB9GJ/MIxH9xNk/BCUue5THeSRf6kDXq/A0zKNYxPYPsK4+mSRZ90PvOXdY1ZuvtsIxvdmwfQEnAP2GB+Uv2hDPVbXZ8Ok01tpsbt5qo5ZaR/BnJb8h6mc51NxsdnPdmLH7kk/85i6CGJyyaL34UY4iJ6ZlEREAREQBERAEREAREQBERAEv3hrWMujDBTbQrYtReX07qwZbqge68K5X0IYj2lBm68KdefRXBlwUbCupOARnvn0I95m6up2V7diyqWmRY+r9PXWaXVX1kM1Wod0K/NWyVMR/Q5/IyiOpUkEYIOCD6Tri6rSVtYSRp/PXFiWjYrHBw6t+BjyclSQZW+s9FXWaRdXTzdUuy5V53lBgkY+bGCD6gj6TF0vU6Hplx2L7as7rkq/TTmjVL67Ecf6blB/s8haXUGt1dcZX0IyDkEEEeoIJB+hMy9N1XlOGI3KQVde25WUqwz6HByPqBJPlUVfGLBdjla9jLn280nsB3KjOcY4ByPQezaazn6YM3KRK1WjJp/YIx8xhZZWp3tUNv7NWVedp3MwbHYpnBOJC6uhTykb8SUgMD8payyzafqBYAR6EESJZqGZzYWO8kncODk+oI7TETEKmmsslyTPqjJwOT7CXfw/pF0lOkvsYIbbzYSfStKLgPvneT9cieuk9DGk0n6xb/mL8V0qR/h+Z8O4g/NtJY+wGO8sdlmjd6zuW/8AV1C1U04sCYx8b4+FT8IxuIAxMHVdUp+FLb8+Zoqqxu+St+JtazaIfCatOxAprbh7zu3Nfb7L3IHqWUn2lGm48UdefW3F24VeEQHIUff1J95p5s6Wp114ZRbLVLYRETSViIiAIiIAiIgCIiAIiIAiIgCIiAWvwr4suoA05RbqjwEdgpH0V2+HH8J+wxLrotSwYmjpttbNw25qq1P821jn7hTOPybpOr30jFd1igegY4H2HYTBf0Sm8xwvj8mX13uOz+Rdbf0eNYzWO9enU8+WpNoT3+I7OPX6TSanwxSATVrEdV4NjIVTOM7VsBIdvouZrKep+Y+dW1l6AFhWXOGcD4d2ey57kDMia/Wve25z9FUcKg/dReyiTXVenhz29wlKvGyLBo/CSOoZtZSFbgMAxAP7rMcBW9gcE+k3Gm/R7ZTYthKXopzs3Gvd9yVYEfTjPvKPoNc9D76zz2IPKuDwVdezKfYyfb1167C2ka2hCB+z35VTj4ggPAXPb/oBZV1DbSls/T6CMq+6OidR1auwbUdO1DsudoKrYo/l2sVGfrgym+KfFVtwbTrWtFQODWpBLeuHK8D6qPzJ7TT6zr2puGLL7GHtuwD9wMZmtkUdEoPM8Py5+YsvcuPkIiJvKBERAEREAREQBERAEREAREQBERAERLP+jmsNrVDAEbH4Iz6fWV2z0QcvImMdUkisRN341UDW3gAABuAOPlE236NOlrbe91gBSlT3GRuYEf2XP9ZXK9Rp9q/I7Vbc9BTol9/SLoa7KqNZQB5bgLlRgEN8SNj+v9ZSNJ/iJ/Mv/uEmm5WQ1kThplgwxOteL+uJoGrVdLXZvUnnC4wQOwU57ypdZ8ZDUUvV+qV17wBvDZK8g/uD295RV1VliTUNn6osnVGPL/gqUROw+Gul06fT0UXKptuVmIIBJONzLn6KQPylvU9SqEnjOTmqrWzj0Sb1nQHTX2Un5GIH1HdT+YIP5yFNEZKSTRU1h4EREkCIiAIiIAiIgCIiAIiIAiIgCWn9Gv8Ank/kf/gJVptPDnWP1K8XBN+ARt3be/1wZT1EXKqUVzg7raUk2SPG/wDntR/N/wDUS+dD6Ia+mGo2LVZqFJZm9N+AQBkc7OO/B5nOepdUF+qN7V8M4Y17u4GMjdj1x3xJnivxKdea81itawcKG3cn17D0GP6zLZRZONdfCXL9xdGyKcpfA6HougA6CzRm5beG2MPlydy5GT2b+3E5Np0K2qDwQ4BHsQ2DJ3hnrbaG7zUUMCpVkJ27geRzg4IOPQ+vvMPU+oi7UteE2bmD7A27BGM/FgdyCe3rOqKbKpyT3T3z6nM5xlFPujpvjXxVZoGqCIjb1JO/PGCBxg/WUnr3je3WUml661BIOV3Z4IPqfpNrf+kVXxv0VbY7brAcfbNcg9S8Z13VPWNFUhdSocMCVyMZH7MdvvM1FEoYzVl+eS2yxSziX8Gs8G9N/WdXUmPhB3t/KvP9zgfnOjdb6UbtXVeNTWnk4whAPOfiyd3r27Tn3hXxINB5hFIsZ8DcX27QPTG055+o7CaG597Mzd2JYn3JJJM0W9PZba3wktv+8lcLIwhjll//AEq9OGatSvIb4GI9eCynP23Tn0sY8VZ0P6m9QYAYWzfjbhty/Dt+XgdxwMSuS3pIThDRPtx7ji6UZS1LuIiJqKhERAEREAREQBERALD4Y6ZXqK7Ffgm2hQ4xuUMbN20ngZwJIp6Np2TjzP2ldFgZin7EWXvW7NgAbQFye2Ae/rKsRGJmlRJybUsZLFNYxgtHVOgUUCwk3ZVV2qSoIZrLKwXJQZQ7AeAOM9+DMtnhmnzWRDcQj2owyhZvLWpgU2oTg+ZjG1jxKkBPm0e0j2NmP8ydcf2lx1fQqaktCq7GsaseY20gmupWTOBw3tj+L3GMV/hqlO7WgDzOTs/bBKPN8ynj8GeOc9++ZU9o9o2iQunsX+49pH9pa08M1t52024VcoQVOCdMLsWALzydvy59OeJhr6fWdcwIVaalFjg8LgIp2n+ZiB+ZlaKj2E+4nSonvmfbA1x7IuF/QqWNhHC2PQ1diEba0tJDE5+UHK84+XP1x/7N0gFn89cbc1MUDru1PkBmJXG053jjsD37yp4nwKPacrp7FxMhzj5FrPQqQjFWYBsLus2naV1y0FwQBgFcnHf0yZFbpSV6uispYFZwCtxQlgLCucLghWA43AfTI5lfxGJ1Gma5nnkhzT7Fu6l0ms2PvR0RKrHASldOWK2VqFBbcGGGPP2nm7wvUq2kPYSjsoPGBtasBXwv4mDHByPTg84qQUe0bR7SI0WJJayda8i4J4aod7FQ3kJZZWx3V/Aa1J3ONv4XIwMf34E0/Vum11VVWVszedhkBKnC7BuD4H4xYSoxxhT3kLSdRsqUqjbQc+gyMgg7TjK5BxxPGr1b2kbznaNqjAAUewA4EQqtU95bEuUccFru6DS6U1BkWyp611DKcsPMHJb0+F8IMZ78z5R4TqYjd56EoreUSpcbrjWTwnKqACePmHK95UabCjBl4KnIPsZk1ure4g2HOBgDAAUd8KBwOefznHsLU8KexOuOODeU9CpZF/aOHIrJcldmH1HknjGc4+IZMzV+HamsZD51O1RYRa1RY1h2FhAUd8bSMj34IwZVsTNp9U1auqHAsGGwByB6Z9B/xnbptxtMjVHujEfp2nyImoqEREAREQBERAEREATNpdObHCKMk+wzgYyTgegAz+UwzJXcVDAYw4weAeMg4B9OwkSzjYlGz1fRCLLVQnCMiqGGGcvjaPYcZP0mKjotj4KlCGxhtxwd1rVADjn4lM8/9s25BDAEFSMKPlTyx/5Tj6zxX1OxcYIGMEYUcbVYLj2xuJH1Oe8oSuxjY7zDJ6fpLjJJTAVXJ3ZwGLKM4HGSMe3K88iZOm6BXqssfPwsqqBYleeGZid6nOFXsOeZH/7RfBHwjKCskKAdqqqhc+2FA/KY21TGsVcbAxbsM5Ixye54k4sawyPCTB0d2bCDGSoCufiXepdQ+BjJUZ+nrieOm6FbL1rdxs5LOrADaqFyQzDAwB6ieH6raSTuwTuyQAMlqzWWOPm2k8+mczBptS1YcLj40KNkA/C3cDPaMWYeX2GYk+7pOQGqPw7MtudW2thiUDoNrEALyOMuF5PfC/SbFBJ28Fg3P4NgG7d9iQvGeTjvMVWvdUCAjCtvXIBKnjkH07CZX6vY3fZghgRsXBDsrkYx+8qt9xIxauB4Txb011Qudu0EgMDw+HCZQ9m5OR7hWI/CZDki7WM6qjYIXIXgZALFiM+2STiR5bDVjxHLx2ERE7I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AutoShape 6" descr="data:image/jpeg;base64,/9j/4AAQSkZJRgABAQAAAQABAAD/2wCEAAkGBxQQEhUUEhQWFhUWGBwZGBUVFxgYIBUdHBUWGB4YFRcZICggGBomHxgbITEhJSkrLi4uGx8zODQtNygtLisBCgoKDg0OGhAQGzQkICYvLDQtMiwvLDQvNTAsLCw0NzQ0LCwsMDQwNCwsLywsLC0sLCwsLy80LywsLCw3LCw0LP/AABEIAJsAxAMBIgACEQEDEQH/xAAbAAEAAgMBAQAAAAAAAAAAAAAABAYDBQcCAf/EAEAQAAICAQMCBAQCCAMFCQAAAAECAAMRBBIhBTEGE0FRIkJhcTKBBxQjUmJykaEzNIIWc7HB8BUkkqKjsrTC4f/EABoBAQADAQEBAAAAAAAAAAAAAAABAwQCBQb/xAAuEQACAgEDAgMHBAMAAAAAAAAAAQIDERIhMQRBIlFhE3GRwdHh8AVSobEyQoH/2gAMAwEAAhEDEQA/ANJERPsDxBERAEREAREmdJ6e2puSpO7HueygDJY/QCRKSissJZeEQ4lzp6bVo6W1BXzLXDHT1vghEHHnWDsfQge5UdzxTncsSScknJJ9SfWVVXKzOOEdyg48nmfQJ8M2PTh5SNqPmB2VfzkZL/6F5H8RX25snLSjlLJO/wBn6lCLZqkS9uDUayRW3otlgOFPIzxwcj0ml1Wnap2RxhlJUj6iYjz+f95tevv5hpt5zZShYn1ZC1JP/piVR1xklJ5ydPDWyNVE91WFSGHcHI/6MuF/RatXUmorU1ONn6xUo/CHxturB+U5DY9s+oMm25V41cMRg5cFMiSeo6JqLXqf8SHB+vsR9CCD+cjS1NNZRw9hERJAiIgCIiAIiIAiIgCIiAIiIAnRvCPSRSqnKo9mlss8xvl3MoGfoqhSfuZRekaA6m1alOGcPj7rWzAfmVx+c6fpqkt02m1FmdldW1qsf4jlkC1sPX41A2+pxPN/ULMJQNPTR3yU3xj1IDGnoBFQVWaxjlr8DClvXYAMgfXOMYzVpL6trHvusss4ZmJIznbzjaPoMYkQzZRWoVpfEpslqlk33QN1VGp1NY+OsIqvwTXvfBZQfXHHb1kjqlg1Lrp7CBdWABbkAWWMoaxLMAAHd8IbHdOe+RM6N09PMZBSPKK1uL3ZwLNhSwkNkLnYbDtHbGDnmarV6ai19x1C1u7kkZNoGSTnzFVdv2I/1TIpRlY38Hj0X3LcNRRpHUqSCCCDgg+hHcGbLqh/7vpP93Z/8iybDrOjrZRdY9u7hLGWpCLDg7bQfNAIKjaSM5ZSeDxIvUqqcUp5tg20qealwPMZ7vi22Eg4sHAB9OT6Xq1TcX7/AOivTjJpZbfCHUFdW09pKAIxTULjNAYjcG96yxBOeAeT7ivajp5CF0ZbEGMsufhzwN6nBUE8Z7f1mToOuajUV2INxDY2/vBvhK8+4OJ1dFW1vH4xW9Mi6+OOkeaLrABvqqpcsPX/ABFcZ9sAN+X1nOp1jqWmSrRalqiWruREqX9wsfLFQ9gHbGPl7emBzLquiOnusqJyUYrn3Hof6Ymb9PszFxfb7FvURw8kSIieiZhERAEREAREQBERAEREAREQDY+Htd+r6mm3GdrjIxng/C2PrtJ/tOlWgVWWNjNFSHU1bcYZ7gVCL7tuFhH+9HtOV6LUeVYlg+R1f/wsD/ynRdarVDTVV/HpLdRQ1bDnYpsVvJb+EHlf6egnl9fHxp+hq6eWzRzfUIysyv8AiBIb7g8/3k6zbpsDaGuKqzFwCKtwDqqofxPtIJY8DIAHcyR4yTGtv+rk/wBf/wBzI1XUlKhLqhYFG1WDFHUDsA4BBA/iBmzLnCLxt5FGMSaNn4d6iC7PqPjFSMRY+WKeYy0suPVCLDx6eg9DqOq9PahypB2Hmt/SxPRlbs3BE3HTTpPIv/zKqfKV+amwDbn4Dhf3ecj8j2nurX0+WwQXWrUMGuw1jfXu4Yja2CpbG5QDhl9BxSpOE24r0x8PqdtZSTZF6D5ihUtVv1TUkoc52ls4DKfRlcA5H7pHpPHWtA1lzNQDYpbywFU5Q1qE2uPTCpnd2IGeOQNp0zqdTooAKJRusCXM9iIScJsdcfOy8Mh4JwZ71tq7rW1NqGm6gMKqSMu7eWchdoyBYrkM3t9SJX7SSszjH5/eDrSnHGSvAjTo43K1li7CFIYVqWVjlhwzEqBxkDnknEiaIN5ieWNz7gVX3IIIEwzfeBag2voB9GJ/MIxH9xNk/BCUue5THeSRf6kDXq/A0zKNYxPYPsK4+mSRZ90PvOXdY1ZuvtsIxvdmwfQEnAP2GB+Uv2hDPVbXZ8Ok01tpsbt5qo5ZaR/BnJb8h6mc51NxsdnPdmLH7kk/85i6CGJyyaL34UY4iJ6ZlEREAREQBERAEREAREQBERAEv3hrWMujDBTbQrYtReX07qwZbqge68K5X0IYj2lBm68KdefRXBlwUbCupOARnvn0I95m6up2V7diyqWmRY+r9PXWaXVX1kM1Wod0K/NWyVMR/Q5/IyiOpUkEYIOCD6Tri6rSVtYSRp/PXFiWjYrHBw6t+BjyclSQZW+s9FXWaRdXTzdUuy5V53lBgkY+bGCD6gj6TF0vU6Hplx2L7as7rkq/TTmjVL67Ecf6blB/s8haXUGt1dcZX0IyDkEEEeoIJB+hMy9N1XlOGI3KQVde25WUqwz6HByPqBJPlUVfGLBdjla9jLn280nsB3KjOcY4ByPQezaazn6YM3KRK1WjJp/YIx8xhZZWp3tUNv7NWVedp3MwbHYpnBOJC6uhTykb8SUgMD8payyzafqBYAR6EESJZqGZzYWO8kncODk+oI7TETEKmmsslyTPqjJwOT7CXfw/pF0lOkvsYIbbzYSfStKLgPvneT9cieuk9DGk0n6xb/mL8V0qR/h+Z8O4g/NtJY+wGO8sdlmjd6zuW/8AV1C1U04sCYx8b4+FT8IxuIAxMHVdUp+FLb8+Zoqqxu+St+JtazaIfCatOxAprbh7zu3Nfb7L3IHqWUn2lGm48UdefW3F24VeEQHIUff1J95p5s6Wp114ZRbLVLYRETSViIiAIiIAiIgCIiAIiIAiIgCIiAWvwr4suoA05RbqjwEdgpH0V2+HH8J+wxLrotSwYmjpttbNw25qq1P821jn7hTOPybpOr30jFd1igegY4H2HYTBf0Sm8xwvj8mX13uOz+Rdbf0eNYzWO9enU8+WpNoT3+I7OPX6TSanwxSATVrEdV4NjIVTOM7VsBIdvouZrKep+Y+dW1l6AFhWXOGcD4d2ey57kDMia/Wve25z9FUcKg/dReyiTXVenhz29wlKvGyLBo/CSOoZtZSFbgMAxAP7rMcBW9gcE+k3Gm/R7ZTYthKXopzs3Gvd9yVYEfTjPvKPoNc9D76zz2IPKuDwVdezKfYyfb1167C2ka2hCB+z35VTj4ggPAXPb/oBZV1DbSls/T6CMq+6OidR1auwbUdO1DsudoKrYo/l2sVGfrgym+KfFVtwbTrWtFQODWpBLeuHK8D6qPzJ7TT6zr2puGLL7GHtuwD9wMZmtkUdEoPM8Py5+YsvcuPkIiJvKBERAEREAREQBERAEREAREQBERAERLP+jmsNrVDAEbH4Iz6fWV2z0QcvImMdUkisRN341UDW3gAABuAOPlE236NOlrbe91gBSlT3GRuYEf2XP9ZXK9Rp9q/I7Vbc9BTol9/SLoa7KqNZQB5bgLlRgEN8SNj+v9ZSNJ/iJ/Mv/uEmm5WQ1kThplgwxOteL+uJoGrVdLXZvUnnC4wQOwU57ypdZ8ZDUUvV+qV17wBvDZK8g/uD295RV1VliTUNn6osnVGPL/gqUROw+Gul06fT0UXKptuVmIIBJONzLn6KQPylvU9SqEnjOTmqrWzj0Sb1nQHTX2Un5GIH1HdT+YIP5yFNEZKSTRU1h4EREkCIiAIiIAiIgCIiAIiIAiIgCWn9Gv8Ank/kf/gJVptPDnWP1K8XBN+ARt3be/1wZT1EXKqUVzg7raUk2SPG/wDntR/N/wDUS+dD6Ia+mGo2LVZqFJZm9N+AQBkc7OO/B5nOepdUF+qN7V8M4Y17u4GMjdj1x3xJnivxKdea81itawcKG3cn17D0GP6zLZRZONdfCXL9xdGyKcpfA6HougA6CzRm5beG2MPlydy5GT2b+3E5Np0K2qDwQ4BHsQ2DJ3hnrbaG7zUUMCpVkJ27geRzg4IOPQ+vvMPU+oi7UteE2bmD7A27BGM/FgdyCe3rOqKbKpyT3T3z6nM5xlFPujpvjXxVZoGqCIjb1JO/PGCBxg/WUnr3je3WUml661BIOV3Z4IPqfpNrf+kVXxv0VbY7brAcfbNcg9S8Z13VPWNFUhdSocMCVyMZH7MdvvM1FEoYzVl+eS2yxSziX8Gs8G9N/WdXUmPhB3t/KvP9zgfnOjdb6UbtXVeNTWnk4whAPOfiyd3r27Tn3hXxINB5hFIsZ8DcX27QPTG055+o7CaG597Mzd2JYn3JJJM0W9PZba3wktv+8lcLIwhjll//AEq9OGatSvIb4GI9eCynP23Tn0sY8VZ0P6m9QYAYWzfjbhty/Dt+XgdxwMSuS3pIThDRPtx7ji6UZS1LuIiJqKhERAEREAREQBERALD4Y6ZXqK7Ffgm2hQ4xuUMbN20ngZwJIp6Np2TjzP2ldFgZin7EWXvW7NgAbQFye2Ae/rKsRGJmlRJybUsZLFNYxgtHVOgUUCwk3ZVV2qSoIZrLKwXJQZQ7AeAOM9+DMtnhmnzWRDcQj2owyhZvLWpgU2oTg+ZjG1jxKkBPm0e0j2NmP8ydcf2lx1fQqaktCq7GsaseY20gmupWTOBw3tj+L3GMV/hqlO7WgDzOTs/bBKPN8ynj8GeOc9++ZU9o9o2iQunsX+49pH9pa08M1t52024VcoQVOCdMLsWALzydvy59OeJhr6fWdcwIVaalFjg8LgIp2n+ZiB+ZlaKj2E+4nSonvmfbA1x7IuF/QqWNhHC2PQ1diEba0tJDE5+UHK84+XP1x/7N0gFn89cbc1MUDru1PkBmJXG053jjsD37yp4nwKPacrp7FxMhzj5FrPQqQjFWYBsLus2naV1y0FwQBgFcnHf0yZFbpSV6uispYFZwCtxQlgLCucLghWA43AfTI5lfxGJ1Gma5nnkhzT7Fu6l0ms2PvR0RKrHASldOWK2VqFBbcGGGPP2nm7wvUq2kPYSjsoPGBtasBXwv4mDHByPTg84qQUe0bR7SI0WJJayda8i4J4aod7FQ3kJZZWx3V/Aa1J3ONv4XIwMf34E0/Vum11VVWVszedhkBKnC7BuD4H4xYSoxxhT3kLSdRsqUqjbQc+gyMgg7TjK5BxxPGr1b2kbznaNqjAAUewA4EQqtU95bEuUccFru6DS6U1BkWyp611DKcsPMHJb0+F8IMZ78z5R4TqYjd56EoreUSpcbrjWTwnKqACePmHK95UabCjBl4KnIPsZk1ure4g2HOBgDAAUd8KBwOefznHsLU8KexOuOODeU9CpZF/aOHIrJcldmH1HknjGc4+IZMzV+HamsZD51O1RYRa1RY1h2FhAUd8bSMj34IwZVsTNp9U1auqHAsGGwByB6Z9B/xnbptxtMjVHujEfp2nyImoqEREAREQBERAEREATNpdObHCKMk+wzgYyTgegAz+UwzJXcVDAYw4weAeMg4B9OwkSzjYlGz1fRCLLVQnCMiqGGGcvjaPYcZP0mKjotj4KlCGxhtxwd1rVADjn4lM8/9s25BDAEFSMKPlTyx/5Tj6zxX1OxcYIGMEYUcbVYLj2xuJH1Oe8oSuxjY7zDJ6fpLjJJTAVXJ3ZwGLKM4HGSMe3K88iZOm6BXqssfPwsqqBYleeGZid6nOFXsOeZH/7RfBHwjKCskKAdqqqhc+2FA/KY21TGsVcbAxbsM5Ixye54k4sawyPCTB0d2bCDGSoCufiXepdQ+BjJUZ+nrieOm6FbL1rdxs5LOrADaqFyQzDAwB6ieH6raSTuwTuyQAMlqzWWOPm2k8+mczBptS1YcLj40KNkA/C3cDPaMWYeX2GYk+7pOQGqPw7MtudW2thiUDoNrEALyOMuF5PfC/SbFBJ28Fg3P4NgG7d9iQvGeTjvMVWvdUCAjCtvXIBKnjkH07CZX6vY3fZghgRsXBDsrkYx+8qt9xIxauB4Txb011Qudu0EgMDw+HCZQ9m5OR7hWI/CZDki7WM6qjYIXIXgZALFiM+2STiR5bDVjxHLx2ERE7IEREAREQBERAEREAREQBERAEREAREQBERAEREAREQBERAEREAREQBERAEREA//2Q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605" y="3672249"/>
            <a:ext cx="3660827" cy="288016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ctangle 11"/>
          <p:cNvSpPr>
            <a:spLocks noChangeArrowheads="1"/>
          </p:cNvSpPr>
          <p:nvPr/>
        </p:nvSpPr>
        <p:spPr bwMode="auto">
          <a:xfrm>
            <a:off x="4176728" y="3600596"/>
            <a:ext cx="4896404" cy="28798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t" anchorCtr="0"/>
          <a:lstStyle/>
          <a:p>
            <a:pPr algn="l">
              <a:buFontTx/>
              <a:buChar char="•"/>
            </a:pPr>
            <a:r>
              <a:rPr lang="en-US" sz="2400">
                <a:solidFill>
                  <a:srgbClr val="003399"/>
                </a:solidFill>
              </a:rPr>
              <a:t> </a:t>
            </a:r>
            <a:r>
              <a:rPr lang="en-US" sz="2400" smtClean="0">
                <a:solidFill>
                  <a:srgbClr val="003399"/>
                </a:solidFill>
              </a:rPr>
              <a:t>Relatively small detectors can</a:t>
            </a:r>
          </a:p>
          <a:p>
            <a:pPr algn="l"/>
            <a:r>
              <a:rPr lang="en-US" sz="2400" smtClean="0">
                <a:solidFill>
                  <a:srgbClr val="003399"/>
                </a:solidFill>
              </a:rPr>
              <a:t>   measure nuclear activity</a:t>
            </a:r>
          </a:p>
          <a:p>
            <a:pPr algn="l"/>
            <a:r>
              <a:rPr lang="en-US" sz="2400">
                <a:solidFill>
                  <a:srgbClr val="003399"/>
                </a:solidFill>
              </a:rPr>
              <a:t> </a:t>
            </a:r>
            <a:r>
              <a:rPr lang="en-US" sz="2400" smtClean="0">
                <a:solidFill>
                  <a:srgbClr val="003399"/>
                </a:solidFill>
              </a:rPr>
              <a:t>  without intrusion</a:t>
            </a:r>
            <a:endParaRPr lang="de-DE" sz="2400">
              <a:solidFill>
                <a:srgbClr val="003399"/>
              </a:solidFill>
            </a:endParaRPr>
          </a:p>
          <a:p>
            <a:pPr algn="l"/>
            <a:endParaRPr lang="de-DE" sz="800">
              <a:solidFill>
                <a:srgbClr val="003399"/>
              </a:solidFill>
            </a:endParaRPr>
          </a:p>
          <a:p>
            <a:pPr algn="l">
              <a:buFontTx/>
              <a:buChar char="•"/>
            </a:pPr>
            <a:r>
              <a:rPr lang="de-DE" sz="2400">
                <a:solidFill>
                  <a:srgbClr val="003399"/>
                </a:solidFill>
              </a:rPr>
              <a:t> </a:t>
            </a:r>
            <a:r>
              <a:rPr lang="en-US" sz="2400" smtClean="0">
                <a:solidFill>
                  <a:srgbClr val="003399"/>
                </a:solidFill>
              </a:rPr>
              <a:t>Of interest for monitoring by</a:t>
            </a:r>
          </a:p>
          <a:p>
            <a:pPr algn="l"/>
            <a:r>
              <a:rPr lang="en-US" sz="2400" smtClean="0">
                <a:solidFill>
                  <a:srgbClr val="003399"/>
                </a:solidFill>
              </a:rPr>
              <a:t>   International Atomic Energy Agency</a:t>
            </a:r>
          </a:p>
          <a:p>
            <a:pPr algn="l"/>
            <a:r>
              <a:rPr lang="en-US" sz="2400">
                <a:solidFill>
                  <a:srgbClr val="003399"/>
                </a:solidFill>
              </a:rPr>
              <a:t> </a:t>
            </a:r>
            <a:r>
              <a:rPr lang="en-US" sz="2400" smtClean="0">
                <a:solidFill>
                  <a:srgbClr val="003399"/>
                </a:solidFill>
              </a:rPr>
              <a:t>  (Monitors fissile material in civil</a:t>
            </a:r>
          </a:p>
          <a:p>
            <a:pPr algn="l"/>
            <a:r>
              <a:rPr lang="en-US" sz="2400">
                <a:solidFill>
                  <a:srgbClr val="003399"/>
                </a:solidFill>
              </a:rPr>
              <a:t> </a:t>
            </a:r>
            <a:r>
              <a:rPr lang="en-US" sz="2400" smtClean="0">
                <a:solidFill>
                  <a:srgbClr val="003399"/>
                </a:solidFill>
              </a:rPr>
              <a:t>   nuclear cycles)</a:t>
            </a:r>
            <a:endParaRPr lang="en-US" sz="240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138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GALLEX/GNO and SAGE</a:t>
            </a:r>
          </a:p>
        </p:txBody>
      </p:sp>
      <p:pic>
        <p:nvPicPr>
          <p:cNvPr id="3" name="Picture 3" descr="E:\PICS\neutrinos\GALLEX\TAN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97" y="647597"/>
            <a:ext cx="4392488" cy="5255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288037" y="719607"/>
            <a:ext cx="4104445" cy="83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0">
                  <a:gsLst>
                    <a:gs pos="0">
                      <a:srgbClr val="000000"/>
                    </a:gs>
                    <a:gs pos="20000">
                      <a:srgbClr val="000040"/>
                    </a:gs>
                    <a:gs pos="50000">
                      <a:srgbClr val="400040"/>
                    </a:gs>
                    <a:gs pos="75000">
                      <a:srgbClr val="8F0040"/>
                    </a:gs>
                    <a:gs pos="89999">
                      <a:srgbClr val="F27300"/>
                    </a:gs>
                    <a:gs pos="100000">
                      <a:srgbClr val="FFBF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156" tIns="46078" rIns="92156" bIns="46078">
            <a:spAutoFit/>
          </a:bodyPr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n-US">
                <a:solidFill>
                  <a:srgbClr val="003399"/>
                </a:solidFill>
                <a:latin typeface="+mn-lt"/>
              </a:rPr>
              <a:t>Inverse Beta Decay</a:t>
            </a:r>
          </a:p>
          <a:p>
            <a:r>
              <a:rPr lang="en-US">
                <a:solidFill>
                  <a:srgbClr val="003399"/>
                </a:solidFill>
                <a:latin typeface="+mn-lt"/>
              </a:rPr>
              <a:t>Gallium </a:t>
            </a:r>
            <a:r>
              <a:rPr lang="en-US">
                <a:solidFill>
                  <a:srgbClr val="003399"/>
                </a:solidFill>
                <a:latin typeface="+mn-lt"/>
                <a:sym typeface="Symbol" pitchFamily="18" charset="2"/>
              </a:rPr>
              <a:t></a:t>
            </a:r>
            <a:r>
              <a:rPr lang="en-US">
                <a:solidFill>
                  <a:srgbClr val="003399"/>
                </a:solidFill>
                <a:latin typeface="+mn-lt"/>
                <a:sym typeface="Monotype Sorts" pitchFamily="2" charset="2"/>
              </a:rPr>
              <a:t> Germanium</a:t>
            </a:r>
            <a:endParaRPr lang="en-GB">
              <a:solidFill>
                <a:srgbClr val="003399"/>
              </a:solidFill>
              <a:latin typeface="+mn-lt"/>
            </a:endParaRPr>
          </a:p>
        </p:txBody>
      </p:sp>
      <p:pic>
        <p:nvPicPr>
          <p:cNvPr id="6" name="Picture 6" descr="E:\PICS\neutrinos\GALLEX\gall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922" y="1885893"/>
            <a:ext cx="3451884" cy="437848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4680641" y="5832317"/>
            <a:ext cx="4320481" cy="647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/>
        </p:spPr>
        <p:txBody>
          <a:bodyPr lIns="92156" tIns="46078" rIns="92156" bIns="46078" anchor="ctr"/>
          <a:lstStyle>
            <a:lvl1pPr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487363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97472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463675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1951038" algn="l" defTabSz="974725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4082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8654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3226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779838" defTabSz="974725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b="0">
                <a:solidFill>
                  <a:srgbClr val="003399"/>
                </a:solidFill>
                <a:latin typeface="+mj-lt"/>
              </a:rPr>
              <a:t> </a:t>
            </a:r>
            <a:r>
              <a:rPr lang="en-US">
                <a:solidFill>
                  <a:srgbClr val="003399"/>
                </a:solidFill>
                <a:latin typeface="+mj-lt"/>
              </a:rPr>
              <a:t>GALLEX/GNO (</a:t>
            </a:r>
            <a:r>
              <a:rPr lang="en-US" smtClean="0">
                <a:solidFill>
                  <a:srgbClr val="003399"/>
                </a:solidFill>
                <a:latin typeface="+mj-lt"/>
              </a:rPr>
              <a:t>1991–2003</a:t>
            </a:r>
            <a:r>
              <a:rPr lang="en-US">
                <a:solidFill>
                  <a:srgbClr val="003399"/>
                </a:solidFill>
                <a:latin typeface="+mj-lt"/>
              </a:rPr>
              <a:t>)</a:t>
            </a:r>
            <a:endParaRPr lang="en-GB">
              <a:solidFill>
                <a:srgbClr val="003399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718427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Gallium </a:t>
            </a:r>
            <a:r>
              <a:rPr lang="en-US" smtClean="0"/>
              <a:t>Results</a:t>
            </a:r>
            <a:endParaRPr lang="en-US"/>
          </a:p>
        </p:txBody>
      </p:sp>
      <p:pic>
        <p:nvPicPr>
          <p:cNvPr id="9" name="Picture 2" descr="C:\Users\Georg Raffelt\Desktop\a0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" b="56442"/>
          <a:stretch/>
        </p:blipFill>
        <p:spPr bwMode="auto">
          <a:xfrm>
            <a:off x="1512083" y="609497"/>
            <a:ext cx="5544770" cy="2569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6919" y="3095937"/>
            <a:ext cx="7094688" cy="356239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5328612" y="4208037"/>
                <a:ext cx="262732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smtClean="0"/>
                  <a:t>SAGE:  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/>
                      </a:rPr>
                      <m:t>65.1±2.6 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/>
                      </a:rPr>
                      <m:t>SNU</m:t>
                    </m:r>
                  </m:oMath>
                </a14:m>
                <a:endParaRPr lang="en-US" sz="2000"/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8612" y="4208037"/>
                <a:ext cx="2627322" cy="400110"/>
              </a:xfrm>
              <a:prstGeom prst="rect">
                <a:avLst/>
              </a:prstGeom>
              <a:blipFill rotWithShape="1">
                <a:blip r:embed="rId4"/>
                <a:stretch>
                  <a:fillRect l="-2320" t="-7576" b="-257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2808262" y="3496633"/>
            <a:ext cx="46069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mtClean="0"/>
              <a:t>Gavrin, Phys. At. Nucl. 76 (2013) 1238</a:t>
            </a: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976702" y="721366"/>
            <a:ext cx="24049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Shown at Neutrino 2006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138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Sudbury Neutrino Observatory </a:t>
            </a:r>
            <a:r>
              <a:rPr lang="en-US"/>
              <a:t>(</a:t>
            </a:r>
            <a:r>
              <a:rPr lang="en-US" smtClean="0"/>
              <a:t>SNO) 1999–2006</a:t>
            </a:r>
            <a:endParaRPr lang="en-US" dirty="0"/>
          </a:p>
        </p:txBody>
      </p:sp>
      <p:pic>
        <p:nvPicPr>
          <p:cNvPr id="3" name="Picture 2" descr="C:\Users\Georg Raffelt\Desktop\a1.jpg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502" y="1223963"/>
            <a:ext cx="4248000" cy="53284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Georg Raffelt\Desktop\a2.jpg"/>
          <p:cNvPicPr preferRelativeResize="0"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112" y="1223963"/>
            <a:ext cx="4248000" cy="53284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8160" y="719607"/>
            <a:ext cx="8641528" cy="43199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/>
        </p:spPr>
        <p:txBody>
          <a:bodyPr wrap="none" lIns="86402" tIns="43201" rIns="86402" bIns="43201" anchor="ctr"/>
          <a:lstStyle/>
          <a:p>
            <a:pPr algn="ctr"/>
            <a:r>
              <a:rPr lang="en-US" sz="2400" b="1" dirty="0"/>
              <a:t>1000 tons of heavy water</a:t>
            </a:r>
          </a:p>
        </p:txBody>
      </p:sp>
    </p:spTree>
    <p:extLst>
      <p:ext uri="{BB962C8B-B14F-4D97-AF65-F5344CB8AC3E}">
        <p14:creationId xmlns:p14="http://schemas.microsoft.com/office/powerpoint/2010/main" val="230305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50" advClick="0">
        <p:fade/>
      </p:transition>
    </mc:Choice>
    <mc:Fallback>
      <p:transition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JPGQUALITY" val="95"/>
  <p:tag name="BASENAME" val=""/>
  <p:tag name="SAVETOFOLDER" val="C:\Users\Georg Raffelt\Desktop\"/>
  <p:tag name="IMAGEWIDTH" val="200"/>
  <p:tag name="IMAGEHEIGHT" val="150"/>
  <p:tag name="EXPORTRANGE" val="EntirePresentation"/>
  <p:tag name="SIZEBY" val="PIXELS"/>
  <p:tag name="EXPORTAS" val="PNG"/>
  <p:tag name="NUMBERFORMAT" val="0000"/>
</p:tagLst>
</file>

<file path=ppt/theme/theme1.xml><?xml version="1.0" encoding="utf-8"?>
<a:theme xmlns:a="http://schemas.openxmlformats.org/drawingml/2006/main" name="Geor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Georg</Template>
  <TotalTime>4695</TotalTime>
  <Words>4219</Words>
  <Application>Microsoft Office PowerPoint</Application>
  <PresentationFormat>Custom</PresentationFormat>
  <Paragraphs>834</Paragraphs>
  <Slides>62</Slides>
  <Notes>0</Notes>
  <HiddenSlides>0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64" baseType="lpstr">
      <vt:lpstr>Georg</vt:lpstr>
      <vt:lpstr>PHOTO-PAINT</vt:lpstr>
      <vt:lpstr>Crab Nebula</vt:lpstr>
      <vt:lpstr>Neutrinos from the Sun</vt:lpstr>
      <vt:lpstr>Hydrogen Burning: Proton-Proton Chains</vt:lpstr>
      <vt:lpstr>Solar Neutrino Spectrum</vt:lpstr>
      <vt:lpstr>First Measurement of Solar Neutrinos</vt:lpstr>
      <vt:lpstr>Results of Chlorine Experiment (Homestake)</vt:lpstr>
      <vt:lpstr>GALLEX/GNO and SAGE</vt:lpstr>
      <vt:lpstr>Gallium Results</vt:lpstr>
      <vt:lpstr>Sudbury Neutrino Observatory (SNO) 1999–2006</vt:lpstr>
      <vt:lpstr>Sudbury Neutrino Observatory (SNO) 1999–2006</vt:lpstr>
      <vt:lpstr>Sudbury Neutrino Observatory (SNO) 1999–2006</vt:lpstr>
      <vt:lpstr>Sudbury Neutrino Observatory (SNO) 1999–2006</vt:lpstr>
      <vt:lpstr>Missing Neutrinos from the Sun</vt:lpstr>
      <vt:lpstr>Charged and Neutral-Current SNO Measurements</vt:lpstr>
      <vt:lpstr>Solar Neutrino Spectrum</vt:lpstr>
      <vt:lpstr>Solar Neutrino Spectroscopy with BOREXINO</vt:lpstr>
      <vt:lpstr>pep Neutrinos in Borexino</vt:lpstr>
      <vt:lpstr>Oscillation of Reactor Neutrinos at KamLAND (Japan)</vt:lpstr>
      <vt:lpstr>Best-fit “solar” oscillation parameters</vt:lpstr>
      <vt:lpstr>Three-Flavor Neutrino Parameters</vt:lpstr>
      <vt:lpstr>Matter Effect on Flavor Oscillations in the Sun</vt:lpstr>
      <vt:lpstr>Neutrinos are Brighter at Night</vt:lpstr>
      <vt:lpstr>Solar Models</vt:lpstr>
      <vt:lpstr>Equations of Stellar Structure</vt:lpstr>
      <vt:lpstr>Constructing a Solar Model: Fixed Inputs</vt:lpstr>
      <vt:lpstr>Constructing a Solar Model: Free Parameters</vt:lpstr>
      <vt:lpstr>Standard Solar Model Output Information</vt:lpstr>
      <vt:lpstr>Standard Solar Model: Internal Structure</vt:lpstr>
      <vt:lpstr>Solar Models</vt:lpstr>
      <vt:lpstr>Helioseismology:  Sun as a Pulsating Star</vt:lpstr>
      <vt:lpstr>Helioseismology:  p-Modes</vt:lpstr>
      <vt:lpstr>Examples for Solar Oscillations</vt:lpstr>
      <vt:lpstr>Helioseismology: Observations</vt:lpstr>
      <vt:lpstr>Helioseismology: Comparison with Solar Models</vt:lpstr>
      <vt:lpstr>New Solar Opacities (Asplund, et al. 2005, 2009)</vt:lpstr>
      <vt:lpstr>Origin of Changes</vt:lpstr>
      <vt:lpstr>Consequences of New Element Abundances</vt:lpstr>
      <vt:lpstr>Standard Solar Model 2005: Old and New Opacity</vt:lpstr>
      <vt:lpstr>Old and New Neutrino Fluxes</vt:lpstr>
      <vt:lpstr>Prospect for CNO Flux Measurements</vt:lpstr>
      <vt:lpstr>Solar Models</vt:lpstr>
      <vt:lpstr>Solar Neutrino Limit on Solar Energy Losses</vt:lpstr>
      <vt:lpstr>Hidden Photons (HPs)</vt:lpstr>
      <vt:lpstr>Solar Hidden Photon Constraints</vt:lpstr>
      <vt:lpstr>Summary of Hidden Photon Limits</vt:lpstr>
      <vt:lpstr>Solar Models</vt:lpstr>
      <vt:lpstr>Axion Physics in a Nut Shell</vt:lpstr>
      <vt:lpstr>Experimental Tests of Invisible Axions</vt:lpstr>
      <vt:lpstr>Search for Solar Axions</vt:lpstr>
      <vt:lpstr>Axion-Photon-Transitions as Particle Oscillations</vt:lpstr>
      <vt:lpstr>CERN Axion Solar Telescope (CAST)</vt:lpstr>
      <vt:lpstr>Extending to higher mass values with gas filling</vt:lpstr>
      <vt:lpstr>Helioscope Limits</vt:lpstr>
      <vt:lpstr>Next Generation Axion Helioscope (IAXO) at CERN</vt:lpstr>
      <vt:lpstr>Geo Neutrinos</vt:lpstr>
      <vt:lpstr>Geo Neutrinos: What is it all about?</vt:lpstr>
      <vt:lpstr>Geo Neutrino Spectrum</vt:lpstr>
      <vt:lpstr>Extreme Geo Neutrino Fluxes</vt:lpstr>
      <vt:lpstr>Geo Neutrinos</vt:lpstr>
      <vt:lpstr>KamLAND Geo-Neutrino Flux</vt:lpstr>
      <vt:lpstr>Reactor On-Off KamLAND Data</vt:lpstr>
      <vt:lpstr>Applied Anti-Neutrino Physics (AAP)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Neutrinos: Ghostparticles of the Universe</dc:title>
  <dc:creator>Georg Raffelt</dc:creator>
  <cp:lastModifiedBy>Georg Raffelt</cp:lastModifiedBy>
  <cp:revision>607</cp:revision>
  <cp:lastPrinted>2011-04-10T14:40:34Z</cp:lastPrinted>
  <dcterms:created xsi:type="dcterms:W3CDTF">2006-08-16T00:00:00Z</dcterms:created>
  <dcterms:modified xsi:type="dcterms:W3CDTF">2014-06-26T14:16:22Z</dcterms:modified>
</cp:coreProperties>
</file>