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43"/>
  </p:notesMasterIdLst>
  <p:handoutMasterIdLst>
    <p:handoutMasterId r:id="rId44"/>
  </p:handoutMasterIdLst>
  <p:sldIdLst>
    <p:sldId id="520" r:id="rId2"/>
    <p:sldId id="531" r:id="rId3"/>
    <p:sldId id="532" r:id="rId4"/>
    <p:sldId id="675" r:id="rId5"/>
    <p:sldId id="534" r:id="rId6"/>
    <p:sldId id="535" r:id="rId7"/>
    <p:sldId id="536" r:id="rId8"/>
    <p:sldId id="537" r:id="rId9"/>
    <p:sldId id="538" r:id="rId10"/>
    <p:sldId id="595" r:id="rId11"/>
    <p:sldId id="594" r:id="rId12"/>
    <p:sldId id="542" r:id="rId13"/>
    <p:sldId id="543" r:id="rId14"/>
    <p:sldId id="544" r:id="rId15"/>
    <p:sldId id="545" r:id="rId16"/>
    <p:sldId id="546" r:id="rId17"/>
    <p:sldId id="547" r:id="rId18"/>
    <p:sldId id="550" r:id="rId19"/>
    <p:sldId id="591" r:id="rId20"/>
    <p:sldId id="592" r:id="rId21"/>
    <p:sldId id="671" r:id="rId22"/>
    <p:sldId id="593" r:id="rId23"/>
    <p:sldId id="664" r:id="rId24"/>
    <p:sldId id="665" r:id="rId25"/>
    <p:sldId id="666" r:id="rId26"/>
    <p:sldId id="667" r:id="rId27"/>
    <p:sldId id="668" r:id="rId28"/>
    <p:sldId id="669" r:id="rId29"/>
    <p:sldId id="670" r:id="rId30"/>
    <p:sldId id="674" r:id="rId31"/>
    <p:sldId id="673" r:id="rId32"/>
    <p:sldId id="551" r:id="rId33"/>
    <p:sldId id="552" r:id="rId34"/>
    <p:sldId id="553" r:id="rId35"/>
    <p:sldId id="554" r:id="rId36"/>
    <p:sldId id="556" r:id="rId37"/>
    <p:sldId id="584" r:id="rId38"/>
    <p:sldId id="562" r:id="rId39"/>
    <p:sldId id="563" r:id="rId40"/>
    <p:sldId id="586" r:id="rId41"/>
    <p:sldId id="587" r:id="rId42"/>
  </p:sldIdLst>
  <p:sldSz cx="9217025" cy="6911975"/>
  <p:notesSz cx="9926638" cy="6781800"/>
  <p:custDataLst>
    <p:tags r:id="rId45"/>
  </p:custDataLst>
  <p:defaultTextStyle>
    <a:defPPr>
      <a:defRPr lang="en-US"/>
    </a:defPPr>
    <a:lvl1pPr marL="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0784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1566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235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3133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391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64699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25482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8626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08080"/>
    <a:srgbClr val="000000"/>
    <a:srgbClr val="336699"/>
    <a:srgbClr val="5F5F5F"/>
    <a:srgbClr val="FFCC00"/>
    <a:srgbClr val="777777"/>
    <a:srgbClr val="F4C600"/>
    <a:srgbClr val="C00000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0554" autoAdjust="0"/>
    <p:restoredTop sz="94204" autoAdjust="0"/>
  </p:normalViewPr>
  <p:slideViewPr>
    <p:cSldViewPr>
      <p:cViewPr>
        <p:scale>
          <a:sx n="50" d="100"/>
          <a:sy n="50" d="100"/>
        </p:scale>
        <p:origin x="-816" y="-328"/>
      </p:cViewPr>
      <p:guideLst>
        <p:guide orient="horz" pos="1859"/>
        <p:guide orient="horz" pos="90"/>
        <p:guide pos="2948"/>
        <p:guide pos="408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1644" y="-90"/>
      </p:cViewPr>
      <p:guideLst>
        <p:guide orient="horz" pos="2136"/>
        <p:guide pos="312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80161664233321E-2"/>
          <c:y val="2.9409423858025897E-2"/>
          <c:w val="0.89153383351411408"/>
          <c:h val="0.815355659673538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Sheet1!$A$2:$A$37</c:f>
              <c:numCache>
                <c:formatCode>0</c:formatCode>
                <c:ptCount val="36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</c:numCache>
            </c:numRef>
          </c:cat>
          <c:val>
            <c:numRef>
              <c:f>Sheet1!$B$2:$B$37</c:f>
              <c:numCache>
                <c:formatCode>0</c:formatCode>
                <c:ptCount val="36"/>
                <c:pt idx="0">
                  <c:v>4</c:v>
                </c:pt>
                <c:pt idx="1">
                  <c:v>2</c:v>
                </c:pt>
                <c:pt idx="2">
                  <c:v>16</c:v>
                </c:pt>
                <c:pt idx="3">
                  <c:v>5</c:v>
                </c:pt>
                <c:pt idx="4">
                  <c:v>8</c:v>
                </c:pt>
                <c:pt idx="5">
                  <c:v>6</c:v>
                </c:pt>
                <c:pt idx="6">
                  <c:v>8</c:v>
                </c:pt>
                <c:pt idx="7">
                  <c:v>9</c:v>
                </c:pt>
                <c:pt idx="8">
                  <c:v>81</c:v>
                </c:pt>
                <c:pt idx="9">
                  <c:v>141</c:v>
                </c:pt>
                <c:pt idx="10">
                  <c:v>137</c:v>
                </c:pt>
                <c:pt idx="11">
                  <c:v>80</c:v>
                </c:pt>
                <c:pt idx="12">
                  <c:v>103</c:v>
                </c:pt>
                <c:pt idx="13">
                  <c:v>170</c:v>
                </c:pt>
                <c:pt idx="14">
                  <c:v>164</c:v>
                </c:pt>
                <c:pt idx="15">
                  <c:v>145</c:v>
                </c:pt>
                <c:pt idx="16">
                  <c:v>168</c:v>
                </c:pt>
                <c:pt idx="17">
                  <c:v>166</c:v>
                </c:pt>
                <c:pt idx="18">
                  <c:v>176</c:v>
                </c:pt>
                <c:pt idx="19">
                  <c:v>167</c:v>
                </c:pt>
                <c:pt idx="20">
                  <c:v>267</c:v>
                </c:pt>
                <c:pt idx="21">
                  <c:v>305</c:v>
                </c:pt>
                <c:pt idx="22">
                  <c:v>327</c:v>
                </c:pt>
                <c:pt idx="23">
                  <c:v>269</c:v>
                </c:pt>
                <c:pt idx="24">
                  <c:v>211</c:v>
                </c:pt>
                <c:pt idx="25">
                  <c:v>212</c:v>
                </c:pt>
                <c:pt idx="26">
                  <c:v>196</c:v>
                </c:pt>
                <c:pt idx="27">
                  <c:v>162</c:v>
                </c:pt>
                <c:pt idx="28">
                  <c:v>166</c:v>
                </c:pt>
                <c:pt idx="29">
                  <c:v>142</c:v>
                </c:pt>
                <c:pt idx="30">
                  <c:v>138</c:v>
                </c:pt>
                <c:pt idx="31">
                  <c:v>136</c:v>
                </c:pt>
                <c:pt idx="32">
                  <c:v>109</c:v>
                </c:pt>
                <c:pt idx="33">
                  <c:v>135</c:v>
                </c:pt>
                <c:pt idx="34">
                  <c:v>121</c:v>
                </c:pt>
                <c:pt idx="35">
                  <c:v>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467776"/>
        <c:axId val="157469312"/>
      </c:barChart>
      <c:catAx>
        <c:axId val="1574677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57469312"/>
        <c:crosses val="autoZero"/>
        <c:auto val="1"/>
        <c:lblAlgn val="ctr"/>
        <c:lblOffset val="100"/>
        <c:noMultiLvlLbl val="0"/>
      </c:catAx>
      <c:valAx>
        <c:axId val="1574693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5746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37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C8F8-B5DB-43D9-85CF-6394458414A4}" type="datetimeFigureOut">
              <a:rPr lang="en-US" smtClean="0"/>
              <a:t>25-Jun-14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37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D8B15-1CA3-4651-B523-EF16B1F80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r">
              <a:defRPr sz="1200"/>
            </a:lvl1pPr>
          </a:lstStyle>
          <a:p>
            <a:fld id="{01620072-3401-4DB9-8FDB-45DC06C8E2ED}" type="datetimeFigureOut">
              <a:rPr lang="en-US" smtClean="0"/>
              <a:t>25-Jun-14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2" tIns="47724" rIns="95452" bIns="477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1357"/>
            <a:ext cx="7941310" cy="3051810"/>
          </a:xfrm>
          <a:prstGeom prst="rect">
            <a:avLst/>
          </a:prstGeom>
        </p:spPr>
        <p:txBody>
          <a:bodyPr vert="horz" lIns="95452" tIns="47724" rIns="95452" bIns="477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r">
              <a:defRPr sz="1200"/>
            </a:lvl1pPr>
          </a:lstStyle>
          <a:p>
            <a:fld id="{9D3757EF-13E9-4198-A937-0CBC43ED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solidFill>
            <a:srgbClr val="707070"/>
          </a:solidFill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noFill/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851" y="276799"/>
            <a:ext cx="8295323" cy="1151996"/>
          </a:xfrm>
          <a:prstGeom prst="rect">
            <a:avLst/>
          </a:prstGeom>
        </p:spPr>
        <p:txBody>
          <a:bodyPr vert="horz" lIns="92144" tIns="46072" rIns="92144" bIns="460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1" y="1612798"/>
            <a:ext cx="8295323" cy="4561584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851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0" y="6406380"/>
            <a:ext cx="2918725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5538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2" r:id="rId2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214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545" indent="-345545" algn="l" defTabSz="9214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8679" indent="-287953" algn="l" defTabSz="9214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15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540" indent="-230364" algn="l" defTabSz="9214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263" indent="-230364" algn="l" defTabSz="9214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991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71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442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1616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726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451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217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903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362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4354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5079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805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38.jpeg"/><Relationship Id="rId18" Type="http://schemas.openxmlformats.org/officeDocument/2006/relationships/image" Target="../media/image75.png"/><Relationship Id="rId3" Type="http://schemas.openxmlformats.org/officeDocument/2006/relationships/image" Target="../media/image60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0.png"/><Relationship Id="rId15" Type="http://schemas.openxmlformats.org/officeDocument/2006/relationships/image" Target="../media/image40.jpe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0.png"/><Relationship Id="rId9" Type="http://schemas.openxmlformats.org/officeDocument/2006/relationships/image" Target="../media/image66.png"/><Relationship Id="rId1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12" Type="http://schemas.openxmlformats.org/officeDocument/2006/relationships/image" Target="../media/image10.png"/><Relationship Id="rId17" Type="http://schemas.openxmlformats.org/officeDocument/2006/relationships/image" Target="../media/image8.png"/><Relationship Id="rId7" Type="http://schemas.openxmlformats.org/officeDocument/2006/relationships/image" Target="NULL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42.png"/><Relationship Id="rId15" Type="http://schemas.openxmlformats.org/officeDocument/2006/relationships/oleObject" Target="../embeddings/oleObject30.bin"/><Relationship Id="rId19" Type="http://schemas.openxmlformats.org/officeDocument/2006/relationships/image" Target="../media/image47.png"/><Relationship Id="rId4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4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0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6.png"/><Relationship Id="rId2" Type="http://schemas.openxmlformats.org/officeDocument/2006/relationships/video" Target="file:///C:\Users\Georg%20Raffelt\Desktop\14NielsBohr\animations\whtdwrf.mov" TargetMode="External"/><Relationship Id="rId1" Type="http://schemas.microsoft.com/office/2007/relationships/media" Target="file:///C:\Users\Georg%20Raffelt\Desktop\14NielsBohr\animations\whtdwrf.mov" TargetMode="Externa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24.png"/><Relationship Id="rId7" Type="http://schemas.openxmlformats.org/officeDocument/2006/relationships/image" Target="../media/image49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1.png"/><Relationship Id="rId4" Type="http://schemas.openxmlformats.org/officeDocument/2006/relationships/image" Target="../media/image461.png"/><Relationship Id="rId9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../clipboard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eorg%20Raffelt\Desktop\14NielsBohr\animations\Helix.mov" TargetMode="External"/><Relationship Id="rId1" Type="http://schemas.microsoft.com/office/2007/relationships/media" Target="file:///C:\Users\Georg%20Raffelt\Desktop\14NielsBohr\animations\Helix.mov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.png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Crab Nebula</a:t>
            </a:r>
            <a:endParaRPr lang="en-US"/>
          </a:p>
        </p:txBody>
      </p:sp>
      <p:pic>
        <p:nvPicPr>
          <p:cNvPr id="3" name="Picture 3" descr="C:\Users\Georg Raffelt\Desktop\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27"/>
            <a:ext cx="9215438" cy="21809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2" y="5688297"/>
            <a:ext cx="9216010" cy="12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1800" y="143527"/>
            <a:ext cx="8353426" cy="38891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 anchor="t" anchorCtr="0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Neutrinos</a:t>
            </a:r>
          </a:p>
          <a:p>
            <a:pPr algn="ctr"/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Astrophysics and Cosmology</a:t>
            </a:r>
          </a:p>
          <a:p>
            <a:pPr algn="ctr"/>
            <a:endParaRPr lang="en-US" sz="4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Neutrinos and the Stars 1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904460"/>
            <a:ext cx="9217025" cy="935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  <a:latin typeface="Trebuchet MS" pitchFamily="34" charset="0"/>
              </a:rPr>
              <a:t>Georg G. Raffelt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Trebuchet MS" pitchFamily="34" charset="0"/>
              </a:rPr>
              <a:t>Max-Planck-Institut f</a:t>
            </a:r>
            <a:r>
              <a:rPr lang="de-DE" sz="2800" b="1">
                <a:solidFill>
                  <a:schemeClr val="bg1"/>
                </a:solidFill>
                <a:latin typeface="Trebuchet MS" pitchFamily="34" charset="0"/>
              </a:rPr>
              <a:t>ür Physik, München, Germany</a:t>
            </a:r>
          </a:p>
        </p:txBody>
      </p:sp>
    </p:spTree>
    <p:extLst>
      <p:ext uri="{BB962C8B-B14F-4D97-AF65-F5344CB8AC3E}">
        <p14:creationId xmlns:p14="http://schemas.microsoft.com/office/powerpoint/2010/main" val="8653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Nuclear Binding Energy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44065" y="647597"/>
            <a:ext cx="6264697" cy="3887986"/>
            <a:chOff x="96" y="432"/>
            <a:chExt cx="4176" cy="2592"/>
          </a:xfrm>
        </p:grpSpPr>
        <p:graphicFrame>
          <p:nvGraphicFramePr>
            <p:cNvPr id="4" name="Object 4"/>
            <p:cNvGraphicFramePr>
              <a:graphicFrameLocks noChangeAspect="1"/>
            </p:cNvGraphicFramePr>
            <p:nvPr/>
          </p:nvGraphicFramePr>
          <p:xfrm>
            <a:off x="96" y="432"/>
            <a:ext cx="4176" cy="2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8" name="CorelPhotoPaint.Image.10" r:id="rId3" imgW="10158730" imgH="5663492" progId="CorelPhotoPaint.Image.10">
                    <p:embed/>
                  </p:oleObj>
                </mc:Choice>
                <mc:Fallback>
                  <p:oleObj name="CorelPhotoPaint.Image.10" r:id="rId3" imgW="10158730" imgH="5663492" progId="CorelPhotoPaint.Image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432"/>
                          <a:ext cx="4176" cy="2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84" y="2832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300">
                  <a:solidFill>
                    <a:schemeClr val="tx1"/>
                  </a:solidFill>
                  <a:effectLst/>
                  <a:latin typeface="Arial" charset="0"/>
                </a:rPr>
                <a:t>Mass Number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392" y="480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300">
                  <a:solidFill>
                    <a:schemeClr val="tx1"/>
                  </a:solidFill>
                  <a:effectLst/>
                  <a:latin typeface="Arial" charset="0"/>
                </a:rPr>
                <a:t>Fe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96" y="432"/>
              <a:ext cx="4176" cy="25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808435" y="3023927"/>
            <a:ext cx="6264697" cy="3599987"/>
            <a:chOff x="1872" y="2016"/>
            <a:chExt cx="4176" cy="2400"/>
          </a:xfrm>
        </p:grpSpPr>
        <p:graphicFrame>
          <p:nvGraphicFramePr>
            <p:cNvPr id="9" name="Object 9"/>
            <p:cNvGraphicFramePr>
              <a:graphicFrameLocks noChangeAspect="1"/>
            </p:cNvGraphicFramePr>
            <p:nvPr/>
          </p:nvGraphicFramePr>
          <p:xfrm>
            <a:off x="1872" y="2016"/>
            <a:ext cx="4176" cy="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9" name="Corel PHOTO-PAINT 11.0 Image" r:id="rId5" imgW="7619048" imgH="4215873" progId="CorelPhotoPaint.Image.12">
                    <p:embed/>
                  </p:oleObj>
                </mc:Choice>
                <mc:Fallback>
                  <p:oleObj name="Corel PHOTO-PAINT 11.0 Image" r:id="rId5" imgW="7619048" imgH="4215873" progId="CorelPhotoPaint.Image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016"/>
                          <a:ext cx="4176" cy="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872" y="2016"/>
              <a:ext cx="4176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0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Hydrogen </a:t>
            </a:r>
            <a:r>
              <a:rPr lang="en-US" smtClean="0"/>
              <a:t>Burning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3" y="719607"/>
            <a:ext cx="4392039" cy="5856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75" y="2517901"/>
            <a:ext cx="4519287" cy="396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02" y="719607"/>
            <a:ext cx="3361836" cy="1224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8470" y="1151667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PP-I Chain</a:t>
            </a:r>
            <a:endParaRPr lang="en-US" sz="2400" b="1"/>
          </a:p>
        </p:txBody>
      </p:sp>
      <p:sp>
        <p:nvSpPr>
          <p:cNvPr id="9" name="TextBox 8"/>
          <p:cNvSpPr txBox="1"/>
          <p:nvPr/>
        </p:nvSpPr>
        <p:spPr>
          <a:xfrm>
            <a:off x="6048712" y="4290502"/>
            <a:ext cx="149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CNO Cycle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0337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Thermonuclear Reactions and Gamow Peak</a:t>
            </a:r>
          </a:p>
        </p:txBody>
      </p:sp>
      <p:pic>
        <p:nvPicPr>
          <p:cNvPr id="3" name="Picture 2" descr="C:\Users\Georg Raffelt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47997"/>
            <a:ext cx="4393059" cy="28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32" y="3605266"/>
            <a:ext cx="5040701" cy="3019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44016" y="647998"/>
                <a:ext cx="4464496" cy="4031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/>
              <a:lstStyle/>
              <a:p>
                <a:pPr algn="l"/>
                <a:r>
                  <a:rPr lang="en-US" sz="2000" smtClean="0">
                    <a:solidFill>
                      <a:srgbClr val="003399"/>
                    </a:solidFill>
                  </a:rPr>
                  <a:t>Coulomb repulsion prevents nuclear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reactions, except for Gamow tunneling</a:t>
                </a:r>
              </a:p>
              <a:p>
                <a:pPr algn="l"/>
                <a:endParaRPr lang="en-US" sz="80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Tunneling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probability</a:t>
                </a:r>
              </a:p>
              <a:p>
                <a:pPr algn="l"/>
                <a:endParaRPr lang="en-US" sz="400">
                  <a:solidFill>
                    <a:srgbClr val="003399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𝜋𝜂</m:t>
                          </m:r>
                        </m:sup>
                      </m:sSup>
                    </m:oMath>
                  </m:oMathPara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pPr algn="l"/>
                <a:endParaRPr lang="en-US" sz="80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000" smtClean="0">
                    <a:solidFill>
                      <a:srgbClr val="003399"/>
                    </a:solidFill>
                  </a:rPr>
                  <a:t>where the </a:t>
                </a:r>
                <a:r>
                  <a:rPr lang="en-US" sz="2000">
                    <a:solidFill>
                      <a:srgbClr val="003399"/>
                    </a:solidFill>
                  </a:rPr>
                  <a:t>Sommerfeld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parameter is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𝜂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pPr algn="l"/>
                <a:endParaRPr lang="en-US" sz="800" smtClean="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000" smtClean="0">
                    <a:solidFill>
                      <a:srgbClr val="003399"/>
                    </a:solidFill>
                  </a:rPr>
                  <a:t>Parameterize </a:t>
                </a:r>
                <a:r>
                  <a:rPr lang="en-US" sz="2000">
                    <a:solidFill>
                      <a:srgbClr val="003399"/>
                    </a:solidFill>
                  </a:rPr>
                  <a:t>cross section with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astrophysical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S-factor</a:t>
                </a:r>
              </a:p>
              <a:p>
                <a:pPr algn="l"/>
                <a:endParaRPr lang="en-US" sz="400" smtClean="0">
                  <a:solidFill>
                    <a:srgbClr val="003399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/>
                      </a:rPr>
                      <m:t>   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 </a:t>
                </a:r>
                <a:endParaRPr 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16" y="647998"/>
                <a:ext cx="4464496" cy="4031985"/>
              </a:xfrm>
              <a:prstGeom prst="rect">
                <a:avLst/>
              </a:prstGeom>
              <a:blipFill rotWithShape="1">
                <a:blip r:embed="rId4"/>
                <a:stretch>
                  <a:fillRect l="-1639" t="-7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44016" y="6120429"/>
            <a:ext cx="4393059" cy="5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r>
              <a:rPr lang="en-US" sz="2000"/>
              <a:t>LUNA Collaboration, nucl-ex/9902004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04692" y="4320107"/>
                <a:ext cx="25052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He</m:t>
                          </m:r>
                        </m:e>
                      </m:sPre>
                      <m:r>
                        <a:rPr lang="en-US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He</m:t>
                          </m:r>
                        </m:e>
                      </m:sPre>
                      <m:r>
                        <a:rPr lang="en-US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→</m:t>
                      </m:r>
                      <m:sPre>
                        <m:sPrePr>
                          <m:ctrlPr>
                            <a:rPr lang="en-US" i="1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He</m:t>
                          </m:r>
                        </m:e>
                      </m:sPre>
                      <m:r>
                        <a:rPr lang="en-US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399"/>
                          </a:solidFill>
                          <a:latin typeface="Cambria Math"/>
                        </a:rPr>
                        <m:t>p</m:t>
                      </m:r>
                    </m:oMath>
                  </m:oMathPara>
                </a14:m>
                <a:endParaRPr lang="en-US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92" y="4320107"/>
                <a:ext cx="250523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9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Main Nuclear </a:t>
            </a:r>
            <a:r>
              <a:rPr lang="en-US" smtClean="0"/>
              <a:t>Burning Stages</a:t>
            </a:r>
            <a:endParaRPr lang="en-US"/>
          </a:p>
        </p:txBody>
      </p:sp>
      <p:pic>
        <p:nvPicPr>
          <p:cNvPr id="3" name="Picture 2" descr="C:\Users\Georg Raffelt\Desktop\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02" y="2591991"/>
            <a:ext cx="3681409" cy="40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28634" y="564873"/>
            <a:ext cx="3600376" cy="187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Each type of burning occurs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 at a very </a:t>
            </a:r>
            <a:r>
              <a:rPr lang="en-US" sz="2000" smtClean="0">
                <a:solidFill>
                  <a:srgbClr val="003399"/>
                </a:solidFill>
              </a:rPr>
              <a:t>different T </a:t>
            </a:r>
            <a:r>
              <a:rPr lang="en-US" sz="2000">
                <a:solidFill>
                  <a:srgbClr val="003399"/>
                </a:solidFill>
              </a:rPr>
              <a:t>but a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 broad range of densities</a:t>
            </a:r>
          </a:p>
          <a:p>
            <a:pPr algn="l"/>
            <a:endParaRPr lang="en-US" sz="900">
              <a:solidFill>
                <a:srgbClr val="003399"/>
              </a:solidFill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Never co-exist in the same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88055" y="647998"/>
                <a:ext cx="5184577" cy="1871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 algn="l"/>
                <a:r>
                  <a:rPr lang="en-US" sz="2000" b="1" smtClean="0">
                    <a:solidFill>
                      <a:srgbClr val="CC0000"/>
                    </a:solidFill>
                  </a:rPr>
                  <a:t>Hydrogen burning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Pre>
                      <m:sPre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He</m:t>
                        </m:r>
                      </m:e>
                    </m:sPre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2000"/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Proceeds by pp chains and CNO cycle</a:t>
                </a: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No higher elements are formed because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   no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stable </a:t>
                </a:r>
                <a:r>
                  <a:rPr lang="en-US" sz="2000">
                    <a:solidFill>
                      <a:srgbClr val="003399"/>
                    </a:solidFill>
                  </a:rPr>
                  <a:t>isotope with mass number 8</a:t>
                </a: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Neutrinos from  p </a:t>
                </a:r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 </a:t>
                </a:r>
                <a:r>
                  <a:rPr lang="en-US" sz="2000">
                    <a:solidFill>
                      <a:srgbClr val="003399"/>
                    </a:solidFill>
                  </a:rPr>
                  <a:t>n  conversion</a:t>
                </a: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Typical temperatures</a:t>
                </a:r>
                <a:r>
                  <a:rPr lang="en-US" sz="2000"/>
                  <a:t>: </a:t>
                </a:r>
                <a:r>
                  <a:rPr lang="en-US" sz="2000">
                    <a:solidFill>
                      <a:srgbClr val="CC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CC0000"/>
                    </a:solidFill>
                  </a:rPr>
                  <a:t>7</a:t>
                </a:r>
                <a:r>
                  <a:rPr lang="en-US" sz="2000">
                    <a:solidFill>
                      <a:srgbClr val="CC0000"/>
                    </a:solidFill>
                  </a:rPr>
                  <a:t> K </a:t>
                </a:r>
                <a:r>
                  <a:rPr lang="en-US" sz="2000" smtClean="0">
                    <a:solidFill>
                      <a:srgbClr val="CC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C0000"/>
                        </a:solidFill>
                        <a:latin typeface="Cambria Math"/>
                      </a:rPr>
                      <m:t>∼</m:t>
                    </m:r>
                  </m:oMath>
                </a14:m>
                <a:r>
                  <a:rPr lang="en-US" sz="2000" smtClean="0">
                    <a:solidFill>
                      <a:srgbClr val="CC0000"/>
                    </a:solidFill>
                  </a:rPr>
                  <a:t>1 </a:t>
                </a:r>
                <a:r>
                  <a:rPr lang="en-US" sz="2000">
                    <a:solidFill>
                      <a:srgbClr val="CC0000"/>
                    </a:solidFill>
                  </a:rPr>
                  <a:t>keV)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055" y="647998"/>
                <a:ext cx="5184577" cy="1871993"/>
              </a:xfrm>
              <a:prstGeom prst="rect">
                <a:avLst/>
              </a:prstGeom>
              <a:blipFill rotWithShape="1">
                <a:blip r:embed="rId3"/>
                <a:stretch>
                  <a:fillRect l="-1293" t="-2932" b="-71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87931" y="2592226"/>
                <a:ext cx="5184577" cy="2519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 algn="l"/>
                <a:r>
                  <a:rPr lang="en-US" sz="2000" b="1" smtClean="0">
                    <a:solidFill>
                      <a:srgbClr val="CC0000"/>
                    </a:solidFill>
                    <a:effectLst/>
                  </a:rPr>
                  <a:t>Helium burning</a:t>
                </a:r>
              </a:p>
              <a:p>
                <a:pPr algn="l"/>
                <a:endParaRPr lang="en-US" sz="400" smtClean="0">
                  <a:solidFill>
                    <a:srgbClr val="CC0000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effectLst/>
                          <a:latin typeface="Cambria Math"/>
                        </a:rPr>
                        <m:t>     </m:t>
                      </m:r>
                      <m:sPre>
                        <m:sPre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He</m:t>
                          </m:r>
                        </m:e>
                      </m:sPre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He</m:t>
                          </m:r>
                        </m:e>
                      </m:sPre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He</m:t>
                          </m:r>
                        </m:e>
                      </m:sPre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↔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e>
                      </m:sPre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He</m:t>
                          </m:r>
                        </m:e>
                      </m:sPre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000" smtClean="0">
                  <a:solidFill>
                    <a:srgbClr val="CC0000"/>
                  </a:solidFill>
                  <a:effectLst/>
                </a:endParaRPr>
              </a:p>
              <a:p>
                <a:endParaRPr lang="en-US" sz="400" smtClean="0">
                  <a:solidFill>
                    <a:srgbClr val="CC0000"/>
                  </a:solidFill>
                  <a:effectLst/>
                </a:endParaRPr>
              </a:p>
              <a:p>
                <a:pPr algn="l"/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“</a:t>
                </a:r>
                <a:r>
                  <a:rPr lang="en-US" sz="2000">
                    <a:solidFill>
                      <a:srgbClr val="003399"/>
                    </a:solidFill>
                    <a:effectLst/>
                  </a:rPr>
                  <a:t>Triple alpha reaction” because </a:t>
                </a:r>
                <a14:m>
                  <m:oMath xmlns:m="http://schemas.openxmlformats.org/officeDocument/2006/math">
                    <m:r>
                      <a:rPr lang="en-US" sz="2000" i="1" baseline="30000" smtClean="0">
                        <a:solidFill>
                          <a:srgbClr val="003399"/>
                        </a:solidFill>
                        <a:effectLst/>
                        <a:latin typeface="Cambria Math"/>
                      </a:rPr>
                      <m:t>8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003399"/>
                        </a:solidFill>
                        <a:effectLst/>
                        <a:latin typeface="Cambria Math"/>
                      </a:rPr>
                      <m:t>Be</m:t>
                    </m:r>
                  </m:oMath>
                </a14:m>
                <a:r>
                  <a:rPr lang="en-US" sz="2000">
                    <a:solidFill>
                      <a:srgbClr val="003399"/>
                    </a:solidFill>
                    <a:effectLst/>
                  </a:rPr>
                  <a:t> unstable,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  <a:effectLst/>
                  </a:rPr>
                  <a:t>builds up with </a:t>
                </a:r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concentration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effectLst/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effectLst/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effectLst/>
                            <a:latin typeface="Cambria Math"/>
                          </a:rPr>
                          <m:t>−9</m:t>
                        </m:r>
                      </m:sup>
                    </m:sSup>
                  </m:oMath>
                </a14:m>
                <a:endParaRPr lang="en-US" sz="2000" b="0" i="1" smtClean="0">
                  <a:solidFill>
                    <a:srgbClr val="003399"/>
                  </a:solidFill>
                  <a:latin typeface="Cambria Math"/>
                </a:endParaRPr>
              </a:p>
              <a:p>
                <a:pPr algn="l"/>
                <a:endParaRPr lang="en-US" sz="400" b="0" i="1" smtClean="0">
                  <a:solidFill>
                    <a:srgbClr val="003399"/>
                  </a:solidFill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 </m:t>
                      </m:r>
                      <m:sPre>
                        <m:sPre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</m:t>
                          </m:r>
                        </m:e>
                      </m:sPre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He</m:t>
                          </m:r>
                        </m:e>
                      </m:sPre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</m:t>
                          </m:r>
                        </m:e>
                      </m:sPre>
                    </m:oMath>
                  </m:oMathPara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</m:t>
                          </m:r>
                        </m:e>
                      </m:sPre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He</m:t>
                          </m:r>
                        </m:e>
                      </m:sPre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Pre>
                        <m:sPre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Ne</m:t>
                          </m:r>
                        </m:e>
                      </m:sPre>
                    </m:oMath>
                  </m:oMathPara>
                </a14:m>
                <a:endParaRPr lang="en-US" sz="2000" smtClean="0">
                  <a:solidFill>
                    <a:srgbClr val="003399"/>
                  </a:solidFill>
                </a:endParaRPr>
              </a:p>
              <a:p>
                <a:pPr algn="l"/>
                <a:endParaRPr lang="en-US" sz="400" smtClean="0">
                  <a:effectLst/>
                </a:endParaRPr>
              </a:p>
              <a:p>
                <a:pPr algn="l"/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Typical </a:t>
                </a:r>
                <a:r>
                  <a:rPr lang="en-US" sz="2000">
                    <a:solidFill>
                      <a:srgbClr val="003399"/>
                    </a:solidFill>
                    <a:effectLst/>
                  </a:rPr>
                  <a:t>temperatures: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C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CC0000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CC000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C0000"/>
                            </a:solidFill>
                            <a:effectLst/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C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CC0000"/>
                        </a:solidFill>
                        <a:effectLst/>
                        <a:latin typeface="Cambria Math"/>
                      </a:rPr>
                      <m:t>K</m:t>
                    </m:r>
                  </m:oMath>
                </a14:m>
                <a:r>
                  <a:rPr lang="en-US" sz="2000">
                    <a:solidFill>
                      <a:srgbClr val="CC0000"/>
                    </a:solidFill>
                    <a:effectLst/>
                  </a:rPr>
                  <a:t>  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C0000"/>
                        </a:solidFill>
                        <a:effectLst/>
                        <a:latin typeface="Cambria Math"/>
                      </a:rPr>
                      <m:t>~</m:t>
                    </m:r>
                  </m:oMath>
                </a14:m>
                <a:r>
                  <a:rPr lang="en-US" sz="2000">
                    <a:solidFill>
                      <a:srgbClr val="CC0000"/>
                    </a:solidFill>
                    <a:effectLst/>
                  </a:rPr>
                  <a:t>10 keV)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31" y="2592226"/>
                <a:ext cx="5184577" cy="2519991"/>
              </a:xfrm>
              <a:prstGeom prst="rect">
                <a:avLst/>
              </a:prstGeom>
              <a:blipFill rotWithShape="1">
                <a:blip r:embed="rId4"/>
                <a:stretch>
                  <a:fillRect l="-1293" t="-242" b="-31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87931" y="5184227"/>
                <a:ext cx="5184577" cy="1439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 algn="l"/>
                <a:r>
                  <a:rPr lang="en-US" sz="2000" b="1" smtClean="0">
                    <a:solidFill>
                      <a:srgbClr val="CC0000"/>
                    </a:solidFill>
                  </a:rPr>
                  <a:t>Carbon burning</a:t>
                </a:r>
              </a:p>
              <a:p>
                <a:pPr algn="l"/>
                <a:endParaRPr lang="en-US" sz="400" smtClean="0">
                  <a:solidFill>
                    <a:srgbClr val="CC0000"/>
                  </a:solidFill>
                </a:endParaRP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Many reactions, for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example</a:t>
                </a:r>
              </a:p>
              <a:p>
                <a:pPr algn="l"/>
                <a:endParaRPr lang="en-US" sz="40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</m:t>
                        </m:r>
                      </m:e>
                    </m:sPre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C</m:t>
                        </m:r>
                      </m:e>
                    </m:sPre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/>
                          </a:rPr>
                          <m:t>23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Na</m:t>
                        </m:r>
                      </m:e>
                    </m:sPre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p</m:t>
                    </m:r>
                  </m:oMath>
                </a14:m>
                <a:r>
                  <a:rPr lang="en-US" sz="2000" smtClean="0"/>
                  <a:t> 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or </a:t>
                </a:r>
                <a:r>
                  <a:rPr lang="en-US" sz="200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/>
                          </a:rPr>
                          <m:t>20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Ne</m:t>
                        </m:r>
                      </m:e>
                    </m:sPre>
                    <m:r>
                      <a:rPr lang="en-US" sz="2000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He</m:t>
                        </m:r>
                      </m:e>
                    </m:sPre>
                  </m:oMath>
                </a14:m>
                <a:r>
                  <a:rPr lang="en-US" sz="2000" smtClean="0"/>
                  <a:t> 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etc</a:t>
                </a:r>
                <a:r>
                  <a:rPr lang="en-US" sz="2000" smtClean="0"/>
                  <a:t> </a:t>
                </a:r>
                <a:endParaRPr lang="en-US" sz="2000"/>
              </a:p>
              <a:p>
                <a:pPr algn="l"/>
                <a:endParaRPr lang="en-US" sz="400" smtClean="0"/>
              </a:p>
              <a:p>
                <a:pPr algn="l"/>
                <a:r>
                  <a:rPr lang="en-US" sz="2000" smtClean="0">
                    <a:solidFill>
                      <a:srgbClr val="003399"/>
                    </a:solidFill>
                  </a:rPr>
                  <a:t>Typical </a:t>
                </a:r>
                <a:r>
                  <a:rPr lang="en-US" sz="2000">
                    <a:solidFill>
                      <a:srgbClr val="003399"/>
                    </a:solidFill>
                  </a:rPr>
                  <a:t>temperatures: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C0000"/>
                        </a:solidFill>
                        <a:latin typeface="Cambria Math"/>
                      </a:rPr>
                      <m:t>10</m:t>
                    </m:r>
                    <m:r>
                      <a:rPr lang="en-US" sz="2000" i="1" baseline="30000">
                        <a:solidFill>
                          <a:srgbClr val="CC0000"/>
                        </a:solidFill>
                        <a:latin typeface="Cambria Math"/>
                      </a:rPr>
                      <m:t>9</m:t>
                    </m:r>
                    <m:r>
                      <a:rPr lang="en-US" sz="2000" i="1">
                        <a:solidFill>
                          <a:srgbClr val="CC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CC0000"/>
                        </a:solidFill>
                        <a:latin typeface="Cambria Math"/>
                      </a:rPr>
                      <m:t>K</m:t>
                    </m:r>
                  </m:oMath>
                </a14:m>
                <a:r>
                  <a:rPr lang="en-US" sz="2000">
                    <a:solidFill>
                      <a:srgbClr val="CC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C0000"/>
                        </a:solidFill>
                        <a:latin typeface="Cambria Math"/>
                      </a:rPr>
                      <m:t>(~100 </m:t>
                    </m:r>
                    <m:r>
                      <m:rPr>
                        <m:sty m:val="p"/>
                      </m:rPr>
                      <a:rPr lang="en-US" sz="2000" i="0" smtClean="0">
                        <a:solidFill>
                          <a:srgbClr val="CC0000"/>
                        </a:solidFill>
                        <a:latin typeface="Cambria Math"/>
                      </a:rPr>
                      <m:t>keV</m:t>
                    </m:r>
                    <m:r>
                      <a:rPr lang="en-US" sz="2000" i="1" smtClean="0">
                        <a:solidFill>
                          <a:srgbClr val="CC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31" y="5184227"/>
                <a:ext cx="5184577" cy="1439995"/>
              </a:xfrm>
              <a:prstGeom prst="rect">
                <a:avLst/>
              </a:prstGeom>
              <a:blipFill rotWithShape="1">
                <a:blip r:embed="rId5"/>
                <a:stretch>
                  <a:fillRect l="-1293" t="-3797" b="-92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Hydrogen Exhaustion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8032" y="935709"/>
            <a:ext cx="4176464" cy="4968618"/>
            <a:chOff x="288032" y="935709"/>
            <a:chExt cx="4176464" cy="4968618"/>
          </a:xfrm>
        </p:grpSpPr>
        <p:sp>
          <p:nvSpPr>
            <p:cNvPr id="4" name="Oval 10" descr="C:\vortrag\material\usedpics\star1.tif"/>
            <p:cNvSpPr>
              <a:spLocks noChangeAspect="1" noChangeArrowheads="1"/>
            </p:cNvSpPr>
            <p:nvPr/>
          </p:nvSpPr>
          <p:spPr bwMode="auto">
            <a:xfrm>
              <a:off x="936104" y="2015993"/>
              <a:ext cx="2880320" cy="2879990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936104" y="5400329"/>
              <a:ext cx="2880320" cy="503998"/>
            </a:xfrm>
            <a:prstGeom prst="wedgeRectCallout">
              <a:avLst>
                <a:gd name="adj1" fmla="val -727"/>
                <a:gd name="adj2" fmla="val -430653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algn="ctr" defTabSz="921018"/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Hydrogen Burning</a:t>
              </a:r>
              <a:endParaRPr 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88032" y="935709"/>
              <a:ext cx="4176464" cy="50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54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lIns="86402" tIns="43201" rIns="86402" bIns="43201" anchor="ctr"/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Main-sequence star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80521" y="936396"/>
            <a:ext cx="4176464" cy="5255971"/>
            <a:chOff x="4680521" y="936396"/>
            <a:chExt cx="4176464" cy="5255971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680521" y="936396"/>
              <a:ext cx="4176464" cy="50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54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Helium-burning star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4" descr="C:\vortrag\material\usedpics\star2.tif"/>
            <p:cNvSpPr>
              <a:spLocks noChangeAspect="1" noChangeArrowheads="1"/>
            </p:cNvSpPr>
            <p:nvPr/>
          </p:nvSpPr>
          <p:spPr bwMode="auto">
            <a:xfrm>
              <a:off x="5040572" y="1727747"/>
              <a:ext cx="3456384" cy="3455988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4968562" y="5400380"/>
              <a:ext cx="1728000" cy="791987"/>
            </a:xfrm>
            <a:prstGeom prst="wedgeRectCallout">
              <a:avLst>
                <a:gd name="adj1" fmla="val 52525"/>
                <a:gd name="adj2" fmla="val -28951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algn="ctr" defTabSz="921018">
                <a:lnSpc>
                  <a:spcPts val="2400"/>
                </a:lnSpc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Helium</a:t>
              </a:r>
            </a:p>
            <a:p>
              <a:pPr algn="ctr" defTabSz="921018">
                <a:lnSpc>
                  <a:spcPts val="2400"/>
                </a:lnSpc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Burning</a:t>
              </a:r>
              <a:endParaRPr 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6840761" y="5400380"/>
              <a:ext cx="1728192" cy="791987"/>
            </a:xfrm>
            <a:prstGeom prst="wedgeRectCallout">
              <a:avLst>
                <a:gd name="adj1" fmla="val -43280"/>
                <a:gd name="adj2" fmla="val -201159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/>
            <a:p>
              <a:pPr algn="ctr" defTabSz="921018">
                <a:lnSpc>
                  <a:spcPts val="2400"/>
                </a:lnSpc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Hydrogen</a:t>
              </a:r>
            </a:p>
            <a:p>
              <a:pPr algn="ctr" defTabSz="921018">
                <a:lnSpc>
                  <a:spcPts val="2400"/>
                </a:lnSpc>
              </a:pPr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Burning</a:t>
              </a:r>
              <a:endParaRPr 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1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Burning Phases of a 15 Solar-Mass Star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0072" y="2447929"/>
            <a:ext cx="1296144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Hydrogen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20472" y="2447929"/>
            <a:ext cx="648072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000">
                <a:latin typeface="Trebuchet MS" pitchFamily="34" charset="0"/>
              </a:rPr>
              <a:t>3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36252" y="2447929"/>
            <a:ext cx="1584176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H 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 He</a:t>
            </a:r>
            <a:endParaRPr lang="en-US" sz="2000">
              <a:latin typeface="Trebuchet MS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48712" y="2447929"/>
            <a:ext cx="648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Trebuchet MS" pitchFamily="34" charset="0"/>
              </a:rPr>
              <a:t>2.1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968562" y="2447929"/>
            <a:ext cx="1080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5.9</a:t>
            </a:r>
            <a:endParaRPr lang="en-US" sz="2000" baseline="30000">
              <a:latin typeface="Trebuchet MS" pitchFamily="34" charset="0"/>
              <a:sym typeface="Symbol" pitchFamily="18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776952" y="2447929"/>
            <a:ext cx="1080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smtClean="0">
                <a:latin typeface="Trebuchet MS" pitchFamily="34" charset="0"/>
              </a:rPr>
              <a:t>1.2</a:t>
            </a:r>
            <a:r>
              <a:rPr lang="en-US" sz="2000" b="1" smtClean="0">
                <a:latin typeface="Trebuchet MS" pitchFamily="34" charset="0"/>
                <a:sym typeface="Symbol" pitchFamily="18" charset="2"/>
              </a:rPr>
              <a:t>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10</a:t>
            </a:r>
            <a:r>
              <a:rPr lang="en-US" baseline="30000">
                <a:latin typeface="Trebuchet MS" pitchFamily="34" charset="0"/>
                <a:sym typeface="Symbol" pitchFamily="18" charset="2"/>
              </a:rPr>
              <a:t>7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60046" y="2447929"/>
            <a:ext cx="108012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777192" y="1727747"/>
            <a:ext cx="1079910" cy="720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algn="ctr" defTabSz="921018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</a:t>
            </a:r>
          </a:p>
          <a:p>
            <a:pPr algn="ctr" defTabSz="921018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[years]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696802" y="1727847"/>
            <a:ext cx="1080000" cy="720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7530" tIns="48765" rIns="97530" bIns="48765" anchor="ctr"/>
          <a:lstStyle/>
          <a:p>
            <a:pPr algn="ctr" defTabSz="921018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n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968712" y="1727850"/>
            <a:ext cx="1080000" cy="719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algn="ctr" defTabSz="921018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r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defTabSz="921018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[g/cm</a:t>
            </a:r>
            <a:r>
              <a:rPr lang="en-US" sz="24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320472" y="1727850"/>
            <a:ext cx="648072" cy="719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algn="ctr" defTabSz="921018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defTabSz="921018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[keV]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736296" y="1727847"/>
            <a:ext cx="1584176" cy="720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algn="ctr" defTabSz="921018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</a:t>
            </a:r>
          </a:p>
          <a:p>
            <a:pPr algn="ctr" defTabSz="921018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59922" y="1727850"/>
            <a:ext cx="2376000" cy="719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algn="ctr" defTabSz="921018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 Phase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544642" y="1007048"/>
            <a:ext cx="1665605" cy="648607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/>
          <a:p>
            <a:pPr algn="ctr" defTabSz="921018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sz="20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[10</a:t>
            </a:r>
            <a:r>
              <a:rPr lang="en-US" sz="24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graphicFrame>
        <p:nvGraphicFramePr>
          <p:cNvPr id="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20928"/>
              </p:ext>
            </p:extLst>
          </p:nvPr>
        </p:nvGraphicFramePr>
        <p:xfrm>
          <a:off x="504062" y="2519929"/>
          <a:ext cx="792088" cy="43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" name="CorelPhotoPaint.Image.10" r:id="rId3" imgW="487805" imgH="268923" progId="CorelPhotoPaint.Image.10">
                  <p:embed/>
                </p:oleObj>
              </mc:Choice>
              <mc:Fallback>
                <p:oleObj name="CorelPhotoPaint.Image.10" r:id="rId3" imgW="487805" imgH="268923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62" y="2519929"/>
                        <a:ext cx="792088" cy="431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360046" y="3024009"/>
            <a:ext cx="108012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440072" y="3024009"/>
            <a:ext cx="1296144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Helium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320472" y="3024009"/>
            <a:ext cx="648072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000">
                <a:latin typeface="Trebuchet MS" pitchFamily="34" charset="0"/>
              </a:rPr>
              <a:t>14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736252" y="3024009"/>
            <a:ext cx="1584176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He 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 C, O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696952" y="3024007"/>
            <a:ext cx="108000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smtClean="0">
                <a:latin typeface="Trebuchet MS" pitchFamily="34" charset="0"/>
              </a:rPr>
              <a:t>1.7</a:t>
            </a:r>
            <a:r>
              <a:rPr lang="en-US" sz="2000" b="1" smtClean="0">
                <a:latin typeface="Trebuchet MS" pitchFamily="34" charset="0"/>
                <a:sym typeface="Symbol" pitchFamily="18" charset="2"/>
              </a:rPr>
              <a:t>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10</a:t>
            </a:r>
            <a:r>
              <a:rPr lang="en-US" baseline="30000">
                <a:latin typeface="Symbol" pitchFamily="18" charset="2"/>
                <a:sym typeface="Symbol" pitchFamily="18" charset="2"/>
              </a:rPr>
              <a:t>-</a:t>
            </a:r>
            <a:r>
              <a:rPr lang="en-US" baseline="30000">
                <a:latin typeface="Trebuchet MS" pitchFamily="34" charset="0"/>
                <a:sym typeface="Symbol" pitchFamily="18" charset="2"/>
              </a:rPr>
              <a:t>5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048712" y="3024009"/>
            <a:ext cx="648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Trebuchet MS" pitchFamily="34" charset="0"/>
              </a:rPr>
              <a:t>6.0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968562" y="3024009"/>
            <a:ext cx="1080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Trebuchet MS" pitchFamily="34" charset="0"/>
              </a:rPr>
              <a:t>1.3</a:t>
            </a:r>
            <a:r>
              <a:rPr lang="en-US" sz="2000" b="1">
                <a:latin typeface="Trebuchet MS" pitchFamily="34" charset="0"/>
                <a:sym typeface="Symbol" pitchFamily="18" charset="2"/>
              </a:rPr>
              <a:t>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10</a:t>
            </a:r>
            <a:r>
              <a:rPr lang="en-US" baseline="30000">
                <a:latin typeface="Trebuchet MS" pitchFamily="34" charset="0"/>
                <a:sym typeface="Symbol" pitchFamily="18" charset="2"/>
              </a:rPr>
              <a:t>3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776952" y="3024009"/>
            <a:ext cx="1080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smtClean="0">
                <a:latin typeface="Trebuchet MS" pitchFamily="34" charset="0"/>
              </a:rPr>
              <a:t>1.3</a:t>
            </a:r>
            <a:r>
              <a:rPr lang="en-US" sz="2000" b="1" smtClean="0">
                <a:latin typeface="Trebuchet MS" pitchFamily="34" charset="0"/>
                <a:sym typeface="Symbol" pitchFamily="18" charset="2"/>
              </a:rPr>
              <a:t>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10</a:t>
            </a:r>
            <a:r>
              <a:rPr lang="en-US" baseline="30000">
                <a:latin typeface="Trebuchet MS" pitchFamily="34" charset="0"/>
                <a:sym typeface="Symbol" pitchFamily="18" charset="2"/>
              </a:rPr>
              <a:t>6</a:t>
            </a:r>
          </a:p>
        </p:txBody>
      </p:sp>
      <p:graphicFrame>
        <p:nvGraphicFramePr>
          <p:cNvPr id="3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932146"/>
              </p:ext>
            </p:extLst>
          </p:nvPr>
        </p:nvGraphicFramePr>
        <p:xfrm>
          <a:off x="504062" y="3096009"/>
          <a:ext cx="792088" cy="43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name="CorelPhotoPaint.Image.10" r:id="rId5" imgW="483110" imgH="264233" progId="CorelPhotoPaint.Image.10">
                  <p:embed/>
                </p:oleObj>
              </mc:Choice>
              <mc:Fallback>
                <p:oleObj name="CorelPhotoPaint.Image.10" r:id="rId5" imgW="483110" imgH="264233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62" y="3096009"/>
                        <a:ext cx="792088" cy="431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360046" y="3600089"/>
            <a:ext cx="108012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440072" y="3600089"/>
            <a:ext cx="1296144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Carbon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2736252" y="3600089"/>
            <a:ext cx="1584176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C 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 Ne, Mg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320472" y="3600089"/>
            <a:ext cx="648072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000">
                <a:latin typeface="Trebuchet MS" pitchFamily="34" charset="0"/>
              </a:rPr>
              <a:t>53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4968562" y="3600089"/>
            <a:ext cx="1080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Trebuchet MS" pitchFamily="34" charset="0"/>
              </a:rPr>
              <a:t>1.7</a:t>
            </a:r>
            <a:r>
              <a:rPr lang="en-US" sz="2000" b="1">
                <a:latin typeface="Trebuchet MS" pitchFamily="34" charset="0"/>
                <a:sym typeface="Symbol" pitchFamily="18" charset="2"/>
              </a:rPr>
              <a:t>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10</a:t>
            </a:r>
            <a:r>
              <a:rPr lang="en-US" baseline="30000">
                <a:latin typeface="Trebuchet MS" pitchFamily="34" charset="0"/>
                <a:sym typeface="Symbol" pitchFamily="18" charset="2"/>
              </a:rPr>
              <a:t>5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6048712" y="3600089"/>
            <a:ext cx="648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Trebuchet MS" pitchFamily="34" charset="0"/>
              </a:rPr>
              <a:t>8.6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6696802" y="3600089"/>
            <a:ext cx="108000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1.0</a:t>
            </a:r>
            <a:endParaRPr lang="en-US" sz="2000" baseline="30000">
              <a:latin typeface="Trebuchet MS" pitchFamily="34" charset="0"/>
              <a:sym typeface="Symbol" pitchFamily="18" charset="2"/>
            </a:endParaRP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7776952" y="3600089"/>
            <a:ext cx="1080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smtClean="0">
                <a:latin typeface="Trebuchet MS" pitchFamily="34" charset="0"/>
              </a:rPr>
              <a:t>6.3</a:t>
            </a:r>
            <a:r>
              <a:rPr lang="en-US" sz="2000" b="1" smtClean="0">
                <a:latin typeface="Trebuchet MS" pitchFamily="34" charset="0"/>
                <a:sym typeface="Symbol" pitchFamily="18" charset="2"/>
              </a:rPr>
              <a:t>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10</a:t>
            </a:r>
            <a:r>
              <a:rPr lang="en-US" baseline="30000">
                <a:latin typeface="Trebuchet MS" pitchFamily="34" charset="0"/>
                <a:sym typeface="Symbol" pitchFamily="18" charset="2"/>
              </a:rPr>
              <a:t>3</a:t>
            </a:r>
          </a:p>
        </p:txBody>
      </p:sp>
      <p:graphicFrame>
        <p:nvGraphicFramePr>
          <p:cNvPr id="4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49577"/>
              </p:ext>
            </p:extLst>
          </p:nvPr>
        </p:nvGraphicFramePr>
        <p:xfrm>
          <a:off x="4536496" y="3522089"/>
          <a:ext cx="144016" cy="29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" name="Equation" r:id="rId7" imgW="152280" imgH="317160" progId="Equation.3">
                  <p:embed/>
                </p:oleObj>
              </mc:Choice>
              <mc:Fallback>
                <p:oleObj name="Equation" r:id="rId7" imgW="1522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496" y="3522089"/>
                        <a:ext cx="144016" cy="299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241445"/>
              </p:ext>
            </p:extLst>
          </p:nvPr>
        </p:nvGraphicFramePr>
        <p:xfrm>
          <a:off x="504062" y="3672089"/>
          <a:ext cx="792088" cy="43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" name="CorelPhotoPaint.Image.10" r:id="rId9" imgW="483110" imgH="266402" progId="CorelPhotoPaint.Image.10">
                  <p:embed/>
                </p:oleObj>
              </mc:Choice>
              <mc:Fallback>
                <p:oleObj name="CorelPhotoPaint.Image.10" r:id="rId9" imgW="483110" imgH="266402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62" y="3672089"/>
                        <a:ext cx="792088" cy="437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360046" y="4176169"/>
            <a:ext cx="108012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1440072" y="4176169"/>
            <a:ext cx="1296144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Neon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736252" y="4176169"/>
            <a:ext cx="1584176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Ne 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 O, Mg</a:t>
            </a:r>
            <a:endParaRPr lang="en-US" sz="2000">
              <a:latin typeface="Trebuchet MS" pitchFamily="34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4320472" y="4176169"/>
            <a:ext cx="648072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000">
                <a:latin typeface="Trebuchet MS" pitchFamily="34" charset="0"/>
              </a:rPr>
              <a:t>110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968562" y="4176169"/>
            <a:ext cx="1080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Trebuchet MS" pitchFamily="34" charset="0"/>
              </a:rPr>
              <a:t>1.6</a:t>
            </a:r>
            <a:r>
              <a:rPr lang="en-US" sz="2000" b="1">
                <a:latin typeface="Trebuchet MS" pitchFamily="34" charset="0"/>
                <a:sym typeface="Symbol" pitchFamily="18" charset="2"/>
              </a:rPr>
              <a:t>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10</a:t>
            </a:r>
            <a:r>
              <a:rPr lang="en-US" baseline="30000">
                <a:latin typeface="Trebuchet MS" pitchFamily="34" charset="0"/>
                <a:sym typeface="Symbol" pitchFamily="18" charset="2"/>
              </a:rPr>
              <a:t>7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6048712" y="4176169"/>
            <a:ext cx="648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Trebuchet MS" pitchFamily="34" charset="0"/>
              </a:rPr>
              <a:t>9.6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6696802" y="4176169"/>
            <a:ext cx="1080000" cy="576000"/>
          </a:xfrm>
          <a:prstGeom prst="rect">
            <a:avLst/>
          </a:prstGeom>
          <a:solidFill>
            <a:srgbClr val="C4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1.8</a:t>
            </a: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Symbol" pitchFamily="18" charset="2"/>
              </a:rPr>
              <a:t>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Symbol" pitchFamily="18" charset="2"/>
              </a:rPr>
              <a:t>10</a:t>
            </a:r>
            <a:r>
              <a:rPr 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Symbol" pitchFamily="18" charset="2"/>
              </a:rPr>
              <a:t>3</a:t>
            </a: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7776952" y="4176169"/>
            <a:ext cx="1080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smtClean="0">
                <a:latin typeface="Trebuchet MS" pitchFamily="34" charset="0"/>
              </a:rPr>
              <a:t>7.0</a:t>
            </a:r>
            <a:endParaRPr lang="en-US" sz="2000" baseline="30000">
              <a:latin typeface="Trebuchet MS" pitchFamily="34" charset="0"/>
              <a:sym typeface="Symbol" pitchFamily="18" charset="2"/>
            </a:endParaRPr>
          </a:p>
        </p:txBody>
      </p:sp>
      <p:graphicFrame>
        <p:nvGraphicFramePr>
          <p:cNvPr id="5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11180"/>
              </p:ext>
            </p:extLst>
          </p:nvPr>
        </p:nvGraphicFramePr>
        <p:xfrm>
          <a:off x="504062" y="4248169"/>
          <a:ext cx="792088" cy="43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" name="CorelPhotoPaint.Image.10" r:id="rId11" imgW="483110" imgH="266402" progId="CorelPhotoPaint.Image.10">
                  <p:embed/>
                </p:oleObj>
              </mc:Choice>
              <mc:Fallback>
                <p:oleObj name="CorelPhotoPaint.Image.10" r:id="rId11" imgW="483110" imgH="266402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62" y="4248169"/>
                        <a:ext cx="792088" cy="431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360046" y="4751993"/>
            <a:ext cx="108012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440072" y="4751993"/>
            <a:ext cx="1296144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Oxygen</a:t>
            </a: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2736252" y="4751993"/>
            <a:ext cx="1584176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O 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 Si</a:t>
            </a:r>
            <a:endParaRPr lang="en-US" sz="2000">
              <a:latin typeface="Trebuchet MS" pitchFamily="34" charset="0"/>
            </a:endParaRP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4320472" y="4751993"/>
            <a:ext cx="648072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000">
                <a:latin typeface="Trebuchet MS" pitchFamily="34" charset="0"/>
              </a:rPr>
              <a:t>160</a:t>
            </a: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4968562" y="4751993"/>
            <a:ext cx="1080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Trebuchet MS" pitchFamily="34" charset="0"/>
              </a:rPr>
              <a:t>9.7</a:t>
            </a:r>
            <a:r>
              <a:rPr lang="en-US" sz="2000" b="1">
                <a:latin typeface="Trebuchet MS" pitchFamily="34" charset="0"/>
                <a:sym typeface="Symbol" pitchFamily="18" charset="2"/>
              </a:rPr>
              <a:t>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10</a:t>
            </a:r>
            <a:r>
              <a:rPr lang="en-US" baseline="30000">
                <a:latin typeface="Trebuchet MS" pitchFamily="34" charset="0"/>
                <a:sym typeface="Symbol" pitchFamily="18" charset="2"/>
              </a:rPr>
              <a:t>7</a:t>
            </a: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6048712" y="4751993"/>
            <a:ext cx="648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Trebuchet MS" pitchFamily="34" charset="0"/>
              </a:rPr>
              <a:t>9.6</a:t>
            </a: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6696802" y="4751993"/>
            <a:ext cx="1080000" cy="576000"/>
          </a:xfrm>
          <a:prstGeom prst="rect">
            <a:avLst/>
          </a:prstGeom>
          <a:solidFill>
            <a:srgbClr val="C4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2.1</a:t>
            </a: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Symbol" pitchFamily="18" charset="2"/>
              </a:rPr>
              <a:t>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Symbol" pitchFamily="18" charset="2"/>
              </a:rPr>
              <a:t>10</a:t>
            </a:r>
            <a:r>
              <a:rPr 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Symbol" pitchFamily="18" charset="2"/>
              </a:rPr>
              <a:t>4</a:t>
            </a: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7776952" y="4751993"/>
            <a:ext cx="1080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smtClean="0">
                <a:latin typeface="Trebuchet MS" pitchFamily="34" charset="0"/>
              </a:rPr>
              <a:t>1.7</a:t>
            </a:r>
            <a:endParaRPr lang="en-US" sz="2000" baseline="30000">
              <a:latin typeface="Trebuchet MS" pitchFamily="34" charset="0"/>
              <a:sym typeface="Symbol" pitchFamily="18" charset="2"/>
            </a:endParaRPr>
          </a:p>
        </p:txBody>
      </p:sp>
      <p:graphicFrame>
        <p:nvGraphicFramePr>
          <p:cNvPr id="6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991766"/>
              </p:ext>
            </p:extLst>
          </p:nvPr>
        </p:nvGraphicFramePr>
        <p:xfrm>
          <a:off x="504062" y="4823993"/>
          <a:ext cx="792088" cy="43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" name="CorelPhotoPaint.Image.10" r:id="rId13" imgW="483110" imgH="264233" progId="CorelPhotoPaint.Image.10">
                  <p:embed/>
                </p:oleObj>
              </mc:Choice>
              <mc:Fallback>
                <p:oleObj name="CorelPhotoPaint.Image.10" r:id="rId13" imgW="483110" imgH="264233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62" y="4823993"/>
                        <a:ext cx="792088" cy="431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360046" y="5328247"/>
            <a:ext cx="108012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1440072" y="5328247"/>
            <a:ext cx="1296144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Silicon</a:t>
            </a:r>
          </a:p>
        </p:txBody>
      </p: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2736252" y="5328247"/>
            <a:ext cx="1584176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rebuchet MS" pitchFamily="34" charset="0"/>
              </a:rPr>
              <a:t>Si </a:t>
            </a:r>
            <a:r>
              <a:rPr lang="en-US" sz="2000">
                <a:latin typeface="Trebuchet MS" pitchFamily="34" charset="0"/>
                <a:sym typeface="Symbol" pitchFamily="18" charset="2"/>
              </a:rPr>
              <a:t> Fe, Ni</a:t>
            </a:r>
            <a:endParaRPr lang="en-US" sz="2000">
              <a:latin typeface="Trebuchet MS" pitchFamily="34" charset="0"/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4320472" y="5328247"/>
            <a:ext cx="648072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000">
                <a:latin typeface="Trebuchet MS" pitchFamily="34" charset="0"/>
              </a:rPr>
              <a:t>270</a:t>
            </a:r>
          </a:p>
        </p:txBody>
      </p:sp>
      <p:sp>
        <p:nvSpPr>
          <p:cNvPr id="68" name="Text Box 68"/>
          <p:cNvSpPr txBox="1">
            <a:spLocks noChangeArrowheads="1"/>
          </p:cNvSpPr>
          <p:nvPr/>
        </p:nvSpPr>
        <p:spPr bwMode="auto">
          <a:xfrm>
            <a:off x="4968562" y="5328247"/>
            <a:ext cx="1080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Trebuchet MS" pitchFamily="34" charset="0"/>
              </a:rPr>
              <a:t>2.3</a:t>
            </a:r>
            <a:r>
              <a:rPr lang="en-US" sz="2000" b="1">
                <a:latin typeface="Trebuchet MS" pitchFamily="34" charset="0"/>
                <a:sym typeface="Symbol" pitchFamily="18" charset="2"/>
              </a:rPr>
              <a:t></a:t>
            </a:r>
            <a:r>
              <a:rPr lang="en-US" sz="2000" smtClean="0">
                <a:latin typeface="Trebuchet MS" pitchFamily="34" charset="0"/>
                <a:sym typeface="Symbol" pitchFamily="18" charset="2"/>
              </a:rPr>
              <a:t>10</a:t>
            </a:r>
            <a:r>
              <a:rPr lang="en-US" baseline="30000" smtClean="0">
                <a:latin typeface="Trebuchet MS" pitchFamily="34" charset="0"/>
                <a:sym typeface="Symbol" pitchFamily="18" charset="2"/>
              </a:rPr>
              <a:t>8</a:t>
            </a:r>
            <a:endParaRPr lang="en-US" baseline="30000">
              <a:latin typeface="Trebuchet MS" pitchFamily="34" charset="0"/>
              <a:sym typeface="Symbol" pitchFamily="18" charset="2"/>
            </a:endParaRPr>
          </a:p>
        </p:txBody>
      </p:sp>
      <p:sp>
        <p:nvSpPr>
          <p:cNvPr id="69" name="Text Box 69"/>
          <p:cNvSpPr txBox="1">
            <a:spLocks noChangeArrowheads="1"/>
          </p:cNvSpPr>
          <p:nvPr/>
        </p:nvSpPr>
        <p:spPr bwMode="auto">
          <a:xfrm>
            <a:off x="6048802" y="5328329"/>
            <a:ext cx="648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Comic Sans MS" pitchFamily="66" charset="0"/>
              </a:rPr>
              <a:t>9.6</a:t>
            </a: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6696802" y="5328247"/>
            <a:ext cx="1080000" cy="576000"/>
          </a:xfrm>
          <a:prstGeom prst="rect">
            <a:avLst/>
          </a:prstGeom>
          <a:solidFill>
            <a:srgbClr val="C4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9.2</a:t>
            </a: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Symbol" pitchFamily="18" charset="2"/>
              </a:rPr>
              <a:t>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Symbol" pitchFamily="18" charset="2"/>
              </a:rPr>
              <a:t>10</a:t>
            </a:r>
            <a:r>
              <a:rPr lang="en-US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Symbol" pitchFamily="18" charset="2"/>
              </a:rPr>
              <a:t>5</a:t>
            </a:r>
          </a:p>
        </p:txBody>
      </p:sp>
      <p:sp>
        <p:nvSpPr>
          <p:cNvPr id="71" name="Text Box 71"/>
          <p:cNvSpPr txBox="1">
            <a:spLocks noChangeArrowheads="1"/>
          </p:cNvSpPr>
          <p:nvPr/>
        </p:nvSpPr>
        <p:spPr bwMode="auto">
          <a:xfrm>
            <a:off x="7777102" y="5328329"/>
            <a:ext cx="1080000" cy="57599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smtClean="0">
                <a:latin typeface="Trebuchet MS" pitchFamily="34" charset="0"/>
              </a:rPr>
              <a:t>6 </a:t>
            </a:r>
            <a:r>
              <a:rPr lang="en-US" sz="2000">
                <a:latin typeface="Trebuchet MS" pitchFamily="34" charset="0"/>
              </a:rPr>
              <a:t>days</a:t>
            </a:r>
            <a:endParaRPr lang="en-US" sz="2000" baseline="30000">
              <a:latin typeface="Trebuchet MS" pitchFamily="34" charset="0"/>
              <a:sym typeface="Symbol" pitchFamily="18" charset="2"/>
            </a:endParaRPr>
          </a:p>
        </p:txBody>
      </p:sp>
      <p:graphicFrame>
        <p:nvGraphicFramePr>
          <p:cNvPr id="72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060276"/>
              </p:ext>
            </p:extLst>
          </p:nvPr>
        </p:nvGraphicFramePr>
        <p:xfrm>
          <a:off x="504062" y="5400584"/>
          <a:ext cx="792088" cy="43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" name="CorelPhotoPaint.Image.10" r:id="rId15" imgW="483110" imgH="264233" progId="CorelPhotoPaint.Image.10">
                  <p:embed/>
                </p:oleObj>
              </mc:Choice>
              <mc:Fallback>
                <p:oleObj name="CorelPhotoPaint.Image.10" r:id="rId15" imgW="483110" imgH="264233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62" y="5400584"/>
                        <a:ext cx="792088" cy="431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Arrow Connector 73"/>
          <p:cNvCxnSpPr>
            <a:endCxn id="8" idx="0"/>
          </p:cNvCxnSpPr>
          <p:nvPr/>
        </p:nvCxnSpPr>
        <p:spPr>
          <a:xfrm>
            <a:off x="6372712" y="1655655"/>
            <a:ext cx="0" cy="792274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696952" y="2447927"/>
            <a:ext cx="1080000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Symbol" pitchFamily="18" charset="2"/>
              </a:rPr>
              <a:t>-</a:t>
            </a:r>
            <a:endParaRPr lang="en-US" sz="2000" baseline="30000">
              <a:latin typeface="Symbol" pitchFamily="18" charset="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73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Neutrinos from Thermal </a:t>
            </a:r>
            <a:r>
              <a:rPr lang="en-US" smtClean="0"/>
              <a:t>Processes</a:t>
            </a:r>
            <a:endParaRPr lang="en-US"/>
          </a:p>
        </p:txBody>
      </p:sp>
      <p:pic>
        <p:nvPicPr>
          <p:cNvPr id="3" name="Picture 2" descr="C:\Users\Georg Raffelt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6" y="792058"/>
            <a:ext cx="2664296" cy="16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eorg Raffelt\Desktop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9" y="792058"/>
            <a:ext cx="2592288" cy="16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eorg Raffelt\Desktop\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12" y="792058"/>
            <a:ext cx="2664296" cy="16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Georg Raffelt\Desktop\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6" y="2952194"/>
            <a:ext cx="2664296" cy="19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Georg Raffelt\Desktop\a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52" y="2951917"/>
            <a:ext cx="4536504" cy="35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8140" y="5472267"/>
            <a:ext cx="2760172" cy="10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C00000"/>
                </a:solidFill>
              </a:rPr>
              <a:t>These processes </a:t>
            </a:r>
            <a:r>
              <a:rPr lang="en-US" sz="2000" smtClean="0">
                <a:solidFill>
                  <a:srgbClr val="C00000"/>
                </a:solidFill>
              </a:rPr>
              <a:t>were first</a:t>
            </a:r>
            <a:endParaRPr lang="en-US" sz="2000">
              <a:solidFill>
                <a:srgbClr val="C00000"/>
              </a:solidFill>
            </a:endParaRPr>
          </a:p>
          <a:p>
            <a:pPr algn="l"/>
            <a:r>
              <a:rPr lang="en-US" sz="2000">
                <a:solidFill>
                  <a:srgbClr val="C00000"/>
                </a:solidFill>
              </a:rPr>
              <a:t>discussed in 1961</a:t>
            </a:r>
            <a:r>
              <a:rPr lang="en-US" sz="200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>
                <a:solidFill>
                  <a:srgbClr val="C00000"/>
                </a:solidFill>
              </a:rPr>
              <a:t>63</a:t>
            </a:r>
          </a:p>
          <a:p>
            <a:pPr algn="l"/>
            <a:r>
              <a:rPr lang="en-US" sz="2000">
                <a:solidFill>
                  <a:srgbClr val="C00000"/>
                </a:solidFill>
              </a:rPr>
              <a:t>after V</a:t>
            </a:r>
            <a:r>
              <a:rPr lang="en-US" sz="200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>
                <a:solidFill>
                  <a:srgbClr val="C00000"/>
                </a:solidFill>
              </a:rPr>
              <a:t>A theory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4016" y="792058"/>
            <a:ext cx="2664296" cy="165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4016" y="2447898"/>
            <a:ext cx="2664296" cy="359999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(Compton)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4016" y="792058"/>
            <a:ext cx="2664296" cy="165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312369" y="2447898"/>
            <a:ext cx="2592288" cy="359999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Plasmon decay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312369" y="792058"/>
            <a:ext cx="2592288" cy="165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048712" y="792058"/>
            <a:ext cx="2664296" cy="165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048712" y="2447898"/>
            <a:ext cx="2664296" cy="359999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annihilation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048712" y="792058"/>
            <a:ext cx="2664296" cy="165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16" y="2951917"/>
            <a:ext cx="2664296" cy="194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04016" y="4896125"/>
            <a:ext cx="2664296" cy="359999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Bremsstrahlung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04016" y="2951917"/>
            <a:ext cx="2664296" cy="1943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176452" y="2951917"/>
            <a:ext cx="4536504" cy="359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Effective Neutrino Neutral-Current Couplings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91484" y="4104077"/>
            <a:ext cx="6192697" cy="2448340"/>
            <a:chOff x="2592412" y="935637"/>
            <a:chExt cx="6192697" cy="2448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12"/>
                <p:cNvSpPr>
                  <a:spLocks noChangeArrowheads="1"/>
                </p:cNvSpPr>
                <p:nvPr/>
              </p:nvSpPr>
              <p:spPr bwMode="auto">
                <a:xfrm>
                  <a:off x="5184592" y="1367697"/>
                  <a:ext cx="2304000" cy="5040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000" b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W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≈1</m:t>
                      </m:r>
                    </m:oMath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35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4592" y="1367697"/>
                  <a:ext cx="2304000" cy="5040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316" b="-470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2592412" y="935637"/>
              <a:ext cx="1296000" cy="43200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Neutrino</a:t>
              </a: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3888374" y="935697"/>
              <a:ext cx="1296000" cy="43200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Fermion</a:t>
              </a: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5184592" y="935637"/>
              <a:ext cx="2304000" cy="43200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C</a:t>
              </a:r>
              <a:r>
                <a:rPr lang="en-US" sz="2400" baseline="-25000">
                  <a:solidFill>
                    <a:schemeClr val="bg1"/>
                  </a:solidFill>
                </a:rPr>
                <a:t>V</a:t>
              </a: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888374" y="2879977"/>
              <a:ext cx="1296000" cy="504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Neutron</a:t>
              </a:r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7489109" y="935697"/>
              <a:ext cx="1296000" cy="43200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C</a:t>
              </a:r>
              <a:r>
                <a:rPr lang="en-US" sz="2400" baseline="-25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3888374" y="2375837"/>
              <a:ext cx="1296000" cy="504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Proton</a:t>
              </a: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3888374" y="1367837"/>
              <a:ext cx="1296000" cy="1008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Electron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592412" y="2375837"/>
                  <a:ext cx="1296000" cy="10080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50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2412" y="2375837"/>
                  <a:ext cx="1296000" cy="10080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28"/>
                <p:cNvSpPr>
                  <a:spLocks noChangeArrowheads="1"/>
                </p:cNvSpPr>
                <p:nvPr/>
              </p:nvSpPr>
              <p:spPr bwMode="auto">
                <a:xfrm>
                  <a:off x="2592412" y="1871767"/>
                  <a:ext cx="1296000" cy="5040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𝜇</m:t>
                          </m:r>
                        </m:sub>
                      </m:sSub>
                    </m:oMath>
                  </a14:m>
                  <a:r>
                    <a:rPr lang="en-US" sz="2000" smtClean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𝜏</m:t>
                          </m:r>
                        </m:sub>
                      </m:sSub>
                    </m:oMath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51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2412" y="1871767"/>
                  <a:ext cx="1296000" cy="5040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29"/>
                <p:cNvSpPr>
                  <a:spLocks noChangeArrowheads="1"/>
                </p:cNvSpPr>
                <p:nvPr/>
              </p:nvSpPr>
              <p:spPr bwMode="auto">
                <a:xfrm>
                  <a:off x="2592412" y="1367697"/>
                  <a:ext cx="1296000" cy="5040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52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2412" y="1367697"/>
                  <a:ext cx="1296000" cy="5040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12"/>
                <p:cNvSpPr>
                  <a:spLocks noChangeArrowheads="1"/>
                </p:cNvSpPr>
                <p:nvPr/>
              </p:nvSpPr>
              <p:spPr bwMode="auto">
                <a:xfrm>
                  <a:off x="5184592" y="1871767"/>
                  <a:ext cx="2304000" cy="5040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000" b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W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≈0</m:t>
                      </m:r>
                    </m:oMath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64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4592" y="1871767"/>
                  <a:ext cx="2304000" cy="504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316" b="-4762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12"/>
                <p:cNvSpPr>
                  <a:spLocks noChangeArrowheads="1"/>
                </p:cNvSpPr>
                <p:nvPr/>
              </p:nvSpPr>
              <p:spPr bwMode="auto">
                <a:xfrm>
                  <a:off x="5184592" y="2375837"/>
                  <a:ext cx="2304000" cy="5040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000" b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−2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W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≈0</m:t>
                      </m:r>
                    </m:oMath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65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4592" y="2375837"/>
                  <a:ext cx="2304000" cy="504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316" b="-470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12"/>
                <p:cNvSpPr>
                  <a:spLocks noChangeArrowheads="1"/>
                </p:cNvSpPr>
                <p:nvPr/>
              </p:nvSpPr>
              <p:spPr bwMode="auto">
                <a:xfrm>
                  <a:off x="5184592" y="2879907"/>
                  <a:ext cx="2304000" cy="5040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000" b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</m:oMath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66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4592" y="2879907"/>
                  <a:ext cx="2304000" cy="504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70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12"/>
                <p:cNvSpPr>
                  <a:spLocks noChangeArrowheads="1"/>
                </p:cNvSpPr>
                <p:nvPr/>
              </p:nvSpPr>
              <p:spPr bwMode="auto">
                <a:xfrm>
                  <a:off x="7488912" y="1871837"/>
                  <a:ext cx="1296000" cy="5040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000" b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</m:oMath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67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88912" y="1871837"/>
                  <a:ext cx="1296000" cy="5040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4762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12"/>
                <p:cNvSpPr>
                  <a:spLocks noChangeArrowheads="1"/>
                </p:cNvSpPr>
                <p:nvPr/>
              </p:nvSpPr>
              <p:spPr bwMode="auto">
                <a:xfrm>
                  <a:off x="7488912" y="1367767"/>
                  <a:ext cx="1296000" cy="5040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000" b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</m:oMath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68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88912" y="1367767"/>
                  <a:ext cx="1296000" cy="5040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470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12"/>
                <p:cNvSpPr>
                  <a:spLocks noChangeArrowheads="1"/>
                </p:cNvSpPr>
                <p:nvPr/>
              </p:nvSpPr>
              <p:spPr bwMode="auto">
                <a:xfrm>
                  <a:off x="7488912" y="2879977"/>
                  <a:ext cx="1296000" cy="5040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000" b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1.26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</m:oMath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69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88912" y="2879977"/>
                  <a:ext cx="1296000" cy="5040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470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12"/>
                <p:cNvSpPr>
                  <a:spLocks noChangeArrowheads="1"/>
                </p:cNvSpPr>
                <p:nvPr/>
              </p:nvSpPr>
              <p:spPr bwMode="auto">
                <a:xfrm>
                  <a:off x="7488912" y="2375837"/>
                  <a:ext cx="1296000" cy="504000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000" b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1.26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</m:oMath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70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88912" y="2375837"/>
                  <a:ext cx="1296000" cy="5040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470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2" name="Picture 2" descr="C:\Users\Georg Raffelt\Desktop\a1.jpg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52" y="719607"/>
            <a:ext cx="2808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C:\Users\Georg Raffelt\Desktop\a2.jpg"/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42" y="1943777"/>
            <a:ext cx="2808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Georg Raffelt\Desktop\a3.jpg"/>
          <p:cNvPicPr preferRelativeResize="0"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82" y="719607"/>
            <a:ext cx="19440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AutoShape 41"/>
          <p:cNvSpPr>
            <a:spLocks noChangeArrowheads="1"/>
          </p:cNvSpPr>
          <p:nvPr/>
        </p:nvSpPr>
        <p:spPr bwMode="auto">
          <a:xfrm>
            <a:off x="4248473" y="1367995"/>
            <a:ext cx="1512168" cy="1104217"/>
          </a:xfrm>
          <a:prstGeom prst="rightArrow">
            <a:avLst>
              <a:gd name="adj1" fmla="val 57500"/>
              <a:gd name="adj2" fmla="val 50277"/>
            </a:avLst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" name="Rectangle 42"/>
          <p:cNvSpPr>
            <a:spLocks noChangeArrowheads="1"/>
          </p:cNvSpPr>
          <p:nvPr/>
        </p:nvSpPr>
        <p:spPr bwMode="auto">
          <a:xfrm>
            <a:off x="4248473" y="1583727"/>
            <a:ext cx="1224136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≪ M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W,Z</a:t>
            </a:r>
            <a:endParaRPr lang="en-US" sz="2400" baseline="-25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215932" y="1943937"/>
            <a:ext cx="1080000" cy="11520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Charged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</a:p>
        </p:txBody>
      </p:sp>
      <p:sp>
        <p:nvSpPr>
          <p:cNvPr id="78" name="Rectangle 44"/>
          <p:cNvSpPr>
            <a:spLocks noChangeArrowheads="1"/>
          </p:cNvSpPr>
          <p:nvPr/>
        </p:nvSpPr>
        <p:spPr bwMode="auto">
          <a:xfrm>
            <a:off x="1296052" y="1943937"/>
            <a:ext cx="2808000" cy="11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79" name="Rectangle 45"/>
          <p:cNvSpPr>
            <a:spLocks noChangeArrowheads="1"/>
          </p:cNvSpPr>
          <p:nvPr/>
        </p:nvSpPr>
        <p:spPr bwMode="auto">
          <a:xfrm>
            <a:off x="215932" y="719767"/>
            <a:ext cx="1080000" cy="11520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</a:p>
        </p:txBody>
      </p:sp>
      <p:sp>
        <p:nvSpPr>
          <p:cNvPr id="80" name="Rectangle 46"/>
          <p:cNvSpPr>
            <a:spLocks noChangeArrowheads="1"/>
          </p:cNvSpPr>
          <p:nvPr/>
        </p:nvSpPr>
        <p:spPr bwMode="auto">
          <a:xfrm>
            <a:off x="1296052" y="719607"/>
            <a:ext cx="2808000" cy="11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81" name="Rectangle 47"/>
          <p:cNvSpPr>
            <a:spLocks noChangeArrowheads="1"/>
          </p:cNvSpPr>
          <p:nvPr/>
        </p:nvSpPr>
        <p:spPr bwMode="auto">
          <a:xfrm>
            <a:off x="7776952" y="719937"/>
            <a:ext cx="1224136" cy="2376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fermion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</a:t>
            </a:r>
          </a:p>
        </p:txBody>
      </p:sp>
      <p:sp>
        <p:nvSpPr>
          <p:cNvPr id="82" name="Rectangle 48"/>
          <p:cNvSpPr>
            <a:spLocks noChangeArrowheads="1"/>
          </p:cNvSpPr>
          <p:nvPr/>
        </p:nvSpPr>
        <p:spPr bwMode="auto">
          <a:xfrm>
            <a:off x="5832682" y="719607"/>
            <a:ext cx="1944216" cy="237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670849" y="1111607"/>
                <a:ext cx="400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849" y="1111607"/>
                <a:ext cx="40094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664242" y="2311267"/>
                <a:ext cx="496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42" y="2311267"/>
                <a:ext cx="496033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1882" y="3248778"/>
                <a:ext cx="6456319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int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Ψ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V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Ψ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2" y="3248778"/>
                <a:ext cx="6456319" cy="85529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552782" y="4007557"/>
                <a:ext cx="2394245" cy="1479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smtClean="0"/>
                  <a:t>Fermi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F</m:t>
                        </m:r>
                      </m:sub>
                    </m:sSub>
                  </m:oMath>
                </a14:m>
                <a:endParaRPr lang="en-US" sz="2000" b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1.166×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Ge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V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000" smtClean="0"/>
              </a:p>
              <a:p>
                <a:endParaRPr lang="en-US" sz="800" smtClean="0"/>
              </a:p>
              <a:p>
                <a:r>
                  <a:rPr lang="en-US" sz="2000" smtClean="0"/>
                  <a:t>Weak mixing angle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W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=0.231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782" y="4007557"/>
                <a:ext cx="2394245" cy="1479508"/>
              </a:xfrm>
              <a:prstGeom prst="rect">
                <a:avLst/>
              </a:prstGeom>
              <a:blipFill rotWithShape="1">
                <a:blip r:embed="rId19"/>
                <a:stretch>
                  <a:fillRect l="-2799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7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Existence of Direct Neutrino-Electron Coupling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"/>
            <a:ext cx="9213460" cy="69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Neutrinos from Thermal </a:t>
            </a:r>
            <a:r>
              <a:rPr lang="en-US" smtClean="0"/>
              <a:t>Processes</a:t>
            </a:r>
            <a:endParaRPr lang="en-US"/>
          </a:p>
        </p:txBody>
      </p:sp>
      <p:pic>
        <p:nvPicPr>
          <p:cNvPr id="3" name="Picture 2" descr="C:\Users\Georg Raffelt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6" y="720048"/>
            <a:ext cx="2664296" cy="16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eorg Raffelt\Desktop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32" y="719607"/>
            <a:ext cx="2592288" cy="16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eorg Raffelt\Desktop\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12" y="720048"/>
            <a:ext cx="2664296" cy="16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Georg Raffelt\Desktop\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6" y="2880184"/>
            <a:ext cx="2664296" cy="19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Georg Raffelt\Desktop\a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52" y="2879907"/>
            <a:ext cx="4536504" cy="35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8140" y="5400257"/>
            <a:ext cx="2760172" cy="10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C00000"/>
                </a:solidFill>
              </a:rPr>
              <a:t>These processes </a:t>
            </a:r>
            <a:r>
              <a:rPr lang="en-US" sz="2000" smtClean="0">
                <a:solidFill>
                  <a:srgbClr val="C00000"/>
                </a:solidFill>
              </a:rPr>
              <a:t>were first</a:t>
            </a:r>
            <a:endParaRPr lang="en-US" sz="2000">
              <a:solidFill>
                <a:srgbClr val="C00000"/>
              </a:solidFill>
            </a:endParaRPr>
          </a:p>
          <a:p>
            <a:pPr algn="l"/>
            <a:r>
              <a:rPr lang="en-US" sz="2000">
                <a:solidFill>
                  <a:srgbClr val="C00000"/>
                </a:solidFill>
              </a:rPr>
              <a:t>discussed in 1961</a:t>
            </a:r>
            <a:r>
              <a:rPr lang="en-US" sz="200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>
                <a:solidFill>
                  <a:srgbClr val="C00000"/>
                </a:solidFill>
              </a:rPr>
              <a:t>63</a:t>
            </a:r>
          </a:p>
          <a:p>
            <a:pPr algn="l"/>
            <a:r>
              <a:rPr lang="en-US" sz="2000">
                <a:solidFill>
                  <a:srgbClr val="C00000"/>
                </a:solidFill>
              </a:rPr>
              <a:t>after V</a:t>
            </a:r>
            <a:r>
              <a:rPr lang="en-US" sz="200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>
                <a:solidFill>
                  <a:srgbClr val="C00000"/>
                </a:solidFill>
              </a:rPr>
              <a:t>A theory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4016" y="720048"/>
            <a:ext cx="2664296" cy="165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4016" y="2375888"/>
            <a:ext cx="2664296" cy="359999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Photo (Compton)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4016" y="720048"/>
            <a:ext cx="2664296" cy="165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312369" y="2375888"/>
            <a:ext cx="2592288" cy="35999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Plasmon decay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312404" y="719843"/>
            <a:ext cx="2592288" cy="165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048712" y="720048"/>
            <a:ext cx="2664296" cy="165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048712" y="2375888"/>
            <a:ext cx="2664296" cy="359999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Pair annihilation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048712" y="720048"/>
            <a:ext cx="2664296" cy="165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16" y="2879907"/>
            <a:ext cx="2664296" cy="194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04016" y="4824115"/>
            <a:ext cx="2664296" cy="359999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Bremsstrahlung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04016" y="2879907"/>
            <a:ext cx="2664296" cy="1943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176452" y="2879907"/>
            <a:ext cx="4536504" cy="359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cxnSp>
        <p:nvCxnSpPr>
          <p:cNvPr id="22" name="Straight Arrow Connector 21"/>
          <p:cNvCxnSpPr>
            <a:stCxn id="12" idx="2"/>
          </p:cNvCxnSpPr>
          <p:nvPr/>
        </p:nvCxnSpPr>
        <p:spPr>
          <a:xfrm>
            <a:off x="4608513" y="2735887"/>
            <a:ext cx="1728239" cy="244822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Neutrinos and the Stars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6202" y="719907"/>
            <a:ext cx="8856361" cy="1800000"/>
            <a:chOff x="216202" y="719907"/>
            <a:chExt cx="8856361" cy="180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02" y="719907"/>
              <a:ext cx="1800000" cy="1800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16202" y="2159907"/>
              <a:ext cx="1800000" cy="360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86402" tIns="43201" rIns="86402" bIns="43201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Sun</a:t>
              </a: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88161" y="719907"/>
              <a:ext cx="6984402" cy="1800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• Strongest local neutrino flux</a:t>
              </a:r>
            </a:p>
            <a:p>
              <a:endParaRPr lang="en-US" sz="300" smtClean="0">
                <a:solidFill>
                  <a:schemeClr val="bg1"/>
                </a:solidFill>
              </a:endParaRPr>
            </a:p>
            <a:p>
              <a:r>
                <a:rPr lang="en-US" sz="2000">
                  <a:solidFill>
                    <a:schemeClr val="bg1"/>
                  </a:solidFill>
                </a:rPr>
                <a:t>• </a:t>
              </a:r>
              <a:r>
                <a:rPr lang="en-US" sz="2000" smtClean="0">
                  <a:solidFill>
                    <a:schemeClr val="bg1"/>
                  </a:solidFill>
                </a:rPr>
                <a:t>Long history of detailed measurements</a:t>
              </a:r>
            </a:p>
            <a:p>
              <a:endParaRPr lang="en-US" sz="300" smtClean="0">
                <a:solidFill>
                  <a:schemeClr val="bg1"/>
                </a:solidFill>
              </a:endParaRPr>
            </a:p>
            <a:p>
              <a:r>
                <a:rPr lang="en-US" sz="2000">
                  <a:solidFill>
                    <a:schemeClr val="bg1"/>
                  </a:solidFill>
                </a:rPr>
                <a:t>• </a:t>
              </a:r>
              <a:r>
                <a:rPr lang="en-US" sz="2000" smtClean="0">
                  <a:solidFill>
                    <a:schemeClr val="bg1"/>
                  </a:solidFill>
                </a:rPr>
                <a:t>Crucial for flavor oscillation physics</a:t>
              </a:r>
            </a:p>
            <a:p>
              <a:endParaRPr lang="en-US" sz="300" smtClean="0">
                <a:solidFill>
                  <a:schemeClr val="bg1"/>
                </a:solidFill>
              </a:endParaRPr>
            </a:p>
            <a:p>
              <a:r>
                <a:rPr lang="en-US" sz="2000">
                  <a:solidFill>
                    <a:schemeClr val="bg1"/>
                  </a:solidFill>
                </a:rPr>
                <a:t>• </a:t>
              </a:r>
              <a:r>
                <a:rPr lang="en-US" sz="2000" smtClean="0">
                  <a:solidFill>
                    <a:schemeClr val="bg1"/>
                  </a:solidFill>
                </a:rPr>
                <a:t>Resolve solar metal abundance problem in future?</a:t>
              </a:r>
            </a:p>
            <a:p>
              <a:endParaRPr lang="en-US" sz="300" smtClean="0">
                <a:solidFill>
                  <a:schemeClr val="bg1"/>
                </a:solidFill>
              </a:endParaRPr>
            </a:p>
            <a:p>
              <a:r>
                <a:rPr lang="en-US" sz="2000">
                  <a:solidFill>
                    <a:schemeClr val="bg1"/>
                  </a:solidFill>
                </a:rPr>
                <a:t>• </a:t>
              </a:r>
              <a:r>
                <a:rPr lang="en-US" sz="2000" smtClean="0">
                  <a:solidFill>
                    <a:schemeClr val="bg1"/>
                  </a:solidFill>
                </a:rPr>
                <a:t>Use Sun as source for other particles (especially axions)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5569" y="2664127"/>
            <a:ext cx="8866994" cy="1800000"/>
            <a:chOff x="205569" y="2664127"/>
            <a:chExt cx="8866994" cy="180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2" y="2664127"/>
              <a:ext cx="1800000" cy="1800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05569" y="4100591"/>
              <a:ext cx="1800000" cy="360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86402" tIns="43201" rIns="86402" bIns="43201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Globular Cluster</a:t>
              </a: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88162" y="2664127"/>
              <a:ext cx="6984401" cy="1800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• Neutrino energy loss crucial in stellar evolution theory</a:t>
              </a:r>
            </a:p>
            <a:p>
              <a:endParaRPr lang="en-US" sz="300" smtClean="0">
                <a:solidFill>
                  <a:schemeClr val="bg1"/>
                </a:solidFill>
              </a:endParaRPr>
            </a:p>
            <a:p>
              <a:r>
                <a:rPr lang="en-US" sz="2000">
                  <a:solidFill>
                    <a:schemeClr val="bg1"/>
                  </a:solidFill>
                </a:rPr>
                <a:t>• </a:t>
              </a:r>
              <a:r>
                <a:rPr lang="en-US" sz="2000" smtClean="0">
                  <a:solidFill>
                    <a:schemeClr val="bg1"/>
                  </a:solidFill>
                </a:rPr>
                <a:t>Backreaction on stars provides limits, </a:t>
              </a:r>
            </a:p>
            <a:p>
              <a:r>
                <a:rPr lang="en-US" sz="2000" smtClean="0">
                  <a:solidFill>
                    <a:schemeClr val="bg1"/>
                  </a:solidFill>
                </a:rPr>
                <a:t>   e.g. neutrino magnetic dipole moments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6152" y="4608397"/>
            <a:ext cx="8856411" cy="1800000"/>
            <a:chOff x="216152" y="4608397"/>
            <a:chExt cx="8856411" cy="180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02" y="4608397"/>
              <a:ext cx="1800000" cy="1800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16152" y="6048347"/>
              <a:ext cx="1800000" cy="3600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86402" tIns="43201" rIns="86402" bIns="43201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Supernova 1987A</a:t>
              </a: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88162" y="4608397"/>
              <a:ext cx="6984401" cy="1800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• Collapsing stars most powerful neutrino sources</a:t>
              </a:r>
            </a:p>
            <a:p>
              <a:endParaRPr lang="en-US" sz="300" smtClean="0">
                <a:solidFill>
                  <a:schemeClr val="bg1"/>
                </a:solidFill>
              </a:endParaRPr>
            </a:p>
            <a:p>
              <a:r>
                <a:rPr lang="en-US" sz="2000">
                  <a:solidFill>
                    <a:schemeClr val="bg1"/>
                  </a:solidFill>
                </a:rPr>
                <a:t>• </a:t>
              </a:r>
              <a:r>
                <a:rPr lang="en-US" sz="2000" smtClean="0">
                  <a:solidFill>
                    <a:schemeClr val="bg1"/>
                  </a:solidFill>
                </a:rPr>
                <a:t>Once observed from SN 1987A</a:t>
              </a:r>
            </a:p>
            <a:p>
              <a:endParaRPr lang="en-US" sz="300" smtClean="0">
                <a:solidFill>
                  <a:schemeClr val="bg1"/>
                </a:solidFill>
              </a:endParaRPr>
            </a:p>
            <a:p>
              <a:r>
                <a:rPr lang="en-US" sz="2000" smtClean="0">
                  <a:solidFill>
                    <a:schemeClr val="bg1"/>
                  </a:solidFill>
                </a:rPr>
                <a:t>• Provides well-established particle-physics constraints</a:t>
              </a:r>
            </a:p>
            <a:p>
              <a:endParaRPr lang="en-US" sz="300" smtClean="0">
                <a:solidFill>
                  <a:schemeClr val="bg1"/>
                </a:solidFill>
              </a:endParaRPr>
            </a:p>
            <a:p>
              <a:r>
                <a:rPr lang="en-US" sz="2000">
                  <a:solidFill>
                    <a:schemeClr val="bg1"/>
                  </a:solidFill>
                </a:rPr>
                <a:t>• </a:t>
              </a:r>
              <a:r>
                <a:rPr lang="en-US" sz="2000" smtClean="0">
                  <a:solidFill>
                    <a:schemeClr val="bg1"/>
                  </a:solidFill>
                </a:rPr>
                <a:t>Next galactic supernova: learn about astrophyiscs of core collapse</a:t>
              </a:r>
            </a:p>
            <a:p>
              <a:endParaRPr lang="en-US" sz="300" smtClean="0">
                <a:solidFill>
                  <a:schemeClr val="bg1"/>
                </a:solidFill>
              </a:endParaRPr>
            </a:p>
            <a:p>
              <a:r>
                <a:rPr lang="en-US" sz="2000">
                  <a:solidFill>
                    <a:schemeClr val="bg1"/>
                  </a:solidFill>
                </a:rPr>
                <a:t>• </a:t>
              </a:r>
              <a:r>
                <a:rPr lang="en-US" sz="2000" smtClean="0">
                  <a:solidFill>
                    <a:schemeClr val="bg1"/>
                  </a:solidFill>
                </a:rPr>
                <a:t>Diffuse Supernova Neutrino Background (DSNB) is detectable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Plasmon Decay in Neutrinos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4016" y="1079986"/>
            <a:ext cx="3096344" cy="165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C00000"/>
                </a:solidFill>
              </a:rPr>
              <a:t>Propagation in vacuum: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Photon massless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Can not decay into other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 particles, even if they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 themselves are massless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76665" y="1079986"/>
            <a:ext cx="3096344" cy="165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C00000"/>
                </a:solidFill>
              </a:rPr>
              <a:t>Interaction in vacuum: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Massless neutrinos do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 not couple to photons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May have dipole moments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 or even “millicharges”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4608513" y="2807981"/>
                <a:ext cx="4464496" cy="374398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r>
                  <a:rPr lang="en-US" sz="2000" smtClean="0">
                    <a:solidFill>
                      <a:srgbClr val="CC0000"/>
                    </a:solidFill>
                  </a:rPr>
                  <a:t>Interaction in a medium:</a:t>
                </a: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Neutrinos interact coherently with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   the charged particles which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   themselves couple to photons</a:t>
                </a: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Induces an “effective charge”</a:t>
                </a: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In a degenerate plasma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   (electron Fermi energy E</a:t>
                </a:r>
                <a:r>
                  <a:rPr lang="en-US" sz="2800" baseline="-25000">
                    <a:solidFill>
                      <a:srgbClr val="003399"/>
                    </a:solidFill>
                  </a:rPr>
                  <a:t>F</a:t>
                </a:r>
                <a:r>
                  <a:rPr lang="en-US" sz="2000">
                    <a:solidFill>
                      <a:srgbClr val="003399"/>
                    </a:solidFill>
                  </a:rPr>
                  <a:t> and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    Fermi momentum p</a:t>
                </a:r>
                <a:r>
                  <a:rPr lang="en-US" sz="2800" baseline="-25000">
                    <a:solidFill>
                      <a:srgbClr val="003399"/>
                    </a:solidFill>
                  </a:rPr>
                  <a:t>F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)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=16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pPr algn="l">
                  <a:buFontTx/>
                  <a:buChar char="•"/>
                </a:pPr>
                <a:r>
                  <a:rPr lang="en-US" sz="2000" smtClean="0">
                    <a:solidFill>
                      <a:srgbClr val="003399"/>
                    </a:solidFill>
                  </a:rPr>
                  <a:t> </a:t>
                </a:r>
                <a:r>
                  <a:rPr lang="en-US" sz="2000">
                    <a:solidFill>
                      <a:srgbClr val="003399"/>
                    </a:solidFill>
                  </a:rPr>
                  <a:t>Degenerate helium core (and C</a:t>
                </a:r>
                <a:r>
                  <a:rPr lang="en-US" sz="2800" baseline="-25000">
                    <a:solidFill>
                      <a:srgbClr val="003399"/>
                    </a:solidFill>
                  </a:rPr>
                  <a:t>V </a:t>
                </a:r>
                <a:r>
                  <a:rPr lang="en-US" sz="2000">
                    <a:solidFill>
                      <a:srgbClr val="003399"/>
                    </a:solidFill>
                  </a:rPr>
                  <a:t>= 1</a:t>
                </a:r>
                <a:r>
                  <a:rPr lang="en-US" sz="2000" smtClean="0"/>
                  <a:t>)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=6×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−11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8513" y="2807981"/>
                <a:ext cx="4464496" cy="3743986"/>
              </a:xfrm>
              <a:prstGeom prst="rect">
                <a:avLst/>
              </a:prstGeom>
              <a:blipFill rotWithShape="1">
                <a:blip r:embed="rId2"/>
                <a:stretch>
                  <a:fillRect l="-1362" t="-64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0"/>
              <p:cNvSpPr>
                <a:spLocks noChangeArrowheads="1"/>
              </p:cNvSpPr>
              <p:nvPr/>
            </p:nvSpPr>
            <p:spPr bwMode="auto">
              <a:xfrm>
                <a:off x="144016" y="2807980"/>
                <a:ext cx="4392488" cy="374398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r>
                  <a:rPr lang="en-US" sz="2000" smtClean="0">
                    <a:solidFill>
                      <a:srgbClr val="CC0000"/>
                    </a:solidFill>
                  </a:rPr>
                  <a:t>Propagation in a medium:</a:t>
                </a: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Photon acquires a “refractive index”</a:t>
                </a: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In a non-relativistic plasma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  (e.g. Sun, white dwarfs, core of red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   giant before helium ignition, …)</a:t>
                </a: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</a:rPr>
                  <a:t>  behaves like a massive particle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:</a:t>
                </a:r>
              </a:p>
              <a:p>
                <a:pPr algn="l"/>
                <a:r>
                  <a:rPr lang="en-US" sz="2000" b="0" smtClean="0">
                    <a:solidFill>
                      <a:srgbClr val="003399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pl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000" smtClean="0">
                    <a:solidFill>
                      <a:schemeClr val="accent2"/>
                    </a:solidFill>
                  </a:rPr>
                  <a:t>  </a:t>
                </a:r>
                <a:r>
                  <a:rPr lang="en-US" sz="2000"/>
                  <a:t>Plasma </a:t>
                </a:r>
                <a:r>
                  <a:rPr lang="en-US" sz="2000" smtClean="0"/>
                  <a:t>frequency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pl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𝜋𝛼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sz="2000"/>
              </a:p>
              <a:p>
                <a:r>
                  <a:rPr lang="en-US" sz="2000"/>
                  <a:t>  (electron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/>
                  <a:t>)</a:t>
                </a:r>
              </a:p>
              <a:p>
                <a:pPr algn="l">
                  <a:buFontTx/>
                  <a:buChar char="•"/>
                </a:pPr>
                <a:r>
                  <a:rPr lang="en-US" sz="2000"/>
                  <a:t> Degenerate helium </a:t>
                </a:r>
                <a:r>
                  <a:rPr lang="en-US" sz="2000" smtClean="0"/>
                  <a:t>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pl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=18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keV</m:t>
                    </m:r>
                  </m:oMath>
                </a14:m>
                <a:endParaRPr lang="en-US" sz="2000" smtClean="0"/>
              </a:p>
              <a:p>
                <a:pPr algn="l"/>
                <a:r>
                  <a:rPr lang="en-US" sz="2000"/>
                  <a:t> </a:t>
                </a:r>
                <a:r>
                  <a:rPr lang="en-US" sz="2000" smtClean="0"/>
                  <a:t> 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𝜌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smtClean="0"/>
                  <a:t>,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</a:rPr>
                      <m:t>=8.6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keV</m:t>
                    </m:r>
                  </m:oMath>
                </a14:m>
                <a:r>
                  <a:rPr lang="en-US" sz="2000" smtClean="0"/>
                  <a:t>)</a:t>
                </a:r>
                <a:endParaRPr lang="en-US" sz="2000"/>
              </a:p>
            </p:txBody>
          </p:sp>
        </mc:Choice>
        <mc:Fallback xmlns="">
          <p:sp>
            <p:nvSpPr>
              <p:cNvPr id="6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16" y="2807980"/>
                <a:ext cx="4392488" cy="3743986"/>
              </a:xfrm>
              <a:prstGeom prst="rect">
                <a:avLst/>
              </a:prstGeom>
              <a:blipFill rotWithShape="1">
                <a:blip r:embed="rId3"/>
                <a:stretch>
                  <a:fillRect l="-1385" t="-649" r="-124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:\Users\Georg Raffelt\Desktop\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9" y="720048"/>
            <a:ext cx="2592288" cy="16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312369" y="2375888"/>
            <a:ext cx="2592288" cy="35999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Plasmon decay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312332" y="719607"/>
            <a:ext cx="2592288" cy="165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"/>
            <a:ext cx="9217025" cy="69060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" y="359557"/>
            <a:ext cx="9217024" cy="1800250"/>
          </a:xfrm>
        </p:spPr>
        <p:txBody>
          <a:bodyPr/>
          <a:lstStyle/>
          <a:p>
            <a:r>
              <a:rPr lang="en-US" sz="6000" smtClean="0"/>
              <a:t>Particle Dispersion</a:t>
            </a:r>
            <a:br>
              <a:rPr lang="en-US" sz="6000" smtClean="0"/>
            </a:br>
            <a:r>
              <a:rPr lang="en-US" sz="6000" smtClean="0"/>
              <a:t>in Media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838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Plasmon Decay vs. Cherenkov Effect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96344" y="5111982"/>
            <a:ext cx="2736304" cy="107999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 sz="20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04657" y="5111982"/>
            <a:ext cx="2736304" cy="107999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 sz="20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6064" y="2159992"/>
            <a:ext cx="2448272" cy="1007996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Refractive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n</a:t>
            </a:r>
          </a:p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= n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w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96344" y="2159992"/>
            <a:ext cx="2736304" cy="1007996"/>
          </a:xfrm>
          <a:prstGeom prst="rect">
            <a:avLst/>
          </a:prstGeom>
          <a:solidFill>
            <a:srgbClr val="DDDDDD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n </a:t>
            </a:r>
            <a:r>
              <a:rPr lang="en-US" sz="2000" b="1"/>
              <a:t>&lt;</a:t>
            </a:r>
            <a:r>
              <a:rPr lang="en-US" sz="2000"/>
              <a:t> 1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904657" y="2159992"/>
            <a:ext cx="2736304" cy="1007996"/>
          </a:xfrm>
          <a:prstGeom prst="rect">
            <a:avLst/>
          </a:prstGeom>
          <a:solidFill>
            <a:srgbClr val="DDDDDD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n </a:t>
            </a:r>
            <a:r>
              <a:rPr lang="en-US" sz="2000" b="1"/>
              <a:t>&gt;</a:t>
            </a:r>
            <a:r>
              <a:rPr lang="en-US" sz="2000"/>
              <a:t> 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6064" y="3239988"/>
            <a:ext cx="2448272" cy="1007996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Example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96344" y="3239988"/>
            <a:ext cx="2736304" cy="1007996"/>
          </a:xfrm>
          <a:prstGeom prst="rect">
            <a:avLst/>
          </a:prstGeom>
          <a:solidFill>
            <a:srgbClr val="DDDDDD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buFontTx/>
              <a:buChar char="•"/>
            </a:pPr>
            <a:r>
              <a:rPr lang="en-US" sz="2000"/>
              <a:t> Ionized plasma</a:t>
            </a:r>
          </a:p>
          <a:p>
            <a:pPr algn="l">
              <a:buFontTx/>
              <a:buChar char="•"/>
            </a:pPr>
            <a:r>
              <a:rPr lang="en-US" sz="2000"/>
              <a:t> Normal matter for</a:t>
            </a:r>
          </a:p>
          <a:p>
            <a:pPr algn="l"/>
            <a:r>
              <a:rPr lang="en-US" sz="2000"/>
              <a:t>   large photon energies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904657" y="3239988"/>
            <a:ext cx="2736304" cy="1007996"/>
          </a:xfrm>
          <a:prstGeom prst="rect">
            <a:avLst/>
          </a:prstGeom>
          <a:solidFill>
            <a:srgbClr val="DDDDDD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Water (n </a:t>
            </a:r>
            <a:r>
              <a:rPr lang="en-US" sz="2000">
                <a:sym typeface="Symbol" pitchFamily="18" charset="2"/>
              </a:rPr>
              <a:t> </a:t>
            </a:r>
            <a:r>
              <a:rPr lang="en-US" sz="2000"/>
              <a:t>1.3),</a:t>
            </a:r>
          </a:p>
          <a:p>
            <a:pPr algn="ctr"/>
            <a:r>
              <a:rPr lang="en-US" sz="2000"/>
              <a:t>air, glass</a:t>
            </a:r>
          </a:p>
          <a:p>
            <a:pPr algn="ctr"/>
            <a:r>
              <a:rPr lang="en-US" sz="2000"/>
              <a:t>for visible frequencies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76064" y="1079996"/>
            <a:ext cx="2448272" cy="1007996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Photon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 in</a:t>
            </a:r>
          </a:p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 can be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096344" y="1079996"/>
            <a:ext cx="2736304" cy="1007996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“Time-like”</a:t>
            </a:r>
          </a:p>
          <a:p>
            <a:pPr algn="ctr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w</a:t>
            </a:r>
            <a:r>
              <a:rPr lang="en-US" sz="24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-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sz="24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&gt;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04657" y="1079996"/>
            <a:ext cx="2736304" cy="1007996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“Space-like”</a:t>
            </a:r>
          </a:p>
          <a:p>
            <a:pPr algn="ctr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w</a:t>
            </a:r>
            <a:r>
              <a:rPr lang="en-US" sz="24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-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sz="24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&lt;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76064" y="4319984"/>
            <a:ext cx="2448272" cy="1871993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Allowed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</a:p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forbidden</a:t>
            </a:r>
          </a:p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3096344" y="4319985"/>
                <a:ext cx="2736304" cy="100799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 anchor="ctr"/>
              <a:lstStyle/>
              <a:p>
                <a:pPr algn="ctr"/>
                <a:r>
                  <a:rPr lang="en-US" sz="2000" smtClean="0"/>
                  <a:t>Plasmon decay to</a:t>
                </a:r>
              </a:p>
              <a:p>
                <a:pPr algn="ctr"/>
                <a:r>
                  <a:rPr lang="en-US" sz="2000" smtClean="0"/>
                  <a:t>neutrinos</a:t>
                </a:r>
                <a:endParaRPr lang="en-US" sz="2000">
                  <a:sym typeface="Symbol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𝜈</m:t>
                      </m:r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</m:ba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5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6344" y="4319985"/>
                <a:ext cx="2736304" cy="1007996"/>
              </a:xfrm>
              <a:prstGeom prst="rect">
                <a:avLst/>
              </a:prstGeom>
              <a:blipFill rotWithShape="1">
                <a:blip r:embed="rId2"/>
                <a:stretch>
                  <a:fillRect t="-3030" b="-2424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5904657" y="4319985"/>
                <a:ext cx="2736304" cy="100799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 anchor="ctr"/>
              <a:lstStyle/>
              <a:p>
                <a:pPr algn="ctr"/>
                <a:r>
                  <a:rPr lang="en-US" sz="2000" smtClean="0"/>
                  <a:t>Cherenkov effect</a:t>
                </a:r>
              </a:p>
              <a:p>
                <a:pPr algn="ctr"/>
                <a:endParaRPr lang="en-US" sz="200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4657" y="4319985"/>
                <a:ext cx="2736304" cy="1007996"/>
              </a:xfrm>
              <a:prstGeom prst="rect">
                <a:avLst/>
              </a:prstGeom>
              <a:blipFill rotWithShape="1">
                <a:blip r:embed="rId3"/>
                <a:stretch>
                  <a:fillRect t="-3030" b="-2424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9" descr="C:\Users\Georg Raffelt\Desktop\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5255981"/>
            <a:ext cx="2304256" cy="93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C:\Users\Georg Raffelt\Desktop\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81" y="5255981"/>
            <a:ext cx="2304256" cy="93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096344" y="4319984"/>
            <a:ext cx="2736304" cy="1871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 sz="2000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904657" y="4319984"/>
            <a:ext cx="2736304" cy="1871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246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Particle Dispersion in Media</a:t>
            </a:r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16024" y="791617"/>
            <a:ext cx="1224136" cy="1511995"/>
          </a:xfrm>
          <a:prstGeom prst="rect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1512168" y="791617"/>
                <a:ext cx="7488833" cy="1511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 Most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general Lorentz-invariant dispersion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relation</a:t>
                </a:r>
              </a:p>
              <a:p>
                <a:pPr>
                  <a:defRPr/>
                </a:pPr>
                <a:endParaRPr lang="en-US" altLang="en-US" sz="400" smtClean="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  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:endParaRPr lang="en-US" altLang="en-US" sz="400" b="0" smtClean="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altLang="en-US" sz="2000" smtClean="0">
                    <a:solidFill>
                      <a:srgbClr val="003399"/>
                    </a:solidFill>
                  </a:rPr>
                  <a:t> = frequency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en-US" sz="2000">
                    <a:solidFill>
                      <a:srgbClr val="003399"/>
                    </a:solidFill>
                  </a:rPr>
                  <a:t> = wave number,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en-US" sz="2000">
                    <a:solidFill>
                      <a:srgbClr val="003399"/>
                    </a:solidFill>
                  </a:rPr>
                  <a:t> = mass</a:t>
                </a:r>
              </a:p>
              <a:p>
                <a:pPr>
                  <a:defRPr/>
                </a:pPr>
                <a:r>
                  <a:rPr lang="en-US" altLang="en-US" sz="2000">
                    <a:solidFill>
                      <a:srgbClr val="003399"/>
                    </a:solidFill>
                  </a:rPr>
                  <a:t> Gauge invariance implies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altLang="en-US" sz="2000" i="1" smtClean="0">
                        <a:solidFill>
                          <a:srgbClr val="C00000"/>
                        </a:solidFill>
                        <a:latin typeface="Cambria Math"/>
                      </a:rPr>
                      <m:t> = 0 </m:t>
                    </m:r>
                  </m:oMath>
                </a14:m>
                <a:r>
                  <a:rPr lang="en-US" altLang="en-US" sz="200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for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photons and gravitons</a:t>
                </a:r>
              </a:p>
            </p:txBody>
          </p:sp>
        </mc:Choice>
        <mc:Fallback xmlns="">
          <p:sp>
            <p:nvSpPr>
              <p:cNvPr id="2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2168" y="791617"/>
                <a:ext cx="7488833" cy="1511995"/>
              </a:xfrm>
              <a:prstGeom prst="rect">
                <a:avLst/>
              </a:prstGeom>
              <a:blipFill rotWithShape="1">
                <a:blip r:embed="rId2"/>
                <a:stretch>
                  <a:fillRect b="-4000"/>
                </a:stretch>
              </a:blip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16024" y="2375837"/>
            <a:ext cx="1224136" cy="4032560"/>
          </a:xfrm>
          <a:prstGeom prst="rect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9"/>
              <p:cNvSpPr>
                <a:spLocks noChangeArrowheads="1"/>
              </p:cNvSpPr>
              <p:nvPr/>
            </p:nvSpPr>
            <p:spPr bwMode="auto">
              <a:xfrm>
                <a:off x="1512082" y="2375837"/>
                <a:ext cx="7488833" cy="4032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Particle interaction with medium breaks Lorentz invariance so that</a:t>
                </a:r>
              </a:p>
              <a:p>
                <a:pPr>
                  <a:defRPr/>
                </a:pPr>
                <a:endParaRPr lang="en-US" altLang="en-US" sz="400" smtClean="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      </m:t>
                      </m:r>
                      <m:sSup>
                        <m:sSup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i="1">
                          <a:latin typeface="Cambria Math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𝜋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𝜔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,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en-US" sz="2000" smtClean="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:endParaRPr lang="en-US" altLang="en-US" sz="400" smtClean="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Implies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a relationship between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𝜔</m:t>
                    </m:r>
                  </m:oMath>
                </a14:m>
                <a:r>
                  <a:rPr lang="en-US" altLang="en-US" sz="2000">
                    <a:solidFill>
                      <a:srgbClr val="003399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en-US" sz="2000">
                    <a:solidFill>
                      <a:srgbClr val="003399"/>
                    </a:solidFill>
                  </a:rPr>
                  <a:t> (dispersion relation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)</a:t>
                </a:r>
                <a:endParaRPr lang="en-US" altLang="en-US" sz="200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:r>
                  <a:rPr lang="en-US" altLang="en-US" sz="2000">
                    <a:solidFill>
                      <a:srgbClr val="003399"/>
                    </a:solidFill>
                  </a:rPr>
                  <a:t>O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ften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written in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terms of</a:t>
                </a:r>
                <a:endParaRPr lang="en-US" altLang="en-US" sz="200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:endParaRPr lang="en-US" altLang="en-US" sz="40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2000">
                    <a:solidFill>
                      <a:srgbClr val="003399"/>
                    </a:solidFill>
                  </a:rPr>
                  <a:t> Refractive index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altLang="en-US" sz="200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en-US" altLang="en-US" sz="40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altLang="en-US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en-US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altLang="en-US" sz="2000" b="1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endParaRPr lang="en-US" altLang="en-US" sz="400" b="1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2000">
                    <a:solidFill>
                      <a:srgbClr val="003399"/>
                    </a:solidFill>
                  </a:rPr>
                  <a:t> Effective mass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(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note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>
                            <a:latin typeface="Cambria Math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altLang="en-US" sz="200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can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be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negative)</a:t>
                </a:r>
              </a:p>
              <a:p>
                <a:pPr>
                  <a:defRPr/>
                </a:pPr>
                <a:endParaRPr lang="en-US" altLang="en-US" sz="400" b="0" i="1" smtClean="0">
                  <a:latin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      </m:t>
                      </m:r>
                      <m:sSup>
                        <m:sSupPr>
                          <m:ctrlPr>
                            <a:rPr lang="en-US" alt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eff</m:t>
                          </m:r>
                        </m:sub>
                        <m:sup>
                          <m: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en-US" sz="3200" baseline="-25000" smtClean="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:endParaRPr lang="en-US" altLang="en-US" sz="400" baseline="-2500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Effective potential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(natural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for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neutrinos with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en-US" sz="2000" smtClean="0">
                    <a:solidFill>
                      <a:srgbClr val="003399"/>
                    </a:solidFill>
                  </a:rPr>
                  <a:t> the vacuum mass)</a:t>
                </a:r>
                <a:endParaRPr lang="en-US" altLang="en-US" sz="40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:endParaRPr lang="en-US" altLang="en-US" sz="400" b="0" i="1" smtClean="0">
                  <a:solidFill>
                    <a:srgbClr val="003399"/>
                  </a:solidFill>
                  <a:latin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  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2000" smtClean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endParaRPr lang="en-US" altLang="en-US" sz="400" smtClean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Which form to use depends on convenience</a:t>
                </a:r>
              </a:p>
            </p:txBody>
          </p:sp>
        </mc:Choice>
        <mc:Fallback xmlns="">
          <p:sp>
            <p:nvSpPr>
              <p:cNvPr id="28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2082" y="2375837"/>
                <a:ext cx="7488833" cy="4032560"/>
              </a:xfrm>
              <a:prstGeom prst="rect">
                <a:avLst/>
              </a:prstGeom>
              <a:blipFill rotWithShape="1">
                <a:blip r:embed="rId3"/>
                <a:stretch>
                  <a:fillRect l="-731" t="-603" b="-1659"/>
                </a:stretch>
              </a:blip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7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786077"/>
              </p:ext>
            </p:extLst>
          </p:nvPr>
        </p:nvGraphicFramePr>
        <p:xfrm>
          <a:off x="145032" y="4248097"/>
          <a:ext cx="89281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PHOTO-PAINT" r:id="rId3" imgW="4800635" imgH="335759" progId="CorelPHOTOPAINT.Image.15">
                  <p:embed/>
                </p:oleObj>
              </mc:Choice>
              <mc:Fallback>
                <p:oleObj name="PHOTO-PAINT" r:id="rId3" imgW="4800635" imgH="335759" progId="CorelPHOTOPAINT.Image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32" y="4248097"/>
                        <a:ext cx="892810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4D0C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Refraction and Forward Scattering</a:t>
            </a:r>
            <a:endParaRPr 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144016" y="719997"/>
            <a:ext cx="3240360" cy="647998"/>
          </a:xfrm>
          <a:prstGeom prst="rect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wave in vacuum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3456384" y="719997"/>
                <a:ext cx="5616625" cy="647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𝒓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en-US" sz="2000" b="1" i="1">
                              <a:latin typeface="Cambria Math"/>
                            </a:rPr>
                            <m:t>𝒌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⋅</m:t>
                          </m:r>
                          <m:r>
                            <a:rPr lang="en-US" altLang="en-US" sz="2000" b="1" i="1">
                              <a:latin typeface="Cambria Math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6384" y="719997"/>
                <a:ext cx="5616625" cy="647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144016" y="4248261"/>
            <a:ext cx="8928993" cy="1151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3892" y="1439707"/>
            <a:ext cx="8929117" cy="3960386"/>
            <a:chOff x="143892" y="1439707"/>
            <a:chExt cx="8929117" cy="3960386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43892" y="1439707"/>
              <a:ext cx="3240360" cy="86412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scattering centers</a:t>
              </a: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4"/>
                <p:cNvSpPr>
                  <a:spLocks noChangeArrowheads="1"/>
                </p:cNvSpPr>
                <p:nvPr/>
              </p:nvSpPr>
              <p:spPr bwMode="auto">
                <a:xfrm>
                  <a:off x="3456260" y="1439707"/>
                  <a:ext cx="5616625" cy="8641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20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Φ</m:t>
                        </m:r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0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𝒓</m:t>
                            </m:r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,</m:t>
                            </m:r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en-US" sz="2000" i="1">
                            <a:latin typeface="Cambria Math"/>
                          </a:rPr>
                          <m:t>∝</m:t>
                        </m:r>
                        <m:sSup>
                          <m:sSupPr>
                            <m:ctrlPr>
                              <a:rPr lang="en-US" alt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en-US" sz="20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en-US" sz="20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𝑖𝑘</m:t>
                                </m:r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𝑟</m:t>
                                </m:r>
                              </m:sup>
                            </m:sSup>
                            <m:r>
                              <a:rPr lang="en-US" alt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en-US" sz="20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  <m:f>
                              <m:fPr>
                                <m:ctrlPr>
                                  <a:rPr lang="en-US" alt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0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en-US" sz="2000" i="1">
                                        <a:latin typeface="Cambria Math"/>
                                      </a:rPr>
                                      <m:t>𝑖𝑘</m:t>
                                    </m:r>
                                    <m:r>
                                      <a:rPr lang="en-US" altLang="en-US" sz="2000" i="1">
                                        <a:latin typeface="Cambria Math"/>
                                      </a:rPr>
                                      <m:t>⋅</m:t>
                                    </m:r>
                                    <m:r>
                                      <a:rPr lang="en-US" altLang="en-US" sz="2000" i="1">
                                        <a:latin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altLang="en-US" sz="200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6260" y="1439707"/>
                  <a:ext cx="5616625" cy="8641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144016" y="4248097"/>
              <a:ext cx="8928993" cy="1151996"/>
              <a:chOff x="192" y="2832"/>
              <a:chExt cx="5952" cy="768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8" name="Object 2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170955244"/>
                      </p:ext>
                    </p:extLst>
                  </p:nvPr>
                </p:nvGraphicFramePr>
                <p:xfrm>
                  <a:off x="192" y="2832"/>
                  <a:ext cx="5952" cy="76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213" name="CorelPhotoPaint.Image.10" r:id="rId13" imgW="4724434" imgH="609483" progId="CorelPhotoPaint.Image.10">
                          <p:embed/>
                        </p:oleObj>
                      </mc:Choice>
                      <mc:Fallback>
                        <p:oleObj name="CorelPhotoPaint.Image.10" r:id="rId13" imgW="4724434" imgH="609483" progId="CorelPhotoPaint.Image.10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2" y="2832"/>
                                <a:ext cx="5952" cy="76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D4D0C8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8" name="Object 2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11187854"/>
                      </p:ext>
                    </p:extLst>
                  </p:nvPr>
                </p:nvGraphicFramePr>
                <p:xfrm>
                  <a:off x="192" y="2832"/>
                  <a:ext cx="5952" cy="76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31" name="CorelPhotoPaint.Image.10" r:id="rId15" imgW="4724434" imgH="609483" progId="CorelPhotoPaint.Image.10">
                          <p:embed/>
                        </p:oleObj>
                      </mc:Choice>
                      <mc:Fallback>
                        <p:oleObj name="CorelPhotoPaint.Image.10" r:id="rId15" imgW="4724434" imgH="609483" progId="CorelPhotoPaint.Image.10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2" y="2832"/>
                                <a:ext cx="5952" cy="76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D4D0C8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>
                <a:off x="192" y="2832"/>
                <a:ext cx="5952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27927" y="2375837"/>
            <a:ext cx="8945082" cy="4248139"/>
            <a:chOff x="127927" y="2375837"/>
            <a:chExt cx="8945082" cy="4248139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27927" y="2375837"/>
              <a:ext cx="3240360" cy="17999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forward direction, adds</a:t>
              </a:r>
            </a:p>
            <a:p>
              <a:pPr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coherently to a plane wave</a:t>
              </a:r>
            </a:p>
            <a:p>
              <a:pPr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modified wave number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14"/>
                <p:cNvSpPr>
                  <a:spLocks noChangeArrowheads="1"/>
                </p:cNvSpPr>
                <p:nvPr/>
              </p:nvSpPr>
              <p:spPr bwMode="auto">
                <a:xfrm>
                  <a:off x="3456352" y="2375837"/>
                  <a:ext cx="5616625" cy="179999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   </m:t>
                        </m:r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𝑘</m:t>
                        </m:r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refr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en-US" altLang="en-US" sz="2000" smtClean="0">
                    <a:solidFill>
                      <a:srgbClr val="C00000"/>
                    </a:solidFill>
                    <a:effectLst/>
                  </a:endParaRPr>
                </a:p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   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refr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=1+</m:t>
                        </m:r>
                        <m:f>
                          <m:fPr>
                            <m:ctrlP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20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en-US" sz="20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𝑁</m:t>
                        </m:r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,0</m:t>
                            </m:r>
                          </m:e>
                        </m:d>
                      </m:oMath>
                    </m:oMathPara>
                  </a14:m>
                  <a:endParaRPr lang="en-US" altLang="en-US" sz="2000" smtClean="0">
                    <a:solidFill>
                      <a:schemeClr val="tx1"/>
                    </a:solidFill>
                    <a:effectLst/>
                  </a:endParaRPr>
                </a:p>
                <a:p>
                  <a:pPr>
                    <a:defRPr/>
                  </a:pPr>
                  <a:endParaRPr lang="en-US" altLang="en-US" sz="400" smtClean="0">
                    <a:solidFill>
                      <a:schemeClr val="tx1"/>
                    </a:solidFill>
                    <a:effectLst/>
                  </a:endParaRPr>
                </a:p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    </m:t>
                      </m:r>
                      <m:r>
                        <a:rPr lang="en-US" altLang="en-US" sz="200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𝑁</m:t>
                      </m:r>
                    </m:oMath>
                  </a14:m>
                  <a:r>
                    <a:rPr lang="en-US" altLang="en-US" sz="2000" smtClean="0">
                      <a:solidFill>
                        <a:schemeClr val="tx1"/>
                      </a:solidFill>
                      <a:effectLst/>
                    </a:rPr>
                    <a:t> = number density of scattering centers</a:t>
                  </a:r>
                </a:p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    </m:t>
                      </m:r>
                      <m:r>
                        <a:rPr lang="en-US" alt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,0</m:t>
                          </m:r>
                        </m:e>
                      </m:d>
                    </m:oMath>
                  </a14:m>
                  <a:r>
                    <a:rPr lang="en-US" altLang="en-US" sz="2000" smtClean="0"/>
                    <a:t> </a:t>
                  </a:r>
                  <a:r>
                    <a:rPr lang="en-US" altLang="en-US" sz="2000"/>
                    <a:t>= </a:t>
                  </a:r>
                  <a:r>
                    <a:rPr lang="en-US" altLang="en-US" sz="2000" smtClean="0"/>
                    <a:t>forward scattering amplitude</a:t>
                  </a:r>
                  <a:endParaRPr lang="en-US" altLang="en-US" sz="2000"/>
                </a:p>
              </p:txBody>
            </p:sp>
          </mc:Choice>
          <mc:Fallback xmlns="">
            <p:sp>
              <p:nvSpPr>
                <p:cNvPr id="4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6352" y="2375837"/>
                  <a:ext cx="5616625" cy="1799996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347"/>
                  </a:stretch>
                </a:blip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3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81327871"/>
                    </p:ext>
                  </p:extLst>
                </p:nvPr>
              </p:nvGraphicFramePr>
              <p:xfrm>
                <a:off x="144016" y="5471980"/>
                <a:ext cx="8928993" cy="11519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214" name="CorelPhotoPaint.Image.10" r:id="rId18" imgW="4800635" imgH="335515" progId="CorelPhotoPaint.Image.10">
                        <p:embed/>
                      </p:oleObj>
                    </mc:Choice>
                    <mc:Fallback>
                      <p:oleObj name="CorelPhotoPaint.Image.10" r:id="rId18" imgW="4800635" imgH="335515" progId="CorelPhotoPaint.Image.10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 r="1274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16" y="5471980"/>
                              <a:ext cx="8928993" cy="11519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90837605"/>
                    </p:ext>
                  </p:extLst>
                </p:nvPr>
              </p:nvGraphicFramePr>
              <p:xfrm>
                <a:off x="144016" y="5471980"/>
                <a:ext cx="8928993" cy="11519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53" name="CorelPhotoPaint.Image.10" r:id="rId6" imgW="4800635" imgH="335515" progId="CorelPhotoPaint.Image.10">
                        <p:embed/>
                      </p:oleObj>
                    </mc:Choice>
                    <mc:Fallback>
                      <p:oleObj name="CorelPhotoPaint.Image.10" r:id="rId6" imgW="4800635" imgH="335515" progId="CorelPhotoPaint.Image.10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r="1274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16" y="5471980"/>
                              <a:ext cx="8928993" cy="11519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007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Electromagnetic Polarization Tensor</a:t>
            </a:r>
            <a:endParaRPr lang="en-US"/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144016" y="719137"/>
            <a:ext cx="2808312" cy="720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Klein-Gordon-Equation</a:t>
            </a:r>
          </a:p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Fourier space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24187" y="719608"/>
                <a:ext cx="6048375" cy="7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87" y="719608"/>
                <a:ext cx="6048375" cy="72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143892" y="1511346"/>
            <a:ext cx="2808312" cy="863996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Polarization tensor</a:t>
            </a:r>
          </a:p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(self-energy of photon)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4063" y="1511817"/>
            <a:ext cx="6048375" cy="86352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24292" y="1511717"/>
            <a:ext cx="6048375" cy="8635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43892" y="2447847"/>
            <a:ext cx="2808312" cy="1222342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 invariance and</a:t>
            </a:r>
          </a:p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conservation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024063" y="2448317"/>
                <a:ext cx="6048375" cy="12218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smtClean="0">
                    <a:solidFill>
                      <a:srgbClr val="C00000"/>
                    </a:solidFill>
                  </a:rPr>
                  <a:t>Medium:  Four-velocity U available to construct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Π</m:t>
                    </m:r>
                  </m:oMath>
                </a14:m>
                <a:endParaRPr 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063" y="2448317"/>
                <a:ext cx="6048375" cy="1221871"/>
              </a:xfrm>
              <a:prstGeom prst="rect">
                <a:avLst/>
              </a:prstGeom>
              <a:blipFill rotWithShape="1">
                <a:blip r:embed="rId3"/>
                <a:stretch>
                  <a:fillRect l="-101" b="-498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98041" y="2470359"/>
                <a:ext cx="3375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rgbClr val="C00000"/>
                    </a:solidFill>
                  </a:rPr>
                  <a:t>Vacuum:</a:t>
                </a:r>
                <a:r>
                  <a:rPr lang="en-US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𝜇𝜈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𝜇𝜈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𝜈</m:t>
                        </m:r>
                      </m:sup>
                    </m:sSup>
                  </m:oMath>
                </a14:m>
                <a:endParaRPr lang="en-US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mtClean="0"/>
                  <a:t>    </a:t>
                </a:r>
                <a:r>
                  <a:rPr lang="en-US" smtClean="0">
                    <a:solidFill>
                      <a:srgbClr val="C00000"/>
                    </a:solidFill>
                  </a:rPr>
                  <a:t>(photon massless)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041" y="2470359"/>
                <a:ext cx="3375091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627" t="-4717" r="-54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368062" y="3744028"/>
                <a:ext cx="7696942" cy="27361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b="0" i="1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n-US" sz="400" b="0" i="1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16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𝜋𝛼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</m:d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𝑃𝐾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smtClean="0">
                  <a:solidFill>
                    <a:schemeClr val="tx1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Photon:</a:t>
                </a:r>
                <a:r>
                  <a:rPr lang="en-US" sz="200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𝜔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b="0" smtClean="0">
                    <a:solidFill>
                      <a:srgbClr val="003399"/>
                    </a:solidFill>
                  </a:rPr>
                  <a:t>Electron/positron:</a:t>
                </a:r>
                <a:r>
                  <a:rPr lang="en-US" sz="2000" b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000" b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0" smtClean="0">
                    <a:solidFill>
                      <a:srgbClr val="003399"/>
                    </a:solidFill>
                  </a:rPr>
                  <a:t>with</a:t>
                </a:r>
                <a:r>
                  <a:rPr lang="en-US" sz="2000" b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000" b="0" smtClean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Electron/positron phase-space distribution with chemical potenial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2000" b="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62" y="3744028"/>
                <a:ext cx="7696942" cy="2736148"/>
              </a:xfrm>
              <a:prstGeom prst="rect">
                <a:avLst/>
              </a:prstGeom>
              <a:blipFill rotWithShape="1">
                <a:blip r:embed="rId6"/>
                <a:stretch>
                  <a:fillRect l="-791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11"/>
          <p:cNvSpPr>
            <a:spLocks noChangeArrowheads="1"/>
          </p:cNvSpPr>
          <p:nvPr/>
        </p:nvSpPr>
        <p:spPr bwMode="auto">
          <a:xfrm>
            <a:off x="143892" y="3745855"/>
            <a:ext cx="1152160" cy="273432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QED</a:t>
            </a:r>
          </a:p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67" y="1602777"/>
            <a:ext cx="4652910" cy="6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Neutrino-Photon-Coupling in a Plasma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8483" y="4176087"/>
                <a:ext cx="8640629" cy="23763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sub>
                      </m:sSub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𝐩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𝐩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ba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𝐩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𝑃𝐾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i="1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V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i="1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:endParaRPr lang="en-US" sz="400" b="0" i="1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𝜇𝜈𝛼𝛽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𝐩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𝐩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ba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𝐩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83" y="4176087"/>
                <a:ext cx="8640629" cy="2376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67757" y="5682962"/>
            <a:ext cx="1188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Usually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negligible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37" y="719607"/>
            <a:ext cx="8642351" cy="331264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87912" y="1151667"/>
                <a:ext cx="4286687" cy="1008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 algn="l"/>
                <a:r>
                  <a:rPr lang="en-US" sz="1900" smtClean="0"/>
                  <a:t>Neutrino effective in-medium coupling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eff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F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Ψ</m:t>
                          </m:r>
                        </m:e>
                      </m:bar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f>
                        <m:f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9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1900" b="0" i="0" smtClean="0">
                          <a:latin typeface="Cambria Math"/>
                        </a:rPr>
                        <m:t>Ψ</m:t>
                      </m:r>
                      <m:sSup>
                        <m:sSup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Λ</m:t>
                          </m:r>
                        </m:e>
                        <m:sup>
                          <m:r>
                            <a:rPr lang="en-US" sz="1900" b="0" i="1" smtClean="0">
                              <a:latin typeface="Cambria Math"/>
                            </a:rPr>
                            <m:t>𝛼𝛽</m:t>
                          </m:r>
                        </m:sup>
                      </m:sSup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sz="1900"/>
              </a:p>
            </p:txBody>
          </p:sp>
        </mc:Choice>
        <mc:Fallback xmlns=""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12" y="1151667"/>
                <a:ext cx="4286687" cy="1008140"/>
              </a:xfrm>
              <a:prstGeom prst="rect">
                <a:avLst/>
              </a:prstGeom>
              <a:blipFill rotWithShape="1">
                <a:blip r:embed="rId5"/>
                <a:stretch>
                  <a:fillRect l="-14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87912" y="2951917"/>
            <a:ext cx="4286687" cy="10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1900" smtClean="0"/>
              <a:t>For vector current it is analogous</a:t>
            </a:r>
          </a:p>
          <a:p>
            <a:pPr algn="l"/>
            <a:r>
              <a:rPr lang="en-US" sz="1900" smtClean="0"/>
              <a:t>to photon polarization tensor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62" y="3023927"/>
            <a:ext cx="4544259" cy="677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2" y="901727"/>
            <a:ext cx="3999043" cy="1632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49297" y="1511717"/>
                <a:ext cx="7200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/>
                            </a:rPr>
                            <m:t>ν</m:t>
                          </m:r>
                        </m:sup>
                      </m:sSup>
                    </m:oMath>
                  </m:oMathPara>
                </a14:m>
                <a:endParaRPr lang="en-US" sz="2400" b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297" y="1511717"/>
                <a:ext cx="72000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7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143892" y="1871767"/>
            <a:ext cx="2808858" cy="1944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</a:rPr>
              <a:t>Transverse Excitation</a:t>
            </a: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Transverse and Longitudinal “Plasmons”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43" y="1713503"/>
            <a:ext cx="5670969" cy="4766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52"/>
              <p:cNvSpPr>
                <a:spLocks noChangeArrowheads="1"/>
              </p:cNvSpPr>
              <p:nvPr/>
            </p:nvSpPr>
            <p:spPr bwMode="auto">
              <a:xfrm>
                <a:off x="4176465" y="719710"/>
                <a:ext cx="1584176" cy="719997"/>
              </a:xfrm>
              <a:prstGeom prst="rect">
                <a:avLst/>
              </a:prstGeom>
              <a:solidFill>
                <a:srgbClr val="C4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Time-like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465" y="719710"/>
                <a:ext cx="1584176" cy="719997"/>
              </a:xfrm>
              <a:prstGeom prst="rect">
                <a:avLst/>
              </a:prstGeom>
              <a:blipFill rotWithShape="1">
                <a:blip r:embed="rId3"/>
                <a:stretch>
                  <a:fillRect t="-416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54"/>
          <p:cNvSpPr>
            <a:spLocks noChangeShapeType="1"/>
          </p:cNvSpPr>
          <p:nvPr/>
        </p:nvSpPr>
        <p:spPr bwMode="auto">
          <a:xfrm>
            <a:off x="4968553" y="1439994"/>
            <a:ext cx="720080" cy="1727994"/>
          </a:xfrm>
          <a:prstGeom prst="line">
            <a:avLst/>
          </a:prstGeom>
          <a:noFill/>
          <a:ln w="38100">
            <a:solidFill>
              <a:srgbClr val="C4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Line 55"/>
          <p:cNvSpPr>
            <a:spLocks noChangeShapeType="1"/>
          </p:cNvSpPr>
          <p:nvPr/>
        </p:nvSpPr>
        <p:spPr bwMode="auto">
          <a:xfrm flipH="1">
            <a:off x="4752529" y="1439994"/>
            <a:ext cx="216024" cy="2879990"/>
          </a:xfrm>
          <a:prstGeom prst="line">
            <a:avLst/>
          </a:prstGeom>
          <a:noFill/>
          <a:ln w="38100">
            <a:solidFill>
              <a:srgbClr val="C4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6"/>
              <p:cNvSpPr>
                <a:spLocks noChangeArrowheads="1"/>
              </p:cNvSpPr>
              <p:nvPr/>
            </p:nvSpPr>
            <p:spPr bwMode="auto">
              <a:xfrm>
                <a:off x="5832649" y="719607"/>
                <a:ext cx="1584176" cy="719997"/>
              </a:xfrm>
              <a:prstGeom prst="rect">
                <a:avLst/>
              </a:prstGeom>
              <a:solidFill>
                <a:srgbClr val="C4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Space-like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en-US" sz="2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en-US" sz="2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en-US" sz="20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&lt;</m:t>
                      </m:r>
                      <m:r>
                        <a:rPr lang="en-US" altLang="en-US" sz="20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2649" y="719607"/>
                <a:ext cx="1584176" cy="719997"/>
              </a:xfrm>
              <a:prstGeom prst="rect">
                <a:avLst/>
              </a:prstGeom>
              <a:blipFill rotWithShape="1">
                <a:blip r:embed="rId4"/>
                <a:stretch>
                  <a:fillRect t="-416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68"/>
          <p:cNvSpPr>
            <a:spLocks noChangeShapeType="1"/>
          </p:cNvSpPr>
          <p:nvPr/>
        </p:nvSpPr>
        <p:spPr bwMode="auto">
          <a:xfrm flipH="1">
            <a:off x="6192689" y="1439995"/>
            <a:ext cx="432048" cy="2807990"/>
          </a:xfrm>
          <a:prstGeom prst="line">
            <a:avLst/>
          </a:prstGeom>
          <a:noFill/>
          <a:ln w="38100">
            <a:solidFill>
              <a:srgbClr val="C4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" name="Rectangle 79"/>
          <p:cNvSpPr>
            <a:spLocks noChangeArrowheads="1"/>
          </p:cNvSpPr>
          <p:nvPr/>
        </p:nvSpPr>
        <p:spPr bwMode="auto">
          <a:xfrm>
            <a:off x="7488833" y="719607"/>
            <a:ext cx="1584176" cy="719997"/>
          </a:xfrm>
          <a:prstGeom prst="rect">
            <a:avLst/>
          </a:prstGeom>
          <a:solidFill>
            <a:srgbClr val="C4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Landau</a:t>
            </a:r>
          </a:p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damping</a:t>
            </a:r>
          </a:p>
        </p:txBody>
      </p:sp>
      <p:sp>
        <p:nvSpPr>
          <p:cNvPr id="56" name="Line 80"/>
          <p:cNvSpPr>
            <a:spLocks noChangeShapeType="1"/>
          </p:cNvSpPr>
          <p:nvPr/>
        </p:nvSpPr>
        <p:spPr bwMode="auto">
          <a:xfrm>
            <a:off x="8280921" y="1439994"/>
            <a:ext cx="0" cy="2303992"/>
          </a:xfrm>
          <a:prstGeom prst="line">
            <a:avLst/>
          </a:prstGeom>
          <a:noFill/>
          <a:ln w="38100">
            <a:solidFill>
              <a:srgbClr val="C4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2177" y="731821"/>
            <a:ext cx="3540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>
                <a:solidFill>
                  <a:srgbClr val="003399"/>
                </a:solidFill>
              </a:rPr>
              <a:t>Dispersion relation in </a:t>
            </a:r>
            <a:r>
              <a:rPr lang="en-US" altLang="en-US" sz="2000" smtClean="0">
                <a:solidFill>
                  <a:srgbClr val="003399"/>
                </a:solidFill>
              </a:rPr>
              <a:t>a</a:t>
            </a:r>
            <a:endParaRPr lang="en-US" altLang="en-US" sz="2000">
              <a:solidFill>
                <a:srgbClr val="003399"/>
              </a:solidFill>
            </a:endParaRPr>
          </a:p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</a:rPr>
              <a:t>non-relativistic,</a:t>
            </a:r>
          </a:p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</a:rPr>
              <a:t>non-degenerate </a:t>
            </a:r>
            <a:r>
              <a:rPr lang="en-US" altLang="en-US" sz="2000">
                <a:solidFill>
                  <a:srgbClr val="003399"/>
                </a:solidFill>
              </a:rPr>
              <a:t>plasma</a:t>
            </a:r>
          </a:p>
        </p:txBody>
      </p:sp>
      <p:sp>
        <p:nvSpPr>
          <p:cNvPr id="68" name="Line 37"/>
          <p:cNvSpPr>
            <a:spLocks noChangeShapeType="1"/>
          </p:cNvSpPr>
          <p:nvPr/>
        </p:nvSpPr>
        <p:spPr bwMode="auto">
          <a:xfrm>
            <a:off x="503942" y="3115048"/>
            <a:ext cx="1656184" cy="0"/>
          </a:xfrm>
          <a:prstGeom prst="line">
            <a:avLst/>
          </a:prstGeom>
          <a:noFill/>
          <a:ln w="57150">
            <a:solidFill>
              <a:srgbClr val="40404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" name="Line 38"/>
          <p:cNvSpPr>
            <a:spLocks noChangeShapeType="1"/>
          </p:cNvSpPr>
          <p:nvPr/>
        </p:nvSpPr>
        <p:spPr bwMode="auto">
          <a:xfrm flipV="1">
            <a:off x="863982" y="2395051"/>
            <a:ext cx="0" cy="719998"/>
          </a:xfrm>
          <a:prstGeom prst="line">
            <a:avLst/>
          </a:prstGeom>
          <a:noFill/>
          <a:ln w="57150">
            <a:solidFill>
              <a:srgbClr val="C4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Line 41"/>
          <p:cNvSpPr>
            <a:spLocks noChangeShapeType="1"/>
          </p:cNvSpPr>
          <p:nvPr/>
        </p:nvSpPr>
        <p:spPr bwMode="auto">
          <a:xfrm flipH="1">
            <a:off x="575950" y="3115048"/>
            <a:ext cx="288032" cy="431999"/>
          </a:xfrm>
          <a:prstGeom prst="line">
            <a:avLst/>
          </a:prstGeom>
          <a:noFill/>
          <a:ln w="57150">
            <a:solidFill>
              <a:srgbClr val="C4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5317" y="2298492"/>
                <a:ext cx="410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sz="2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7" y="2298492"/>
                <a:ext cx="41068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69287" y="3271907"/>
                <a:ext cx="428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sz="2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87" y="3271907"/>
                <a:ext cx="42832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078591" y="2898957"/>
                <a:ext cx="410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sz="20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591" y="2898957"/>
                <a:ext cx="410689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143892" y="3888047"/>
            <a:ext cx="2808858" cy="1944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</a:rPr>
              <a:t>Longitudinal Excitation</a:t>
            </a:r>
          </a:p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</a:rPr>
              <a:t>(oscillation of electrons</a:t>
            </a:r>
          </a:p>
          <a:p>
            <a:pPr>
              <a:defRPr/>
            </a:pPr>
            <a:r>
              <a:rPr lang="en-US" altLang="en-US" sz="2000">
                <a:solidFill>
                  <a:srgbClr val="003399"/>
                </a:solidFill>
              </a:rPr>
              <a:t> </a:t>
            </a:r>
            <a:r>
              <a:rPr lang="en-US" altLang="en-US" sz="2000" smtClean="0">
                <a:solidFill>
                  <a:srgbClr val="003399"/>
                </a:solidFill>
              </a:rPr>
              <a:t>against positive charges)</a:t>
            </a: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75" name="Line 37"/>
          <p:cNvSpPr>
            <a:spLocks noChangeShapeType="1"/>
          </p:cNvSpPr>
          <p:nvPr/>
        </p:nvSpPr>
        <p:spPr bwMode="auto">
          <a:xfrm>
            <a:off x="503942" y="5247753"/>
            <a:ext cx="1656184" cy="0"/>
          </a:xfrm>
          <a:prstGeom prst="line">
            <a:avLst/>
          </a:prstGeom>
          <a:noFill/>
          <a:ln w="57150">
            <a:solidFill>
              <a:srgbClr val="40404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6" name="Line 38"/>
          <p:cNvSpPr>
            <a:spLocks noChangeShapeType="1"/>
          </p:cNvSpPr>
          <p:nvPr/>
        </p:nvSpPr>
        <p:spPr bwMode="auto">
          <a:xfrm flipV="1">
            <a:off x="885317" y="5183954"/>
            <a:ext cx="823745" cy="0"/>
          </a:xfrm>
          <a:prstGeom prst="line">
            <a:avLst/>
          </a:prstGeom>
          <a:noFill/>
          <a:ln w="57150">
            <a:solidFill>
              <a:srgbClr val="C4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010330" y="4824177"/>
                <a:ext cx="410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sz="2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30" y="4824177"/>
                <a:ext cx="410689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92016" y="5315512"/>
                <a:ext cx="9170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16" y="5315512"/>
                <a:ext cx="91704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078591" y="5031662"/>
                <a:ext cx="410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sz="20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591" y="5031662"/>
                <a:ext cx="410689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4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Electron (Positron) Dispersion Relation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448310"/>
              </p:ext>
            </p:extLst>
          </p:nvPr>
        </p:nvGraphicFramePr>
        <p:xfrm>
          <a:off x="1512888" y="647597"/>
          <a:ext cx="6191250" cy="518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CorelPhotoPaint.Image.10" r:id="rId3" imgW="1600203" imgH="1371603" progId="CorelPhotoPaint.Image.10">
                  <p:embed/>
                </p:oleObj>
              </mc:Choice>
              <mc:Fallback>
                <p:oleObj name="CorelPhotoPaint.Image.10" r:id="rId3" imgW="1600203" imgH="1371603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647597"/>
                        <a:ext cx="6191250" cy="518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3168378" y="1079657"/>
            <a:ext cx="2376264" cy="430870"/>
          </a:xfrm>
          <a:prstGeom prst="rect">
            <a:avLst/>
          </a:prstGeom>
          <a:solidFill>
            <a:srgbClr val="336699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(positron)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328612" y="1870649"/>
            <a:ext cx="3240461" cy="1080129"/>
          </a:xfrm>
          <a:prstGeom prst="rect">
            <a:avLst/>
          </a:prstGeom>
          <a:solidFill>
            <a:srgbClr val="336699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(positron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plasmino,</a:t>
            </a:r>
          </a:p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collective spin </a:t>
            </a: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excitation</a:t>
            </a:r>
          </a:p>
          <a:p>
            <a:pPr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medium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370" y="5834076"/>
            <a:ext cx="8936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/>
              <a:t>E. Braaten, Neutrino emissivity of an ultrarelativistic plasma from positron </a:t>
            </a:r>
          </a:p>
          <a:p>
            <a:pPr algn="ctr">
              <a:defRPr/>
            </a:pPr>
            <a:r>
              <a:rPr lang="en-US" altLang="en-US" sz="2000"/>
              <a:t>and plasmino annihilation, Astrophys. J. 392 (1992) 70 </a:t>
            </a:r>
          </a:p>
        </p:txBody>
      </p:sp>
    </p:spTree>
    <p:extLst>
      <p:ext uri="{BB962C8B-B14F-4D97-AF65-F5344CB8AC3E}">
        <p14:creationId xmlns:p14="http://schemas.microsoft.com/office/powerpoint/2010/main" val="37291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Neutrino Oscillations in Matter</a:t>
            </a:r>
            <a:endParaRPr lang="en-US"/>
          </a:p>
        </p:txBody>
      </p:sp>
      <p:pic>
        <p:nvPicPr>
          <p:cNvPr id="3" name="Picture 3" descr="C:\Users\Georg Raffelt\Desktop\Pages from p236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7025" cy="277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 rot="-1745822">
            <a:off x="433676" y="874787"/>
            <a:ext cx="197993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sz="2400" b="1" smtClean="0">
                <a:solidFill>
                  <a:srgbClr val="CC0000"/>
                </a:solidFill>
                <a:effectLst/>
              </a:rPr>
              <a:t>3700 </a:t>
            </a:r>
            <a:r>
              <a:rPr lang="en-US" sz="2400" b="1">
                <a:solidFill>
                  <a:srgbClr val="CC0000"/>
                </a:solidFill>
                <a:effectLst/>
              </a:rPr>
              <a:t>citations</a:t>
            </a:r>
          </a:p>
        </p:txBody>
      </p:sp>
      <p:pic>
        <p:nvPicPr>
          <p:cNvPr id="5" name="Picture 4" descr="C:\Users\Georg Raffelt\Desktop\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2" y="2951917"/>
            <a:ext cx="2520280" cy="2087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6070" y="5039909"/>
            <a:ext cx="2520280" cy="5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effectLst/>
              </a:rPr>
              <a:t>Lincoln Wolfenstein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84503" y="2807897"/>
            <a:ext cx="5832649" cy="70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04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>
            <a:noAutofit/>
          </a:bodyPr>
          <a:lstStyle/>
          <a:p>
            <a:pPr algn="l"/>
            <a:r>
              <a:rPr lang="en-US" sz="2200">
                <a:solidFill>
                  <a:srgbClr val="003399"/>
                </a:solidFill>
                <a:effectLst/>
              </a:rPr>
              <a:t>Neutrinos in a medium suffer </a:t>
            </a:r>
            <a:r>
              <a:rPr lang="en-US" sz="2200" smtClean="0">
                <a:solidFill>
                  <a:srgbClr val="003399"/>
                </a:solidFill>
                <a:effectLst/>
              </a:rPr>
              <a:t>flavor-dependent</a:t>
            </a:r>
          </a:p>
          <a:p>
            <a:pPr algn="l"/>
            <a:r>
              <a:rPr lang="en-US" sz="2200" smtClean="0">
                <a:solidFill>
                  <a:srgbClr val="003399"/>
                </a:solidFill>
                <a:effectLst/>
              </a:rPr>
              <a:t>refraction </a:t>
            </a:r>
            <a:endParaRPr lang="en-US" sz="2200">
              <a:solidFill>
                <a:srgbClr val="003399"/>
              </a:solidFill>
              <a:effectLst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717419" y="4281991"/>
            <a:ext cx="504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509507" y="4281991"/>
            <a:ext cx="504056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717419" y="4281991"/>
            <a:ext cx="7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509508" y="4281991"/>
            <a:ext cx="7920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301596" y="4281991"/>
            <a:ext cx="7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301596" y="4281991"/>
            <a:ext cx="504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rc 15"/>
          <p:cNvSpPr>
            <a:spLocks/>
          </p:cNvSpPr>
          <p:nvPr/>
        </p:nvSpPr>
        <p:spPr bwMode="auto">
          <a:xfrm>
            <a:off x="4509508" y="3921992"/>
            <a:ext cx="792088" cy="38099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 w 43200"/>
              <a:gd name="T1" fmla="*/ 22096 h 22096"/>
              <a:gd name="T2" fmla="*/ 43200 w 43200"/>
              <a:gd name="T3" fmla="*/ 21600 h 22096"/>
              <a:gd name="T4" fmla="*/ 21600 w 43200"/>
              <a:gd name="T5" fmla="*/ 21600 h 22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096" fill="none" extrusionOk="0">
                <a:moveTo>
                  <a:pt x="5" y="22096"/>
                </a:moveTo>
                <a:cubicBezTo>
                  <a:pt x="1" y="21930"/>
                  <a:pt x="0" y="21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096" stroke="0" extrusionOk="0">
                <a:moveTo>
                  <a:pt x="5" y="22096"/>
                </a:moveTo>
                <a:cubicBezTo>
                  <a:pt x="1" y="21930"/>
                  <a:pt x="0" y="21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00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948779" y="4296991"/>
            <a:ext cx="504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948779" y="4296991"/>
            <a:ext cx="7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7740867" y="4296991"/>
            <a:ext cx="504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740867" y="4296991"/>
            <a:ext cx="7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7740867" y="3936992"/>
            <a:ext cx="0" cy="359999"/>
          </a:xfrm>
          <a:prstGeom prst="line">
            <a:avLst/>
          </a:prstGeom>
          <a:noFill/>
          <a:ln w="28575">
            <a:solidFill>
              <a:srgbClr val="0033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Oval 21"/>
          <p:cNvSpPr>
            <a:spLocks noChangeAspect="1" noChangeArrowheads="1"/>
          </p:cNvSpPr>
          <p:nvPr/>
        </p:nvSpPr>
        <p:spPr bwMode="auto">
          <a:xfrm>
            <a:off x="7452835" y="3360994"/>
            <a:ext cx="576064" cy="575998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8028899" y="3657993"/>
            <a:ext cx="0" cy="7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7452835" y="3558993"/>
            <a:ext cx="0" cy="7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614853" y="3485494"/>
            <a:ext cx="266262" cy="35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sz="1700" b="1">
                <a:solidFill>
                  <a:srgbClr val="CC0000"/>
                </a:solidFill>
              </a:rPr>
              <a:t>f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733367" y="3944493"/>
            <a:ext cx="307940" cy="35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sz="1700" b="1"/>
              <a:t>Z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447389" y="4065992"/>
            <a:ext cx="319162" cy="4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effectLst/>
                <a:latin typeface="Symbol" pitchFamily="18" charset="2"/>
              </a:rPr>
              <a:t>n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065181" y="4065992"/>
            <a:ext cx="319162" cy="4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effectLst/>
                <a:latin typeface="Symbol" pitchFamily="18" charset="2"/>
              </a:rPr>
              <a:t>n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668248" y="4080992"/>
            <a:ext cx="319162" cy="4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effectLst/>
                <a:latin typeface="Symbol" pitchFamily="18" charset="2"/>
              </a:rPr>
              <a:t>n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8513454" y="4080992"/>
            <a:ext cx="319162" cy="4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tx1"/>
                </a:solidFill>
                <a:effectLst/>
                <a:latin typeface="Symbol" pitchFamily="18" charset="2"/>
              </a:rPr>
              <a:t>n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734110" y="3569494"/>
            <a:ext cx="378472" cy="35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sz="1700" b="1" smtClean="0"/>
              <a:t>W</a:t>
            </a:r>
            <a:endParaRPr lang="en-US" sz="1700" b="1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761536" y="4325491"/>
            <a:ext cx="266262" cy="35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1pPr>
            <a:lvl2pPr marL="742950" indent="-28575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2pPr>
            <a:lvl3pPr marL="11430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3pPr>
            <a:lvl4pPr marL="16002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4pPr>
            <a:lvl5pPr marL="2057400" indent="-228600" defTabSz="974725" eaLnBrk="0" hangingPunct="0">
              <a:defRPr sz="2000">
                <a:solidFill>
                  <a:srgbClr val="003399"/>
                </a:solidFill>
                <a:latin typeface="Trebuchet MS" pitchFamily="34" charset="0"/>
              </a:defRPr>
            </a:lvl5pPr>
            <a:lvl6pPr marL="25146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6pPr>
            <a:lvl7pPr marL="29718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7pPr>
            <a:lvl8pPr marL="34290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8pPr>
            <a:lvl9pPr marL="3886200" indent="-228600" algn="ctr" defTabSz="974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sz="1700" b="1">
                <a:solidFill>
                  <a:srgbClr val="CC0000"/>
                </a:solidFill>
              </a:rPr>
              <a:t>f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3384342" y="5472329"/>
            <a:ext cx="5832649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04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200">
                <a:solidFill>
                  <a:srgbClr val="003399"/>
                </a:solidFill>
                <a:effectLst/>
              </a:rPr>
              <a:t>Typical density of Earth: </a:t>
            </a:r>
            <a:r>
              <a:rPr lang="en-US" sz="2200" smtClean="0">
                <a:solidFill>
                  <a:srgbClr val="003399"/>
                </a:solidFill>
                <a:effectLst/>
              </a:rPr>
              <a:t> 5 </a:t>
            </a:r>
            <a:r>
              <a:rPr lang="en-US" sz="2200">
                <a:solidFill>
                  <a:srgbClr val="003399"/>
                </a:solidFill>
                <a:effectLst/>
              </a:rPr>
              <a:t>g/cm</a:t>
            </a:r>
            <a:r>
              <a:rPr lang="en-US" sz="2400" baseline="30000">
                <a:solidFill>
                  <a:srgbClr val="003399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97375" y="4680157"/>
                <a:ext cx="4934428" cy="778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/>
                          </a:rPr>
                          <m:t>weak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/>
                          </a:rPr>
                          <m:t>F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×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200"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200" b="0" i="0" smtClean="0">
                                          <a:latin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200">
                                          <a:latin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  <m:r>
                          <a:rPr lang="en-US" sz="2200" b="0" i="1" smtClean="0"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f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/>
                                </a:rPr>
                                <m:t>or</m:t>
                              </m:r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sz="2200">
                                  <a:latin typeface="Cambria Math"/>
                                </a:rPr>
                                <m:t>f</m:t>
                              </m:r>
                              <m:r>
                                <m:rPr>
                                  <m:nor/>
                                </m:rPr>
                                <a:rPr lang="en-US" sz="2200">
                                  <a:latin typeface="Cambria Math"/>
                                </a:rPr>
                                <m:t>or</m:t>
                              </m:r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200" b="0" i="1" smtClean="0">
                                      <a:latin typeface="Cambria Math"/>
                                    </a:rPr>
                                    <m:t>μ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smtClean="0"/>
                  <a:t> </a:t>
                </a:r>
                <a:endParaRPr lang="en-US" sz="220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75" y="4680157"/>
                <a:ext cx="4934428" cy="7787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16402" y="5946539"/>
                <a:ext cx="4399025" cy="461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/>
                            </a:rPr>
                            <m:t>weak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≈2×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−13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/>
                        </a:rPr>
                        <m:t>eV</m:t>
                      </m:r>
                      <m:r>
                        <a:rPr lang="en-US" sz="2200" b="0" i="1" smtClean="0">
                          <a:latin typeface="Cambria Math"/>
                        </a:rPr>
                        <m:t>=0.2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/>
                        </a:rPr>
                        <m:t>peV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02" y="5946539"/>
                <a:ext cx="4399025" cy="461858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"/>
            <a:ext cx="9217025" cy="69060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" y="359557"/>
            <a:ext cx="9217024" cy="582932"/>
          </a:xfrm>
        </p:spPr>
        <p:txBody>
          <a:bodyPr/>
          <a:lstStyle/>
          <a:p>
            <a:r>
              <a:rPr lang="en-US" sz="6000" smtClean="0"/>
              <a:t>Basics of Stellar Evolution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40007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Citations of Wolfenstein’s Paper on Matter Effects</a:t>
            </a:r>
            <a:endParaRPr lang="en-US"/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1628626490"/>
              </p:ext>
            </p:extLst>
          </p:nvPr>
        </p:nvGraphicFramePr>
        <p:xfrm>
          <a:off x="611958" y="1375811"/>
          <a:ext cx="7993110" cy="5176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7338" y="719607"/>
            <a:ext cx="864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3399"/>
                </a:solidFill>
              </a:rPr>
              <a:t>inSPIRE: 3700 citations of Wolfenstein, </a:t>
            </a:r>
            <a:r>
              <a:rPr lang="en-US" sz="2400">
                <a:solidFill>
                  <a:srgbClr val="003399"/>
                </a:solidFill>
              </a:rPr>
              <a:t>Phys</a:t>
            </a:r>
            <a:r>
              <a:rPr lang="en-US" sz="2400" smtClean="0">
                <a:solidFill>
                  <a:srgbClr val="003399"/>
                </a:solidFill>
              </a:rPr>
              <a:t>. Rev</a:t>
            </a:r>
            <a:r>
              <a:rPr lang="en-US" sz="2400">
                <a:solidFill>
                  <a:srgbClr val="003399"/>
                </a:solidFill>
              </a:rPr>
              <a:t>. D17 (1978) </a:t>
            </a:r>
            <a:r>
              <a:rPr lang="en-US" sz="2400" smtClean="0">
                <a:solidFill>
                  <a:srgbClr val="003399"/>
                </a:solidFill>
              </a:rPr>
              <a:t>2369</a:t>
            </a:r>
            <a:endParaRPr lang="en-US" sz="2400">
              <a:solidFill>
                <a:srgbClr val="00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6202" y="2692126"/>
            <a:ext cx="1404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MSW effect</a:t>
            </a:r>
          </a:p>
          <a:p>
            <a:pPr algn="ctr"/>
            <a:r>
              <a:rPr lang="en-US" sz="2000" smtClean="0"/>
              <a:t>SN 1987A</a:t>
            </a:r>
            <a:endParaRPr lang="en-US" sz="200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96302" y="3340216"/>
            <a:ext cx="0" cy="5040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96302" y="1768210"/>
            <a:ext cx="1484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Gallium</a:t>
            </a:r>
          </a:p>
          <a:p>
            <a:pPr algn="ctr"/>
            <a:r>
              <a:rPr lang="en-US" sz="2000" smtClean="0"/>
              <a:t>experiments</a:t>
            </a:r>
            <a:endParaRPr lang="en-US" sz="200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88412" y="2476096"/>
            <a:ext cx="0" cy="5040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76452" y="1235891"/>
            <a:ext cx="1510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smtClean="0"/>
              <a:t>Atmospheric</a:t>
            </a:r>
          </a:p>
          <a:p>
            <a:pPr algn="r"/>
            <a:r>
              <a:rPr lang="en-US" sz="2000" smtClean="0"/>
              <a:t>oscillations</a:t>
            </a:r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6051400" y="1251926"/>
            <a:ext cx="1220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SNO</a:t>
            </a:r>
          </a:p>
          <a:p>
            <a:r>
              <a:rPr lang="en-US" sz="2000" smtClean="0"/>
              <a:t>KamLAND</a:t>
            </a:r>
            <a:endParaRPr lang="en-US" sz="200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66712" y="1972026"/>
            <a:ext cx="0" cy="5040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64742" y="1972026"/>
            <a:ext cx="0" cy="5040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6052" y="4824177"/>
            <a:ext cx="162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Nobody believes</a:t>
            </a:r>
          </a:p>
          <a:p>
            <a:r>
              <a:rPr lang="en-US" sz="1600" smtClean="0"/>
              <a:t>flavor oscillations</a:t>
            </a:r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7043663" y="3290271"/>
            <a:ext cx="1957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Solar neutrinos</a:t>
            </a:r>
          </a:p>
          <a:p>
            <a:r>
              <a:rPr lang="en-US" sz="2000" smtClean="0"/>
              <a:t>no longer central</a:t>
            </a:r>
          </a:p>
        </p:txBody>
      </p:sp>
    </p:spTree>
    <p:extLst>
      <p:ext uri="{BB962C8B-B14F-4D97-AF65-F5344CB8AC3E}">
        <p14:creationId xmlns:p14="http://schemas.microsoft.com/office/powerpoint/2010/main" val="10703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"/>
            <a:ext cx="9217025" cy="69060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" y="359557"/>
            <a:ext cx="9217024" cy="582932"/>
          </a:xfrm>
        </p:spPr>
        <p:txBody>
          <a:bodyPr/>
          <a:lstStyle/>
          <a:p>
            <a:r>
              <a:rPr lang="en-US" sz="6000"/>
              <a:t>Generic Types of Stars</a:t>
            </a:r>
          </a:p>
        </p:txBody>
      </p:sp>
    </p:spTree>
    <p:extLst>
      <p:ext uri="{BB962C8B-B14F-4D97-AF65-F5344CB8AC3E}">
        <p14:creationId xmlns:p14="http://schemas.microsoft.com/office/powerpoint/2010/main" val="9182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Self-Regulated Nuclear Burning</a:t>
            </a:r>
          </a:p>
        </p:txBody>
      </p:sp>
      <p:sp>
        <p:nvSpPr>
          <p:cNvPr id="4" name="Oval 4" descr="C:\vortrag\material\usedpics\star1.tif"/>
          <p:cNvSpPr>
            <a:spLocks noChangeAspect="1" noChangeArrowheads="1"/>
          </p:cNvSpPr>
          <p:nvPr/>
        </p:nvSpPr>
        <p:spPr bwMode="auto">
          <a:xfrm>
            <a:off x="431932" y="1511717"/>
            <a:ext cx="3384470" cy="3384081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5902" y="4032139"/>
            <a:ext cx="3816348" cy="7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Main-Sequence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76452" y="720411"/>
                <a:ext cx="4608643" cy="583120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200" smtClean="0">
                    <a:solidFill>
                      <a:srgbClr val="C00000"/>
                    </a:solidFill>
                  </a:rPr>
                  <a:t>Virial Theorem: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kin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〈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grav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〉</m:t>
                    </m:r>
                  </m:oMath>
                </a14:m>
                <a:endParaRPr lang="en-US" sz="2200" smtClean="0">
                  <a:solidFill>
                    <a:srgbClr val="C00000"/>
                  </a:solidFill>
                </a:endParaRPr>
              </a:p>
              <a:p>
                <a:endParaRPr lang="en-US" sz="1200"/>
              </a:p>
              <a:p>
                <a:r>
                  <a:rPr lang="en-US" sz="2200" smtClean="0">
                    <a:solidFill>
                      <a:srgbClr val="003399"/>
                    </a:solidFill>
                  </a:rPr>
                  <a:t>Small Contraction</a:t>
                </a:r>
              </a:p>
              <a:p>
                <a:pPr marL="342900" indent="-342900">
                  <a:buFont typeface="Symbol"/>
                  <a:buChar char="®"/>
                </a:pPr>
                <a:r>
                  <a:rPr lang="en-US" sz="2200" smtClean="0">
                    <a:solidFill>
                      <a:srgbClr val="003399"/>
                    </a:solidFill>
                    <a:sym typeface="Symbol"/>
                  </a:rPr>
                  <a:t> Heating</a:t>
                </a:r>
              </a:p>
              <a:p>
                <a:pPr marL="342900" indent="-342900">
                  <a:buFont typeface="Symbol"/>
                  <a:buChar char="®"/>
                </a:pPr>
                <a:r>
                  <a:rPr lang="en-US" sz="2200" smtClean="0">
                    <a:solidFill>
                      <a:srgbClr val="003399"/>
                    </a:solidFill>
                    <a:sym typeface="Symbol"/>
                  </a:rPr>
                  <a:t> Increased nuclear burning</a:t>
                </a:r>
                <a:endParaRPr lang="en-US" sz="2200">
                  <a:solidFill>
                    <a:srgbClr val="003399"/>
                  </a:solidFill>
                  <a:sym typeface="Symbol"/>
                </a:endParaRPr>
              </a:p>
              <a:p>
                <a:pPr marL="342900" indent="-342900">
                  <a:buFont typeface="Symbol"/>
                  <a:buChar char="®"/>
                </a:pPr>
                <a:r>
                  <a:rPr lang="en-US" sz="2200">
                    <a:solidFill>
                      <a:srgbClr val="003399"/>
                    </a:solidFill>
                    <a:sym typeface="Symbol"/>
                  </a:rPr>
                  <a:t> Increased </a:t>
                </a:r>
                <a:r>
                  <a:rPr lang="en-US" sz="2200" smtClean="0">
                    <a:solidFill>
                      <a:srgbClr val="003399"/>
                    </a:solidFill>
                    <a:sym typeface="Symbol"/>
                  </a:rPr>
                  <a:t>pressure</a:t>
                </a:r>
                <a:endParaRPr lang="en-US" sz="2200">
                  <a:solidFill>
                    <a:srgbClr val="003399"/>
                  </a:solidFill>
                  <a:sym typeface="Symbol"/>
                </a:endParaRPr>
              </a:p>
              <a:p>
                <a:pPr marL="342900" indent="-342900">
                  <a:buFont typeface="Symbol"/>
                  <a:buChar char="®"/>
                </a:pPr>
                <a:r>
                  <a:rPr lang="en-US" sz="2200">
                    <a:solidFill>
                      <a:srgbClr val="003399"/>
                    </a:solidFill>
                    <a:sym typeface="Symbol"/>
                  </a:rPr>
                  <a:t> </a:t>
                </a:r>
                <a:r>
                  <a:rPr lang="en-US" sz="2200" smtClean="0">
                    <a:solidFill>
                      <a:srgbClr val="003399"/>
                    </a:solidFill>
                    <a:sym typeface="Symbol"/>
                  </a:rPr>
                  <a:t>Expansion</a:t>
                </a:r>
              </a:p>
              <a:p>
                <a:endParaRPr lang="en-US" sz="1200">
                  <a:solidFill>
                    <a:srgbClr val="003399"/>
                  </a:solidFill>
                </a:endParaRPr>
              </a:p>
              <a:p>
                <a:r>
                  <a:rPr lang="en-US" sz="2200" smtClean="0">
                    <a:solidFill>
                      <a:srgbClr val="003399"/>
                    </a:solidFill>
                  </a:rPr>
                  <a:t>Additional energy loss (“cooling”)</a:t>
                </a:r>
                <a:endParaRPr lang="en-US" sz="2200">
                  <a:solidFill>
                    <a:srgbClr val="003399"/>
                  </a:solidFill>
                </a:endParaRPr>
              </a:p>
              <a:p>
                <a:pPr marL="342900" indent="-342900">
                  <a:buFont typeface="Symbol"/>
                  <a:buChar char="®"/>
                </a:pPr>
                <a:r>
                  <a:rPr lang="en-US" sz="2200">
                    <a:solidFill>
                      <a:srgbClr val="003399"/>
                    </a:solidFill>
                    <a:sym typeface="Symbol"/>
                  </a:rPr>
                  <a:t> </a:t>
                </a:r>
                <a:r>
                  <a:rPr lang="en-US" sz="2200" smtClean="0">
                    <a:solidFill>
                      <a:srgbClr val="003399"/>
                    </a:solidFill>
                    <a:sym typeface="Symbol"/>
                  </a:rPr>
                  <a:t>Loss of pressure</a:t>
                </a:r>
                <a:endParaRPr lang="en-US" sz="2200">
                  <a:solidFill>
                    <a:srgbClr val="003399"/>
                  </a:solidFill>
                  <a:sym typeface="Symbol"/>
                </a:endParaRPr>
              </a:p>
              <a:p>
                <a:pPr marL="342900" indent="-342900">
                  <a:buFont typeface="Symbol"/>
                  <a:buChar char="®"/>
                </a:pPr>
                <a:r>
                  <a:rPr lang="en-US" sz="2200">
                    <a:solidFill>
                      <a:srgbClr val="003399"/>
                    </a:solidFill>
                    <a:sym typeface="Symbol"/>
                  </a:rPr>
                  <a:t> </a:t>
                </a:r>
                <a:r>
                  <a:rPr lang="en-US" sz="2200" smtClean="0">
                    <a:solidFill>
                      <a:srgbClr val="003399"/>
                    </a:solidFill>
                    <a:sym typeface="Symbol"/>
                  </a:rPr>
                  <a:t>Contraction</a:t>
                </a:r>
                <a:endParaRPr lang="en-US" sz="2200">
                  <a:solidFill>
                    <a:srgbClr val="003399"/>
                  </a:solidFill>
                  <a:sym typeface="Symbol"/>
                </a:endParaRPr>
              </a:p>
              <a:p>
                <a:pPr marL="342900" indent="-342900">
                  <a:buFont typeface="Symbol"/>
                  <a:buChar char="®"/>
                </a:pPr>
                <a:r>
                  <a:rPr lang="en-US" sz="2200">
                    <a:solidFill>
                      <a:srgbClr val="003399"/>
                    </a:solidFill>
                    <a:sym typeface="Symbol"/>
                  </a:rPr>
                  <a:t> </a:t>
                </a:r>
                <a:r>
                  <a:rPr lang="en-US" sz="2200" smtClean="0">
                    <a:solidFill>
                      <a:srgbClr val="003399"/>
                    </a:solidFill>
                    <a:sym typeface="Symbol"/>
                  </a:rPr>
                  <a:t>Heating</a:t>
                </a:r>
                <a:endParaRPr lang="en-US" sz="2200">
                  <a:solidFill>
                    <a:srgbClr val="003399"/>
                  </a:solidFill>
                  <a:sym typeface="Symbol"/>
                </a:endParaRPr>
              </a:p>
              <a:p>
                <a:pPr marL="342900" indent="-342900">
                  <a:buFont typeface="Symbol"/>
                  <a:buChar char="®"/>
                </a:pPr>
                <a:r>
                  <a:rPr lang="en-US" sz="2200">
                    <a:solidFill>
                      <a:srgbClr val="003399"/>
                    </a:solidFill>
                    <a:sym typeface="Symbol"/>
                  </a:rPr>
                  <a:t> </a:t>
                </a:r>
                <a:r>
                  <a:rPr lang="en-US" sz="2200" smtClean="0">
                    <a:solidFill>
                      <a:srgbClr val="003399"/>
                    </a:solidFill>
                    <a:sym typeface="Symbol"/>
                  </a:rPr>
                  <a:t>Increased nuclear burning</a:t>
                </a:r>
              </a:p>
              <a:p>
                <a:endParaRPr lang="en-US" sz="1200">
                  <a:solidFill>
                    <a:srgbClr val="336699"/>
                  </a:solidFill>
                  <a:sym typeface="Symbol"/>
                </a:endParaRPr>
              </a:p>
              <a:p>
                <a:r>
                  <a:rPr lang="en-US" sz="2200" smtClean="0">
                    <a:solidFill>
                      <a:srgbClr val="C00000"/>
                    </a:solidFill>
                  </a:rPr>
                  <a:t>Hydrogen burning at nearly fixed T</a:t>
                </a:r>
                <a:endParaRPr lang="en-US" sz="220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Symbol"/>
                  <a:buChar char="®"/>
                </a:pPr>
                <a:r>
                  <a:rPr lang="en-US" sz="220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sz="2200" smtClean="0">
                    <a:solidFill>
                      <a:srgbClr val="C00000"/>
                    </a:solidFill>
                    <a:sym typeface="Symbol"/>
                  </a:rPr>
                  <a:t>Gravitational potential nearly fixed:</a:t>
                </a:r>
                <a:endParaRPr lang="en-US" sz="2200">
                  <a:solidFill>
                    <a:srgbClr val="C00000"/>
                  </a:solidFill>
                  <a:sym typeface="Symbol"/>
                </a:endParaRPr>
              </a:p>
              <a:p>
                <a:r>
                  <a:rPr lang="en-US" sz="2200" smtClean="0">
                    <a:solidFill>
                      <a:srgbClr val="C00000"/>
                    </a:solidFill>
                    <a:sym typeface="Symbol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  <m:t>N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𝑀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𝑅</m:t>
                        </m:r>
                      </m:den>
                    </m:f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∼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constant</m:t>
                    </m:r>
                  </m:oMath>
                </a14:m>
                <a:endParaRPr lang="en-US" sz="2200">
                  <a:solidFill>
                    <a:srgbClr val="C00000"/>
                  </a:solidFill>
                  <a:sym typeface="Symbol"/>
                </a:endParaRPr>
              </a:p>
              <a:p>
                <a:pPr marL="342900" indent="-342900">
                  <a:buFont typeface="Symbol"/>
                  <a:buChar char="®"/>
                </a:pPr>
                <a:r>
                  <a:rPr lang="en-US" sz="2200">
                    <a:solidFill>
                      <a:srgbClr val="C0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𝑅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∝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𝑀</m:t>
                    </m:r>
                  </m:oMath>
                </a14:m>
                <a:r>
                  <a:rPr lang="en-US" sz="2200" smtClean="0">
                    <a:solidFill>
                      <a:srgbClr val="C00000"/>
                    </a:solidFill>
                    <a:sym typeface="Symbol"/>
                  </a:rPr>
                  <a:t> (More massive stars bigger)</a:t>
                </a:r>
                <a:endParaRPr lang="en-US" sz="2200">
                  <a:solidFill>
                    <a:srgbClr val="C00000"/>
                  </a:solidFill>
                  <a:sym typeface="Symbol"/>
                </a:endParaRPr>
              </a:p>
              <a:p>
                <a:pPr marL="342900" indent="-342900">
                  <a:buFont typeface="Symbol"/>
                  <a:buChar char="®"/>
                </a:pPr>
                <a:endParaRPr lang="en-US" sz="2200" smtClean="0">
                  <a:sym typeface="Symbol"/>
                </a:endParaRPr>
              </a:p>
              <a:p>
                <a:endParaRPr lang="en-US" sz="2200" smtClean="0">
                  <a:sym typeface="Symbol"/>
                </a:endParaRPr>
              </a:p>
              <a:p>
                <a:endParaRPr lang="en-US" sz="2200"/>
              </a:p>
              <a:p>
                <a:endParaRPr lang="en-US" sz="22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452" y="720411"/>
                <a:ext cx="4608643" cy="5831202"/>
              </a:xfrm>
              <a:prstGeom prst="rect">
                <a:avLst/>
              </a:prstGeom>
              <a:blipFill rotWithShape="1">
                <a:blip r:embed="rId3"/>
                <a:stretch>
                  <a:fillRect l="-1720" r="-1455" b="-7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48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Modified </a:t>
            </a:r>
            <a:r>
              <a:rPr lang="en-US"/>
              <a:t>Stellar Properties by </a:t>
            </a:r>
            <a:r>
              <a:rPr lang="en-US" smtClean="0"/>
              <a:t>Particle Emission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144463" y="648089"/>
                <a:ext cx="8928546" cy="5904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 algn="l"/>
                <a:r>
                  <a:rPr lang="en-US" sz="2000" smtClean="0">
                    <a:solidFill>
                      <a:srgbClr val="003399"/>
                    </a:solidFill>
                  </a:rPr>
                  <a:t>Assume that some small perturbation (e.g. axion emission) leads </a:t>
                </a:r>
                <a:r>
                  <a:rPr lang="en-US" sz="2000">
                    <a:solidFill>
                      <a:srgbClr val="003399"/>
                    </a:solidFill>
                  </a:rPr>
                  <a:t>to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a </a:t>
                </a:r>
                <a:r>
                  <a:rPr lang="en-US" sz="2000" smtClean="0">
                    <a:solidFill>
                      <a:srgbClr val="C00000"/>
                    </a:solidFill>
                  </a:rPr>
                  <a:t>“homologous”</a:t>
                </a:r>
              </a:p>
              <a:p>
                <a:pPr algn="l"/>
                <a:r>
                  <a:rPr lang="en-US" sz="2000" smtClean="0">
                    <a:solidFill>
                      <a:srgbClr val="003399"/>
                    </a:solidFill>
                  </a:rPr>
                  <a:t>modification:  Every </a:t>
                </a:r>
                <a:r>
                  <a:rPr lang="en-US" sz="2000">
                    <a:solidFill>
                      <a:srgbClr val="003399"/>
                    </a:solidFill>
                  </a:rPr>
                  <a:t>point is mapped to a new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position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𝑦𝑟</m:t>
                    </m:r>
                  </m:oMath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pPr algn="l"/>
                <a:endParaRPr lang="en-US" sz="400" smtClean="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000" b="1" smtClean="0">
                    <a:solidFill>
                      <a:srgbClr val="003399"/>
                    </a:solidFill>
                  </a:rPr>
                  <a:t>Requires </a:t>
                </a:r>
                <a:r>
                  <a:rPr lang="en-US" sz="2000" b="1">
                    <a:solidFill>
                      <a:srgbClr val="003399"/>
                    </a:solidFill>
                  </a:rPr>
                  <a:t>power-law relations for constitutive relations</a:t>
                </a:r>
              </a:p>
              <a:p>
                <a:pPr algn="l"/>
                <a:endParaRPr lang="en-US" sz="400">
                  <a:solidFill>
                    <a:srgbClr val="003399"/>
                  </a:solidFill>
                </a:endParaRP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Nuclear burning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rate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pPr algn="l"/>
                <a:endParaRPr lang="en-US" sz="400">
                  <a:solidFill>
                    <a:srgbClr val="003399"/>
                  </a:solidFill>
                </a:endParaRP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Mean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opacity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pPr algn="l"/>
                <a:endParaRPr lang="en-US" sz="40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000" b="1" smtClean="0">
                    <a:solidFill>
                      <a:srgbClr val="003399"/>
                    </a:solidFill>
                  </a:rPr>
                  <a:t>Implications </a:t>
                </a:r>
                <a:r>
                  <a:rPr lang="en-US" sz="2000" b="1">
                    <a:solidFill>
                      <a:srgbClr val="003399"/>
                    </a:solidFill>
                  </a:rPr>
                  <a:t>for other </a:t>
                </a:r>
                <a:r>
                  <a:rPr lang="en-US" sz="2000" b="1" smtClean="0">
                    <a:solidFill>
                      <a:srgbClr val="003399"/>
                    </a:solidFill>
                  </a:rPr>
                  <a:t>quantities</a:t>
                </a:r>
                <a:endParaRPr lang="en-US" sz="2000" b="1">
                  <a:solidFill>
                    <a:srgbClr val="003399"/>
                  </a:solidFill>
                </a:endParaRPr>
              </a:p>
              <a:p>
                <a:pPr algn="l"/>
                <a:endParaRPr lang="en-US" sz="400">
                  <a:solidFill>
                    <a:srgbClr val="003399"/>
                  </a:solidFill>
                </a:endParaRP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Density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pPr algn="l"/>
                <a:endParaRPr lang="en-US" sz="40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Pressure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en-US" sz="400" smtClean="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endParaRPr lang="en-US" sz="40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Temperature gradient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𝑑𝑇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𝑑𝑟</m:t>
                        </m:r>
                      </m:den>
                    </m:f>
                  </m:oMath>
                </a14:m>
                <a:endParaRPr lang="en-US" sz="2000" smtClean="0">
                  <a:solidFill>
                    <a:srgbClr val="003399"/>
                  </a:solidFill>
                </a:endParaRP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r>
                  <a:rPr lang="en-US" sz="2000" b="1" smtClean="0">
                    <a:solidFill>
                      <a:srgbClr val="003399"/>
                    </a:solidFill>
                  </a:rPr>
                  <a:t>Impact of small novel energy loss</a:t>
                </a:r>
              </a:p>
              <a:p>
                <a:endParaRPr lang="en-US" sz="40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sz="2000" smtClean="0">
                    <a:solidFill>
                      <a:srgbClr val="003399"/>
                    </a:solidFill>
                  </a:rPr>
                  <a:t> Modified nuclear burning rate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𝜖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nuc</m:t>
                        </m:r>
                      </m:sub>
                    </m:sSub>
                  </m:oMath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endParaRPr lang="en-US" sz="40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Assume Kramers opacity law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</m:t>
                    </m:r>
                    <m:r>
                      <a:rPr lang="en-US" sz="2000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000" smtClean="0">
                    <a:solidFill>
                      <a:srgbClr val="003399"/>
                    </a:solidFill>
                  </a:rPr>
                  <a:t>   and  </a:t>
                </a:r>
                <a:r>
                  <a:rPr lang="en-US" sz="200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/>
                      </a:rPr>
                      <m:t>t</m:t>
                    </m:r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</a:rPr>
                      <m:t>−3.5</m:t>
                    </m:r>
                  </m:oMath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endParaRPr lang="en-US" sz="40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Hydrogen burning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/>
                      </a:rPr>
                      <m:t>n</m:t>
                    </m:r>
                    <m:r>
                      <a:rPr lang="en-US" sz="2000">
                        <a:latin typeface="Cambria Math"/>
                      </a:rPr>
                      <m:t>=1</m:t>
                    </m:r>
                  </m:oMath>
                </a14:m>
                <a:r>
                  <a:rPr lang="en-US" sz="2000">
                    <a:solidFill>
                      <a:srgbClr val="003399"/>
                    </a:solidFill>
                  </a:rPr>
                  <a:t>   and  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/>
                      </a:rPr>
                      <m:t>m</m:t>
                    </m:r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</a:rPr>
                      <m:t>4</m:t>
                    </m:r>
                    <m:r>
                      <a:rPr lang="en-US" sz="2000" b="0" i="1" smtClean="0">
                        <a:latin typeface="Cambria Math"/>
                      </a:rPr>
                      <m:t>–</m:t>
                    </m:r>
                    <m:r>
                      <a:rPr lang="en-US" sz="2000" b="0" i="0" smtClean="0">
                        <a:latin typeface="Cambria Math"/>
                      </a:rPr>
                      <m:t>6</m:t>
                    </m:r>
                  </m:oMath>
                </a14:m>
                <a:endParaRPr lang="en-US" sz="400" smtClean="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endParaRPr lang="en-US" sz="40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sz="2000">
                    <a:solidFill>
                      <a:srgbClr val="C00000"/>
                    </a:solidFill>
                  </a:rPr>
                  <a:t> </a:t>
                </a:r>
                <a:r>
                  <a:rPr lang="en-US" sz="2000" smtClean="0">
                    <a:solidFill>
                      <a:srgbClr val="C00000"/>
                    </a:solidFill>
                  </a:rPr>
                  <a:t>Star contracts, heats, and shines brighter in photons:</a:t>
                </a:r>
              </a:p>
              <a:p>
                <a:endParaRPr lang="en-US" sz="40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+5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      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+5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    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63" y="648089"/>
                <a:ext cx="8928546" cy="5904328"/>
              </a:xfrm>
              <a:prstGeom prst="rect">
                <a:avLst/>
              </a:prstGeom>
              <a:blipFill rotWithShape="1">
                <a:blip r:embed="rId2"/>
                <a:stretch>
                  <a:fillRect l="-751" t="-516" r="-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5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Degenerate Stars (“White Dwarfs”)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144463" y="720099"/>
                <a:ext cx="4536059" cy="583151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Assume temperature very small </a:t>
                </a:r>
              </a:p>
              <a:p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 No thermal pressure</a:t>
                </a:r>
              </a:p>
              <a:p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 Electron degeneracy is pressure </a:t>
                </a:r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source</a:t>
                </a:r>
              </a:p>
              <a:p>
                <a:endParaRPr lang="en-US" sz="400" smtClean="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Pressure </a:t>
                </a:r>
                <a:r>
                  <a:rPr lang="en-US" sz="2000" smtClean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~</a:t>
                </a:r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 </a:t>
                </a:r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Momentum density </a:t>
                </a:r>
                <a:r>
                  <a:rPr lang="en-US" sz="2000" smtClean="0">
                    <a:solidFill>
                      <a:srgbClr val="003399"/>
                    </a:solidFill>
                    <a:latin typeface="Symbol" pitchFamily="18" charset="2"/>
                    <a:sym typeface="Symbol"/>
                  </a:rPr>
                  <a:t></a:t>
                </a:r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 </a:t>
                </a:r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Velocity</a:t>
                </a:r>
              </a:p>
              <a:p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 Electron </a:t>
                </a:r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density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F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sz="20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 </a:t>
                </a:r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 (Fermi momentum)</a:t>
                </a:r>
              </a:p>
              <a:p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 </a:t>
                </a:r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Velocity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∝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F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sz="20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 </a:t>
                </a:r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Pressure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∝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F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5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∝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𝜌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∝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 pitchFamily="18" charset="2"/>
                          </a:rPr>
                          <m:t>𝑀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 pitchFamily="18" charset="2"/>
                          </a:rPr>
                          <m:t>−5</m:t>
                        </m:r>
                      </m:sup>
                    </m:sSup>
                  </m:oMath>
                </a14:m>
                <a:endParaRPr lang="en-US" sz="20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 </a:t>
                </a:r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Density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𝜌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∝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𝑀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−3</m:t>
                        </m:r>
                      </m:sup>
                    </m:sSup>
                  </m:oMath>
                </a14:m>
                <a:endParaRPr lang="en-US" sz="20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endParaRPr lang="en-US" sz="400" smtClean="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endParaRPr lang="en-US" sz="400" smtClean="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Hydrostatic equilibrium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   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𝑑𝑃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𝑑𝑟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N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𝜌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With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𝑑𝑃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𝑑𝑟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∼−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2000" smtClean="0">
                    <a:solidFill>
                      <a:schemeClr val="tx1"/>
                    </a:solidFill>
                    <a:sym typeface="Symbol" pitchFamily="18" charset="2"/>
                  </a:rPr>
                  <a:t>  </a:t>
                </a:r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we have</a:t>
                </a:r>
              </a:p>
              <a:p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  <a:sym typeface="Symbol" pitchFamily="18" charset="2"/>
                        </a:rPr>
                        <m:t>    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sym typeface="Symbol" pitchFamily="18" charset="2"/>
                        </a:rPr>
                        <m:t>∝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N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𝜌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∝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N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0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/>
                <a:endParaRPr lang="en-US" sz="400" smtClean="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000" smtClean="0">
                    <a:solidFill>
                      <a:srgbClr val="003399"/>
                    </a:solidFill>
                  </a:rPr>
                  <a:t>Inverse mass radius relationship</a:t>
                </a:r>
              </a:p>
              <a:p>
                <a:pPr algn="l"/>
                <a:r>
                  <a:rPr lang="en-US" sz="2000">
                    <a:solidFill>
                      <a:srgbClr val="C00000"/>
                    </a:solidFill>
                  </a:rPr>
                  <a:t> </a:t>
                </a:r>
                <a:r>
                  <a:rPr lang="en-US" sz="200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63" y="720099"/>
                <a:ext cx="4536059" cy="5831514"/>
              </a:xfrm>
              <a:prstGeom prst="rect">
                <a:avLst/>
              </a:prstGeom>
              <a:blipFill rotWithShape="1">
                <a:blip r:embed="rId2"/>
                <a:stretch>
                  <a:fillRect l="-1340" r="-536" b="-53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5"/>
              <p:cNvSpPr>
                <a:spLocks noChangeArrowheads="1"/>
              </p:cNvSpPr>
              <p:nvPr/>
            </p:nvSpPr>
            <p:spPr bwMode="auto">
              <a:xfrm>
                <a:off x="4825132" y="720100"/>
                <a:ext cx="4248000" cy="1223677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𝑅</m:t>
                      </m:r>
                      <m:r>
                        <a:rPr lang="en-US" sz="19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=10,500 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km</m:t>
                      </m:r>
                      <m:r>
                        <a:rPr lang="en-US" sz="19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0.6 </m:t>
                                  </m:r>
                                  <m:sSub>
                                    <m:sSubPr>
                                      <m:ctrlPr>
                                        <a:rPr lang="en-US" sz="19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9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900">
                  <a:solidFill>
                    <a:schemeClr val="bg1"/>
                  </a:solidFill>
                  <a:effectLst/>
                </a:endParaRPr>
              </a:p>
              <a:p>
                <a:pPr algn="l"/>
                <a:r>
                  <a:rPr lang="en-US" sz="1900">
                    <a:solidFill>
                      <a:schemeClr val="bg1"/>
                    </a:solidFill>
                    <a:effectLst/>
                  </a:rPr>
                  <a:t>     </a:t>
                </a:r>
                <a:r>
                  <a:rPr lang="en-US" sz="1900" smtClean="0">
                    <a:solidFill>
                      <a:schemeClr val="bg1"/>
                    </a:solidFill>
                    <a:effectLst/>
                  </a:rPr>
                  <a:t>      </a:t>
                </a:r>
                <a:r>
                  <a:rPr lang="en-US" sz="1900">
                    <a:solidFill>
                      <a:schemeClr val="bg1"/>
                    </a:solidFill>
                    <a:effectLst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900">
                    <a:solidFill>
                      <a:schemeClr val="bg1"/>
                    </a:solidFill>
                    <a:effectLst/>
                  </a:rPr>
                  <a:t> electrons per nucleon)</a:t>
                </a:r>
              </a:p>
            </p:txBody>
          </p:sp>
        </mc:Choice>
        <mc:Fallback xmlns="">
          <p:sp>
            <p:nvSpPr>
              <p:cNvPr id="34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5132" y="720100"/>
                <a:ext cx="4248000" cy="12236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4825132" y="2087797"/>
                <a:ext cx="4248000" cy="2304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t" anchorCtr="0"/>
              <a:lstStyle/>
              <a:p>
                <a:pPr algn="l"/>
                <a:endParaRPr lang="en-US" sz="400" smtClean="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/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For sufficiently large stellar mass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/>
                        <a:sym typeface="Symbol" pitchFamily="18" charset="2"/>
                      </a:rPr>
                      <m:t>𝑀</m:t>
                    </m:r>
                  </m:oMath>
                </a14:m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,</a:t>
                </a:r>
                <a:endParaRPr lang="en-US" sz="20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electrons become relativistic</a:t>
                </a:r>
              </a:p>
              <a:p>
                <a:pPr algn="l"/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 Velocity = speed of light</a:t>
                </a:r>
              </a:p>
              <a:p>
                <a:pPr algn="l"/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 </a:t>
                </a:r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Pressure</a:t>
                </a:r>
              </a:p>
              <a:p>
                <a:pPr algn="l"/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  <a:sym typeface="Symbol" pitchFamily="18" charset="2"/>
                        </a:rPr>
                        <m:t>   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sym typeface="Symbol" pitchFamily="18" charset="2"/>
                        </a:rPr>
                        <m:t>∝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F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4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𝜌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0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/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No stable configuration</a:t>
                </a:r>
              </a:p>
            </p:txBody>
          </p:sp>
        </mc:Choice>
        <mc:Fallback xmlns="">
          <p:sp>
            <p:nvSpPr>
              <p:cNvPr id="38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5132" y="2087797"/>
                <a:ext cx="4248000" cy="2304320"/>
              </a:xfrm>
              <a:prstGeom prst="rect">
                <a:avLst/>
              </a:prstGeom>
              <a:blipFill rotWithShape="1">
                <a:blip r:embed="rId4"/>
                <a:stretch>
                  <a:fillRect l="-1433" b="-21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4825132" y="5544421"/>
                <a:ext cx="4248000" cy="100799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0"/>
              <a:lstStyle/>
              <a:p>
                <a:pPr algn="ctr"/>
                <a:r>
                  <a:rPr lang="en-US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Chandrasekhar </a:t>
                </a:r>
                <a:r>
                  <a: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mass </a:t>
                </a:r>
                <a:r>
                  <a:rPr lang="en-US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limit</a:t>
                </a:r>
                <a:endPara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  <m:t>Ch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sym typeface="Symbol" pitchFamily="18" charset="2"/>
                        </a:rPr>
                        <m:t>=1.457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  <m:t>⊙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sym typeface="Symbol" pitchFamily="18" charset="2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sym typeface="Symbol" pitchFamily="18" charset="2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sym typeface="Symbol" pitchFamily="18" charset="2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1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5132" y="5544421"/>
                <a:ext cx="4248000" cy="10079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9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Degenerate Stars (“White Dwarfs”)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5"/>
              <p:cNvSpPr>
                <a:spLocks noChangeArrowheads="1"/>
              </p:cNvSpPr>
              <p:nvPr/>
            </p:nvSpPr>
            <p:spPr bwMode="auto">
              <a:xfrm>
                <a:off x="4825132" y="720100"/>
                <a:ext cx="4248000" cy="1223677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𝑅</m:t>
                      </m:r>
                      <m:r>
                        <a:rPr lang="en-US" sz="19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=10,500 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km</m:t>
                      </m:r>
                      <m:r>
                        <a:rPr lang="en-US" sz="1900" b="0" i="1" smtClean="0"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0.6 </m:t>
                                  </m:r>
                                  <m:sSub>
                                    <m:sSubPr>
                                      <m:ctrlPr>
                                        <a:rPr lang="en-US" sz="19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9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9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9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900">
                  <a:solidFill>
                    <a:schemeClr val="bg1"/>
                  </a:solidFill>
                  <a:effectLst/>
                </a:endParaRPr>
              </a:p>
              <a:p>
                <a:pPr algn="l"/>
                <a:r>
                  <a:rPr lang="en-US" sz="1900">
                    <a:solidFill>
                      <a:schemeClr val="bg1"/>
                    </a:solidFill>
                    <a:effectLst/>
                  </a:rPr>
                  <a:t>     </a:t>
                </a:r>
                <a:r>
                  <a:rPr lang="en-US" sz="1900" smtClean="0">
                    <a:solidFill>
                      <a:schemeClr val="bg1"/>
                    </a:solidFill>
                    <a:effectLst/>
                  </a:rPr>
                  <a:t>      </a:t>
                </a:r>
                <a:r>
                  <a:rPr lang="en-US" sz="1900">
                    <a:solidFill>
                      <a:schemeClr val="bg1"/>
                    </a:solidFill>
                    <a:effectLst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1900" b="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900">
                    <a:solidFill>
                      <a:schemeClr val="bg1"/>
                    </a:solidFill>
                    <a:effectLst/>
                  </a:rPr>
                  <a:t> electrons per nucleon)</a:t>
                </a:r>
              </a:p>
            </p:txBody>
          </p:sp>
        </mc:Choice>
        <mc:Fallback xmlns="">
          <p:sp>
            <p:nvSpPr>
              <p:cNvPr id="34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5132" y="720100"/>
                <a:ext cx="4248000" cy="12236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4825132" y="2087797"/>
                <a:ext cx="4248000" cy="2304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t" anchorCtr="0"/>
              <a:lstStyle/>
              <a:p>
                <a:pPr algn="l"/>
                <a:endParaRPr lang="en-US" sz="400" smtClean="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/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For sufficiently large stellar mass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99"/>
                        </a:solidFill>
                        <a:latin typeface="Cambria Math"/>
                        <a:sym typeface="Symbol" pitchFamily="18" charset="2"/>
                      </a:rPr>
                      <m:t>𝑀</m:t>
                    </m:r>
                  </m:oMath>
                </a14:m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,</a:t>
                </a:r>
                <a:endParaRPr lang="en-US" sz="20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electrons become relativistic</a:t>
                </a:r>
              </a:p>
              <a:p>
                <a:pPr algn="l"/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 Velocity = speed of light</a:t>
                </a:r>
              </a:p>
              <a:p>
                <a:pPr algn="l"/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 </a:t>
                </a:r>
                <a:r>
                  <a:rPr lang="en-US" sz="2000" smtClean="0">
                    <a:solidFill>
                      <a:srgbClr val="003399"/>
                    </a:solidFill>
                    <a:sym typeface="Symbol" pitchFamily="18" charset="2"/>
                  </a:rPr>
                  <a:t>Pressure</a:t>
                </a:r>
              </a:p>
              <a:p>
                <a:pPr algn="l"/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  <a:sym typeface="Symbol" pitchFamily="18" charset="2"/>
                        </a:rPr>
                        <m:t>   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sym typeface="Symbol" pitchFamily="18" charset="2"/>
                        </a:rPr>
                        <m:t>∝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F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4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  <m:t>𝜌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sym typeface="Symbol" pitchFamily="18" charset="2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0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/>
                <a:endParaRPr lang="en-US" sz="400">
                  <a:solidFill>
                    <a:srgbClr val="003399"/>
                  </a:solidFill>
                  <a:sym typeface="Symbol" pitchFamily="18" charset="2"/>
                </a:endParaRPr>
              </a:p>
              <a:p>
                <a:pPr algn="l"/>
                <a:r>
                  <a:rPr lang="en-US" sz="2000">
                    <a:solidFill>
                      <a:srgbClr val="003399"/>
                    </a:solidFill>
                    <a:sym typeface="Symbol" pitchFamily="18" charset="2"/>
                  </a:rPr>
                  <a:t>No stable configuration</a:t>
                </a:r>
              </a:p>
            </p:txBody>
          </p:sp>
        </mc:Choice>
        <mc:Fallback xmlns="">
          <p:sp>
            <p:nvSpPr>
              <p:cNvPr id="38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5132" y="2087797"/>
                <a:ext cx="4248000" cy="2304320"/>
              </a:xfrm>
              <a:prstGeom prst="rect">
                <a:avLst/>
              </a:prstGeom>
              <a:blipFill rotWithShape="1">
                <a:blip r:embed="rId5"/>
                <a:stretch>
                  <a:fillRect l="-1433" b="-21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4825132" y="5544421"/>
                <a:ext cx="4248000" cy="100799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 anchorCtr="0"/>
              <a:lstStyle/>
              <a:p>
                <a:pPr algn="ctr"/>
                <a:r>
                  <a:rPr lang="en-US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Chandrasekhar </a:t>
                </a:r>
                <a:r>
                  <a:rPr 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mass </a:t>
                </a:r>
                <a:r>
                  <a:rPr lang="en-US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limit</a:t>
                </a:r>
                <a:endPara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  <m:t>Ch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sym typeface="Symbol" pitchFamily="18" charset="2"/>
                        </a:rPr>
                        <m:t>=1.457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  <m:t>⊙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sym typeface="Symbol" pitchFamily="18" charset="2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sym typeface="Symbol" pitchFamily="18" charset="2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sym typeface="Symbol" pitchFamily="18" charset="2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1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5132" y="5544421"/>
                <a:ext cx="4248000" cy="10079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whtdwrf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5902" y="719606"/>
            <a:ext cx="4374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Giant Stars</a:t>
            </a:r>
          </a:p>
        </p:txBody>
      </p:sp>
      <p:sp>
        <p:nvSpPr>
          <p:cNvPr id="3" name="Oval 3" descr="C:\vortrag\material\usedpics\star2.tif"/>
          <p:cNvSpPr>
            <a:spLocks noChangeAspect="1" noChangeArrowheads="1"/>
          </p:cNvSpPr>
          <p:nvPr/>
        </p:nvSpPr>
        <p:spPr bwMode="auto">
          <a:xfrm>
            <a:off x="4896668" y="1800352"/>
            <a:ext cx="4176464" cy="4175985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4" name="Oval 5" descr="C:\vortrag\material\usedpics\star1.tif"/>
          <p:cNvSpPr>
            <a:spLocks noChangeAspect="1" noChangeArrowheads="1"/>
          </p:cNvSpPr>
          <p:nvPr/>
        </p:nvSpPr>
        <p:spPr bwMode="auto">
          <a:xfrm>
            <a:off x="144016" y="2375837"/>
            <a:ext cx="3024336" cy="3023989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56184" y="3888003"/>
            <a:ext cx="1512168" cy="44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16152" y="3690630"/>
                <a:ext cx="796885" cy="413447"/>
              </a:xfrm>
              <a:prstGeom prst="rect">
                <a:avLst/>
              </a:prstGeom>
              <a:solidFill>
                <a:srgbClr val="CC0000"/>
              </a:solidFill>
              <a:ln w="31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1 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52" y="3690630"/>
                <a:ext cx="796885" cy="413447"/>
              </a:xfrm>
              <a:prstGeom prst="rect">
                <a:avLst/>
              </a:prstGeom>
              <a:blipFill rotWithShape="1">
                <a:blip r:embed="rId4"/>
                <a:stretch>
                  <a:fillRect b="-14493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1656102" y="4090727"/>
            <a:ext cx="0" cy="102164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3892" y="4968197"/>
                <a:ext cx="2376330" cy="1080000"/>
              </a:xfrm>
              <a:prstGeom prst="rect">
                <a:avLst/>
              </a:prstGeom>
              <a:solidFill>
                <a:srgbClr val="CC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nuc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depends 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grav</m:t>
                          </m:r>
                        </m:sub>
                      </m:sSub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∝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0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of entire star</a:t>
                </a:r>
                <a:endPara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2" y="4968197"/>
                <a:ext cx="2376330" cy="1080000"/>
              </a:xfrm>
              <a:prstGeom prst="rect">
                <a:avLst/>
              </a:prstGeom>
              <a:blipFill rotWithShape="1">
                <a:blip r:embed="rId5"/>
                <a:stretch>
                  <a:fillRect l="-3077" t="-12921" r="-12821" b="-35955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985000" y="3869217"/>
            <a:ext cx="2088016" cy="28136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57499" y="3690630"/>
                <a:ext cx="939553" cy="413447"/>
              </a:xfrm>
              <a:prstGeom prst="rect">
                <a:avLst/>
              </a:prstGeom>
              <a:solidFill>
                <a:srgbClr val="CC0000"/>
              </a:solidFill>
              <a:ln w="31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10 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499" y="3690630"/>
                <a:ext cx="939553" cy="413447"/>
              </a:xfrm>
              <a:prstGeom prst="rect">
                <a:avLst/>
              </a:prstGeom>
              <a:blipFill rotWithShape="1">
                <a:blip r:embed="rId6"/>
                <a:stretch>
                  <a:fillRect b="-14493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6983159" y="3887749"/>
            <a:ext cx="1841" cy="93642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80772" y="4132215"/>
                <a:ext cx="992451" cy="413447"/>
              </a:xfrm>
              <a:prstGeom prst="rect">
                <a:avLst/>
              </a:prstGeom>
              <a:solidFill>
                <a:srgbClr val="CC0000"/>
              </a:solidFill>
              <a:ln w="31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0.3 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72" y="4132215"/>
                <a:ext cx="992451" cy="413447"/>
              </a:xfrm>
              <a:prstGeom prst="rect">
                <a:avLst/>
              </a:prstGeom>
              <a:blipFill rotWithShape="1">
                <a:blip r:embed="rId7"/>
                <a:stretch>
                  <a:fillRect b="-13043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536775" y="4968347"/>
                <a:ext cx="2385321" cy="1080000"/>
              </a:xfrm>
              <a:prstGeom prst="rect">
                <a:avLst/>
              </a:prstGeom>
              <a:solidFill>
                <a:srgbClr val="CC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nuc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depends on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∝</m:t>
                    </m:r>
                    <m:sSub>
                      <m:sSubPr>
                        <m:ctrl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grav</m:t>
                        </m:r>
                      </m:sub>
                    </m:sSub>
                  </m:oMath>
                </a14:m>
                <a:r>
                  <a:rPr lang="en-US" sz="20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of core</a:t>
                </a:r>
              </a:p>
              <a:p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 </a:t>
                </a:r>
                <a:r>
                  <a:rPr lang="en-US" sz="20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huge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𝐿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H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775" y="4968347"/>
                <a:ext cx="2385321" cy="1080000"/>
              </a:xfrm>
              <a:prstGeom prst="rect">
                <a:avLst/>
              </a:prstGeom>
              <a:blipFill rotWithShape="1">
                <a:blip r:embed="rId8"/>
                <a:stretch>
                  <a:fillRect l="-2806" t="-1124" b="-10112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528362" y="3744027"/>
                <a:ext cx="2376330" cy="1080000"/>
              </a:xfrm>
              <a:prstGeom prst="rect">
                <a:avLst/>
              </a:prstGeom>
              <a:solidFill>
                <a:srgbClr val="CC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nuc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He</m:t>
                        </m:r>
                      </m:e>
                    </m:d>
                  </m:oMath>
                </a14:m>
                <a:r>
                  <a:rPr lang="en-US" sz="20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depends on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∝</m:t>
                    </m:r>
                    <m:sSub>
                      <m:sSubPr>
                        <m:ctrlP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grav</m:t>
                        </m:r>
                      </m:sub>
                    </m:sSub>
                  </m:oMath>
                </a14:m>
                <a:r>
                  <a:rPr lang="en-US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∝</m:t>
                    </m:r>
                    <m:f>
                      <m:fPr>
                        <m:type m:val="lin"/>
                        <m:ctrlP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2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</a:p>
              <a:p>
                <a:r>
                  <a:rPr lang="en-US" sz="20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of core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62" y="3744027"/>
                <a:ext cx="2376330" cy="1080000"/>
              </a:xfrm>
              <a:prstGeom prst="rect">
                <a:avLst/>
              </a:prstGeom>
              <a:blipFill rotWithShape="1">
                <a:blip r:embed="rId9"/>
                <a:stretch>
                  <a:fillRect l="-2813" t="-12921" r="-11765" b="-36517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5" idx="3"/>
          </p:cNvCxnSpPr>
          <p:nvPr/>
        </p:nvCxnSpPr>
        <p:spPr>
          <a:xfrm flipV="1">
            <a:off x="5904692" y="3924300"/>
            <a:ext cx="934258" cy="359727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3"/>
          </p:cNvCxnSpPr>
          <p:nvPr/>
        </p:nvCxnSpPr>
        <p:spPr>
          <a:xfrm flipV="1">
            <a:off x="5922096" y="4733925"/>
            <a:ext cx="631104" cy="774422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536776" y="1800612"/>
            <a:ext cx="2385320" cy="1583365"/>
          </a:xfrm>
          <a:prstGeom prst="rect">
            <a:avLst/>
          </a:prstGeom>
          <a:solidFill>
            <a:srgbClr val="CC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surface area</a:t>
            </a:r>
          </a:p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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 temperature</a:t>
            </a:r>
          </a:p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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“red giant”</a:t>
            </a:r>
          </a:p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luminosity</a:t>
            </a:r>
          </a:p>
          <a:p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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 loss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16902" y="2303827"/>
            <a:ext cx="1799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convective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528362" y="791740"/>
            <a:ext cx="5544647" cy="8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Helium-burning star 1M</a:t>
            </a:r>
            <a:r>
              <a:rPr lang="en-US" sz="2400" b="1" baseline="-25000" smtClean="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Euclid Extra" pitchFamily="18" charset="2"/>
              </a:rPr>
              <a:t>⊙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</a:rPr>
              <a:t> </a:t>
            </a:r>
            <a:endParaRPr lang="en-US" sz="2400" b="1" baseline="-25000">
              <a:solidFill>
                <a:schemeClr val="bg1"/>
              </a:solidFill>
              <a:sym typeface="Euclid Extra" pitchFamily="18" charset="2"/>
            </a:endParaRP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143892" y="791740"/>
            <a:ext cx="3024460" cy="8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Main-sequence star 1M</a:t>
            </a:r>
            <a:r>
              <a:rPr lang="en-US" sz="2400" b="1" baseline="-2500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Euclid Extra" pitchFamily="18" charset="2"/>
              </a:rPr>
              <a:t>⊙</a:t>
            </a:r>
            <a:endParaRPr lang="en-US" sz="2400" b="1" baseline="-250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(Hydrogen burning)</a:t>
            </a:r>
          </a:p>
        </p:txBody>
      </p:sp>
    </p:spTree>
    <p:extLst>
      <p:ext uri="{BB962C8B-B14F-4D97-AF65-F5344CB8AC3E}">
        <p14:creationId xmlns:p14="http://schemas.microsoft.com/office/powerpoint/2010/main" val="20550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4665"/>
            <a:ext cx="9217024" cy="582932"/>
          </a:xfrm>
        </p:spPr>
        <p:txBody>
          <a:bodyPr/>
          <a:lstStyle/>
          <a:p>
            <a:r>
              <a:rPr lang="en-US" smtClean="0"/>
              <a:t>Galactic Globular Cluster M55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2" y="1008247"/>
            <a:ext cx="4320000" cy="43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7" y="1007752"/>
            <a:ext cx="4320495" cy="43204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05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Color-Magnitude Diagram for Globular Clusters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10" y="824079"/>
            <a:ext cx="4142906" cy="500823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463" y="5903979"/>
            <a:ext cx="8928099" cy="7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rgbClr val="003399"/>
                </a:solidFill>
              </a:rPr>
              <a:t> Color-magnitude diagram synthesized from several low-metallicity globular</a:t>
            </a:r>
          </a:p>
          <a:p>
            <a:pPr algn="ctr"/>
            <a:r>
              <a:rPr lang="en-US" sz="2000">
                <a:solidFill>
                  <a:srgbClr val="003399"/>
                </a:solidFill>
              </a:rPr>
              <a:t> clusters and compared with theoretical isochrones (W.Harris, 2000)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6252" y="5472318"/>
            <a:ext cx="1224136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Hot, blue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54752" y="5472318"/>
            <a:ext cx="108012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cold, red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040561" y="3230791"/>
            <a:ext cx="3888432" cy="2519991"/>
            <a:chOff x="3360" y="2112"/>
            <a:chExt cx="2592" cy="1680"/>
          </a:xfrm>
          <a:effectLst/>
        </p:grpSpPr>
        <p:sp>
          <p:nvSpPr>
            <p:cNvPr id="8" name="Oval 9"/>
            <p:cNvSpPr>
              <a:spLocks noChangeAspect="1" noChangeArrowheads="1"/>
            </p:cNvSpPr>
            <p:nvPr/>
          </p:nvSpPr>
          <p:spPr bwMode="auto">
            <a:xfrm>
              <a:off x="4608" y="216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5071" y="2623"/>
              <a:ext cx="370" cy="3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0" name="Text Box 11"/>
            <p:cNvSpPr txBox="1">
              <a:spLocks noChangeAspect="1" noChangeArrowheads="1"/>
            </p:cNvSpPr>
            <p:nvPr/>
          </p:nvSpPr>
          <p:spPr bwMode="auto">
            <a:xfrm>
              <a:off x="5062" y="2271"/>
              <a:ext cx="388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  <a:latin typeface="+mn-lt"/>
                </a:rPr>
                <a:t>H</a:t>
              </a:r>
              <a:endParaRPr lang="de-DE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608" y="3504"/>
              <a:ext cx="1344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Main-Sequence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360" y="2112"/>
              <a:ext cx="1344" cy="376"/>
            </a:xfrm>
            <a:custGeom>
              <a:avLst/>
              <a:gdLst>
                <a:gd name="T0" fmla="*/ 1344 w 1344"/>
                <a:gd name="T1" fmla="*/ 376 h 376"/>
                <a:gd name="T2" fmla="*/ 672 w 1344"/>
                <a:gd name="T3" fmla="*/ 40 h 376"/>
                <a:gd name="T4" fmla="*/ 0 w 1344"/>
                <a:gd name="T5" fmla="*/ 1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376">
                  <a:moveTo>
                    <a:pt x="1344" y="376"/>
                  </a:moveTo>
                  <a:cubicBezTo>
                    <a:pt x="1120" y="228"/>
                    <a:pt x="896" y="80"/>
                    <a:pt x="672" y="40"/>
                  </a:cubicBezTo>
                  <a:cubicBezTo>
                    <a:pt x="448" y="0"/>
                    <a:pt x="112" y="120"/>
                    <a:pt x="0" y="136"/>
                  </a:cubicBez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4016" y="792681"/>
            <a:ext cx="5256585" cy="3194305"/>
            <a:chOff x="144016" y="792681"/>
            <a:chExt cx="5256585" cy="3194305"/>
          </a:xfrm>
        </p:grpSpPr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44016" y="863627"/>
              <a:ext cx="2232248" cy="239849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buFontTx/>
                <a:buChar char="•"/>
              </a:pPr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Stars with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so</a:t>
              </a:r>
            </a:p>
            <a:p>
              <a:pPr algn="l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large that they</a:t>
              </a:r>
            </a:p>
            <a:p>
              <a:pPr algn="l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have burnt out</a:t>
              </a:r>
            </a:p>
            <a:p>
              <a:pPr algn="l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in </a:t>
              </a:r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Hubble time</a:t>
              </a:r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>
                <a:buFontTx/>
                <a:buChar char="•"/>
              </a:pPr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No new star</a:t>
              </a:r>
            </a:p>
            <a:p>
              <a:pPr algn="l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formation in</a:t>
              </a:r>
            </a:p>
            <a:p>
              <a:pPr algn="l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globular clusters</a:t>
              </a:r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 rot="2676419">
              <a:off x="3744417" y="3383988"/>
              <a:ext cx="1656184" cy="602998"/>
            </a:xfrm>
            <a:prstGeom prst="leftArrow">
              <a:avLst>
                <a:gd name="adj1" fmla="val 52741"/>
                <a:gd name="adj2" fmla="val 50005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Mass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 rot="3104344">
              <a:off x="2599901" y="1721923"/>
              <a:ext cx="1943993" cy="8551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8069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Color-Magnitude Diagram for Globular Clusters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10" y="824079"/>
            <a:ext cx="4142906" cy="500823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463" y="5903979"/>
            <a:ext cx="8928099" cy="7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rgbClr val="003399"/>
                </a:solidFill>
              </a:rPr>
              <a:t> Color-magnitude diagram synthesized from several low-metallicity globular</a:t>
            </a:r>
          </a:p>
          <a:p>
            <a:pPr algn="ctr"/>
            <a:r>
              <a:rPr lang="en-US" sz="2000">
                <a:solidFill>
                  <a:srgbClr val="003399"/>
                </a:solidFill>
              </a:rPr>
              <a:t> clusters and compared with theoretical isochrones (W.Harris, 2000)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6252" y="5472318"/>
            <a:ext cx="1224136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Hot, blue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54752" y="5472318"/>
            <a:ext cx="108012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cold, red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040561" y="3230791"/>
            <a:ext cx="3888432" cy="2519991"/>
            <a:chOff x="3360" y="2112"/>
            <a:chExt cx="2592" cy="1680"/>
          </a:xfrm>
          <a:effectLst/>
        </p:grpSpPr>
        <p:sp>
          <p:nvSpPr>
            <p:cNvPr id="8" name="Oval 9"/>
            <p:cNvSpPr>
              <a:spLocks noChangeAspect="1" noChangeArrowheads="1"/>
            </p:cNvSpPr>
            <p:nvPr/>
          </p:nvSpPr>
          <p:spPr bwMode="auto">
            <a:xfrm>
              <a:off x="4608" y="216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5071" y="2623"/>
              <a:ext cx="370" cy="3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0" name="Text Box 11"/>
            <p:cNvSpPr txBox="1">
              <a:spLocks noChangeAspect="1" noChangeArrowheads="1"/>
            </p:cNvSpPr>
            <p:nvPr/>
          </p:nvSpPr>
          <p:spPr bwMode="auto">
            <a:xfrm>
              <a:off x="5062" y="2271"/>
              <a:ext cx="388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n-lt"/>
                </a:rPr>
                <a:t>H</a:t>
              </a:r>
              <a:endParaRPr lang="de-DE" sz="200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608" y="3504"/>
              <a:ext cx="1344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Main-Sequence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360" y="2112"/>
              <a:ext cx="1344" cy="376"/>
            </a:xfrm>
            <a:custGeom>
              <a:avLst/>
              <a:gdLst>
                <a:gd name="T0" fmla="*/ 1344 w 1344"/>
                <a:gd name="T1" fmla="*/ 376 h 376"/>
                <a:gd name="T2" fmla="*/ 672 w 1344"/>
                <a:gd name="T3" fmla="*/ 40 h 376"/>
                <a:gd name="T4" fmla="*/ 0 w 1344"/>
                <a:gd name="T5" fmla="*/ 1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376">
                  <a:moveTo>
                    <a:pt x="1344" y="376"/>
                  </a:moveTo>
                  <a:cubicBezTo>
                    <a:pt x="1120" y="228"/>
                    <a:pt x="896" y="80"/>
                    <a:pt x="672" y="40"/>
                  </a:cubicBezTo>
                  <a:cubicBezTo>
                    <a:pt x="448" y="0"/>
                    <a:pt x="112" y="120"/>
                    <a:pt x="0" y="136"/>
                  </a:cubicBez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288032" y="719997"/>
            <a:ext cx="4464496" cy="2447991"/>
            <a:chOff x="192" y="480"/>
            <a:chExt cx="2976" cy="1632"/>
          </a:xfrm>
        </p:grpSpPr>
        <p:sp>
          <p:nvSpPr>
            <p:cNvPr id="18" name="Oval 22"/>
            <p:cNvSpPr>
              <a:spLocks noChangeAspect="1" noChangeArrowheads="1"/>
            </p:cNvSpPr>
            <p:nvPr/>
          </p:nvSpPr>
          <p:spPr bwMode="auto">
            <a:xfrm>
              <a:off x="240" y="48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9" name="Oval 23"/>
            <p:cNvSpPr>
              <a:spLocks noChangeAspect="1" noChangeArrowheads="1"/>
            </p:cNvSpPr>
            <p:nvPr/>
          </p:nvSpPr>
          <p:spPr bwMode="auto">
            <a:xfrm>
              <a:off x="449" y="689"/>
              <a:ext cx="879" cy="879"/>
            </a:xfrm>
            <a:prstGeom prst="ellipse">
              <a:avLst/>
            </a:prstGeom>
            <a:solidFill>
              <a:srgbClr val="FFCC00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0" name="Oval 24"/>
            <p:cNvSpPr>
              <a:spLocks noChangeAspect="1" noChangeArrowheads="1"/>
            </p:cNvSpPr>
            <p:nvPr/>
          </p:nvSpPr>
          <p:spPr bwMode="auto">
            <a:xfrm>
              <a:off x="611" y="851"/>
              <a:ext cx="555" cy="5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1" name="Text Box 25"/>
            <p:cNvSpPr txBox="1">
              <a:spLocks noChangeAspect="1" noChangeArrowheads="1"/>
            </p:cNvSpPr>
            <p:nvPr/>
          </p:nvSpPr>
          <p:spPr bwMode="auto">
            <a:xfrm>
              <a:off x="773" y="516"/>
              <a:ext cx="23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Text Box 26"/>
            <p:cNvSpPr txBox="1">
              <a:spLocks noChangeAspect="1" noChangeArrowheads="1"/>
            </p:cNvSpPr>
            <p:nvPr/>
          </p:nvSpPr>
          <p:spPr bwMode="auto">
            <a:xfrm>
              <a:off x="749" y="702"/>
              <a:ext cx="28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He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Text Box 27"/>
            <p:cNvSpPr txBox="1">
              <a:spLocks noChangeAspect="1" noChangeArrowheads="1"/>
            </p:cNvSpPr>
            <p:nvPr/>
          </p:nvSpPr>
          <p:spPr bwMode="auto">
            <a:xfrm>
              <a:off x="657" y="960"/>
              <a:ext cx="461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ts val="2400"/>
                </a:lnSpc>
              </a:pPr>
              <a:r>
                <a:rPr lang="en-US" sz="2000" smtClean="0">
                  <a:solidFill>
                    <a:srgbClr val="404040"/>
                  </a:solidFill>
                  <a:latin typeface="+mj-lt"/>
                </a:rPr>
                <a:t>C O</a:t>
              </a:r>
              <a:endParaRPr lang="de-DE" sz="200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92" y="1824"/>
              <a:ext cx="1392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Asymptotic Giant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1344" y="592"/>
              <a:ext cx="1824" cy="272"/>
            </a:xfrm>
            <a:custGeom>
              <a:avLst/>
              <a:gdLst>
                <a:gd name="T0" fmla="*/ 0 w 1824"/>
                <a:gd name="T1" fmla="*/ 80 h 272"/>
                <a:gd name="T2" fmla="*/ 864 w 1824"/>
                <a:gd name="T3" fmla="*/ 32 h 272"/>
                <a:gd name="T4" fmla="*/ 1824 w 182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4" h="272">
                  <a:moveTo>
                    <a:pt x="0" y="80"/>
                  </a:moveTo>
                  <a:cubicBezTo>
                    <a:pt x="280" y="40"/>
                    <a:pt x="560" y="0"/>
                    <a:pt x="864" y="32"/>
                  </a:cubicBezTo>
                  <a:cubicBezTo>
                    <a:pt x="1168" y="64"/>
                    <a:pt x="1664" y="232"/>
                    <a:pt x="1824" y="272"/>
                  </a:cubicBezTo>
                </a:path>
              </a:pathLst>
            </a:custGeom>
            <a:noFill/>
            <a:ln w="57150" cap="flat" cmpd="sng">
              <a:solidFill>
                <a:srgbClr val="C4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>
                <a:latin typeface="+mj-lt"/>
              </a:endParaRPr>
            </a:p>
          </p:txBody>
        </p:sp>
      </p:grpSp>
      <p:grpSp>
        <p:nvGrpSpPr>
          <p:cNvPr id="26" name="Group 14"/>
          <p:cNvGrpSpPr>
            <a:grpSpLocks/>
          </p:cNvGrpSpPr>
          <p:nvPr/>
        </p:nvGrpSpPr>
        <p:grpSpPr bwMode="auto">
          <a:xfrm>
            <a:off x="4752529" y="719997"/>
            <a:ext cx="4176464" cy="2447991"/>
            <a:chOff x="3168" y="480"/>
            <a:chExt cx="2784" cy="1632"/>
          </a:xfrm>
        </p:grpSpPr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3168" y="960"/>
              <a:ext cx="1488" cy="528"/>
            </a:xfrm>
            <a:custGeom>
              <a:avLst/>
              <a:gdLst>
                <a:gd name="T0" fmla="*/ 1440 w 1440"/>
                <a:gd name="T1" fmla="*/ 192 h 416"/>
                <a:gd name="T2" fmla="*/ 576 w 1440"/>
                <a:gd name="T3" fmla="*/ 384 h 416"/>
                <a:gd name="T4" fmla="*/ 0 w 1440"/>
                <a:gd name="T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0" h="416">
                  <a:moveTo>
                    <a:pt x="1440" y="192"/>
                  </a:moveTo>
                  <a:cubicBezTo>
                    <a:pt x="1128" y="304"/>
                    <a:pt x="816" y="416"/>
                    <a:pt x="576" y="384"/>
                  </a:cubicBezTo>
                  <a:cubicBezTo>
                    <a:pt x="336" y="352"/>
                    <a:pt x="96" y="6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C4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7" name="Oval 15"/>
            <p:cNvSpPr>
              <a:spLocks noChangeAspect="1" noChangeArrowheads="1"/>
            </p:cNvSpPr>
            <p:nvPr/>
          </p:nvSpPr>
          <p:spPr bwMode="auto">
            <a:xfrm>
              <a:off x="4608" y="48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8" name="Oval 16"/>
            <p:cNvSpPr>
              <a:spLocks noChangeAspect="1" noChangeArrowheads="1"/>
            </p:cNvSpPr>
            <p:nvPr/>
          </p:nvSpPr>
          <p:spPr bwMode="auto">
            <a:xfrm>
              <a:off x="4955" y="827"/>
              <a:ext cx="602" cy="60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9" name="Text Box 17"/>
            <p:cNvSpPr txBox="1">
              <a:spLocks noChangeAspect="1" noChangeArrowheads="1"/>
            </p:cNvSpPr>
            <p:nvPr/>
          </p:nvSpPr>
          <p:spPr bwMode="auto">
            <a:xfrm>
              <a:off x="5141" y="552"/>
              <a:ext cx="23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0" name="Text Box 18"/>
            <p:cNvSpPr txBox="1">
              <a:spLocks noChangeAspect="1" noChangeArrowheads="1"/>
            </p:cNvSpPr>
            <p:nvPr/>
          </p:nvSpPr>
          <p:spPr bwMode="auto">
            <a:xfrm>
              <a:off x="5102" y="1033"/>
              <a:ext cx="30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404040"/>
                  </a:solidFill>
                  <a:latin typeface="+mj-lt"/>
                </a:rPr>
                <a:t>He</a:t>
              </a:r>
              <a:endParaRPr lang="de-DE" sz="200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4560" y="1824"/>
              <a:ext cx="1392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Red Giant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288032" y="1817271"/>
            <a:ext cx="3636404" cy="3923986"/>
            <a:chOff x="192" y="1176"/>
            <a:chExt cx="2424" cy="2616"/>
          </a:xfrm>
        </p:grpSpPr>
        <p:sp>
          <p:nvSpPr>
            <p:cNvPr id="34" name="Oval 31"/>
            <p:cNvSpPr>
              <a:spLocks noChangeAspect="1" noChangeArrowheads="1"/>
            </p:cNvSpPr>
            <p:nvPr/>
          </p:nvSpPr>
          <p:spPr bwMode="auto">
            <a:xfrm>
              <a:off x="240" y="216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5" name="Oval 32"/>
            <p:cNvSpPr>
              <a:spLocks noChangeAspect="1" noChangeArrowheads="1"/>
            </p:cNvSpPr>
            <p:nvPr/>
          </p:nvSpPr>
          <p:spPr bwMode="auto">
            <a:xfrm>
              <a:off x="518" y="2438"/>
              <a:ext cx="740" cy="740"/>
            </a:xfrm>
            <a:prstGeom prst="ellipse">
              <a:avLst/>
            </a:prstGeom>
            <a:solidFill>
              <a:srgbClr val="FFCC00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6" name="Oval 33"/>
            <p:cNvSpPr>
              <a:spLocks noChangeAspect="1" noChangeArrowheads="1"/>
            </p:cNvSpPr>
            <p:nvPr/>
          </p:nvSpPr>
          <p:spPr bwMode="auto">
            <a:xfrm>
              <a:off x="749" y="2669"/>
              <a:ext cx="278" cy="2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749" y="2241"/>
              <a:ext cx="27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795" y="2483"/>
              <a:ext cx="1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He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192" y="3504"/>
              <a:ext cx="1392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Horizontal Branch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512" y="1176"/>
              <a:ext cx="1104" cy="1488"/>
            </a:xfrm>
            <a:custGeom>
              <a:avLst/>
              <a:gdLst>
                <a:gd name="T0" fmla="*/ 0 w 1104"/>
                <a:gd name="T1" fmla="*/ 1488 h 1488"/>
                <a:gd name="T2" fmla="*/ 912 w 1104"/>
                <a:gd name="T3" fmla="*/ 864 h 1488"/>
                <a:gd name="T4" fmla="*/ 1104 w 1104"/>
                <a:gd name="T5" fmla="*/ 0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4" h="1488">
                  <a:moveTo>
                    <a:pt x="0" y="1488"/>
                  </a:moveTo>
                  <a:cubicBezTo>
                    <a:pt x="364" y="1300"/>
                    <a:pt x="728" y="1112"/>
                    <a:pt x="912" y="864"/>
                  </a:cubicBezTo>
                  <a:cubicBezTo>
                    <a:pt x="1096" y="616"/>
                    <a:pt x="1072" y="144"/>
                    <a:pt x="1104" y="0"/>
                  </a:cubicBezTo>
                </a:path>
              </a:pathLst>
            </a:custGeom>
            <a:noFill/>
            <a:ln w="57150" cap="flat" cmpd="sng">
              <a:solidFill>
                <a:srgbClr val="C4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>
                <a:latin typeface="+mj-lt"/>
              </a:endParaRPr>
            </a:p>
          </p:txBody>
        </p:sp>
      </p:grpSp>
      <p:grpSp>
        <p:nvGrpSpPr>
          <p:cNvPr id="41" name="Group 38"/>
          <p:cNvGrpSpPr>
            <a:grpSpLocks/>
          </p:cNvGrpSpPr>
          <p:nvPr/>
        </p:nvGrpSpPr>
        <p:grpSpPr bwMode="auto">
          <a:xfrm>
            <a:off x="3055840" y="4063486"/>
            <a:ext cx="1606678" cy="1075496"/>
            <a:chOff x="2037" y="2709"/>
            <a:chExt cx="1071" cy="717"/>
          </a:xfrm>
        </p:grpSpPr>
        <p:sp>
          <p:nvSpPr>
            <p:cNvPr id="42" name="Oval 39"/>
            <p:cNvSpPr>
              <a:spLocks noChangeAspect="1" noChangeArrowheads="1"/>
            </p:cNvSpPr>
            <p:nvPr/>
          </p:nvSpPr>
          <p:spPr bwMode="auto">
            <a:xfrm>
              <a:off x="2037" y="2709"/>
              <a:ext cx="555" cy="555"/>
            </a:xfrm>
            <a:prstGeom prst="ellipse">
              <a:avLst/>
            </a:prstGeom>
            <a:solidFill>
              <a:srgbClr val="4D4D4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3" name="Text Box 40"/>
            <p:cNvSpPr txBox="1">
              <a:spLocks noChangeAspect="1" noChangeArrowheads="1"/>
            </p:cNvSpPr>
            <p:nvPr/>
          </p:nvSpPr>
          <p:spPr bwMode="auto">
            <a:xfrm>
              <a:off x="2073" y="2829"/>
              <a:ext cx="51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 O</a:t>
              </a:r>
              <a:endParaRPr lang="de-DE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2532" y="2994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ts val="2000"/>
                </a:lnSpc>
              </a:pPr>
              <a:r>
                <a:rPr lang="en-US" sz="2000">
                  <a:latin typeface="+mj-lt"/>
                </a:rPr>
                <a:t>White</a:t>
              </a:r>
            </a:p>
            <a:p>
              <a:pPr algn="l">
                <a:lnSpc>
                  <a:spcPts val="2000"/>
                </a:lnSpc>
              </a:pPr>
              <a:r>
                <a:rPr lang="en-US" sz="2000">
                  <a:latin typeface="+mj-lt"/>
                </a:rPr>
                <a:t>Dwarfs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7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Equations of Stellar Structure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2501" y="719607"/>
            <a:ext cx="8424601" cy="72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r>
              <a:rPr lang="en-US" sz="2200" smtClean="0">
                <a:solidFill>
                  <a:srgbClr val="003399"/>
                </a:solidFill>
              </a:rPr>
              <a:t>Assume </a:t>
            </a:r>
            <a:r>
              <a:rPr lang="en-US" sz="2200">
                <a:solidFill>
                  <a:srgbClr val="003399"/>
                </a:solidFill>
              </a:rPr>
              <a:t>spherical symmetry and static structure (neglect kinetic </a:t>
            </a:r>
            <a:r>
              <a:rPr lang="en-US" sz="2200" smtClean="0">
                <a:solidFill>
                  <a:srgbClr val="003399"/>
                </a:solidFill>
              </a:rPr>
              <a:t>energy)</a:t>
            </a:r>
          </a:p>
          <a:p>
            <a:r>
              <a:rPr lang="en-US" sz="2200" smtClean="0">
                <a:solidFill>
                  <a:srgbClr val="003399"/>
                </a:solidFill>
              </a:rPr>
              <a:t>Excludes</a:t>
            </a:r>
            <a:r>
              <a:rPr lang="en-US" sz="2200">
                <a:solidFill>
                  <a:srgbClr val="003399"/>
                </a:solidFill>
              </a:rPr>
              <a:t>: Rotation, convection, magnetic fields, supernova-dynamics,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432501" y="1583727"/>
                <a:ext cx="3168440" cy="496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t" anchorCtr="0"/>
              <a:lstStyle/>
              <a:p>
                <a:r>
                  <a:rPr lang="en-US" sz="2200" smtClean="0">
                    <a:solidFill>
                      <a:srgbClr val="003399"/>
                    </a:solidFill>
                  </a:rPr>
                  <a:t>Hydrostatic equilibrium</a:t>
                </a: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𝑑𝑃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𝑑𝑟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smtClean="0">
                  <a:solidFill>
                    <a:srgbClr val="003399"/>
                  </a:solidFill>
                </a:endParaRP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r>
                  <a:rPr lang="en-US" sz="2200" smtClean="0">
                    <a:solidFill>
                      <a:srgbClr val="003399"/>
                    </a:solidFill>
                  </a:rPr>
                  <a:t>Energy conservation</a:t>
                </a: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𝑑𝑟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=4</m:t>
                      </m:r>
                      <m:r>
                        <a:rPr lang="en-US" sz="20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𝜖𝜌</m:t>
                      </m:r>
                    </m:oMath>
                  </m:oMathPara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r>
                  <a:rPr lang="en-US" sz="2200" smtClean="0">
                    <a:solidFill>
                      <a:srgbClr val="003399"/>
                    </a:solidFill>
                  </a:rPr>
                  <a:t>Energy transfer</a:t>
                </a:r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  <m:r>
                            <a:rPr lang="en-US" sz="2000" i="1">
                              <a:latin typeface="Cambria Math"/>
                            </a:rPr>
                            <m:t>𝜅𝜌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US" sz="2000" smtClean="0"/>
              </a:p>
              <a:p>
                <a:endParaRPr lang="en-US" sz="4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Literature</a:t>
                </a:r>
                <a:endParaRPr lang="en-US" sz="2000">
                  <a:solidFill>
                    <a:srgbClr val="003399"/>
                  </a:solidFill>
                </a:endParaRPr>
              </a:p>
              <a:p>
                <a:pPr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Clayton:  Principles of stellar evolution and</a:t>
                </a:r>
              </a:p>
              <a:p>
                <a:r>
                  <a:rPr lang="en-US" sz="2000">
                    <a:solidFill>
                      <a:srgbClr val="003399"/>
                    </a:solidFill>
                  </a:rPr>
                  <a:t>   nucleosynthesis (Univ. Chicago Press 1968)</a:t>
                </a:r>
              </a:p>
              <a:p>
                <a:pPr>
                  <a:buFontTx/>
                  <a:buChar char="•"/>
                </a:pPr>
                <a:r>
                  <a:rPr lang="en-US" sz="2000">
                    <a:solidFill>
                      <a:srgbClr val="003399"/>
                    </a:solidFill>
                  </a:rPr>
                  <a:t> Kippenhahn &amp; Weigert: Stellar structure</a:t>
                </a:r>
              </a:p>
              <a:p>
                <a:r>
                  <a:rPr lang="en-US" sz="2000">
                    <a:solidFill>
                      <a:srgbClr val="003399"/>
                    </a:solidFill>
                  </a:rPr>
                  <a:t>   and evolution (Springer 1990)</a:t>
                </a:r>
              </a:p>
              <a:p>
                <a:endParaRPr 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501" y="1583727"/>
                <a:ext cx="3168440" cy="4967886"/>
              </a:xfrm>
              <a:prstGeom prst="rect">
                <a:avLst/>
              </a:prstGeom>
              <a:blipFill rotWithShape="1">
                <a:blip r:embed="rId2"/>
                <a:stretch>
                  <a:fillRect l="-2500" t="-736" r="-52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5688715" y="1583727"/>
                <a:ext cx="3384376" cy="4895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40404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000">
                    <a:solidFill>
                      <a:srgbClr val="404040"/>
                    </a:solidFill>
                    <a:latin typeface="Comic Sans MS" pitchFamily="66" charset="0"/>
                  </a:rPr>
                  <a:t>    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40404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>
                    <a:solidFill>
                      <a:srgbClr val="404040"/>
                    </a:solidFill>
                    <a:latin typeface="Comic Sans MS" pitchFamily="66" charset="0"/>
                  </a:rPr>
                  <a:t>    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404040"/>
                        </a:solidFill>
                        <a:latin typeface="Cambria Math"/>
                      </a:rPr>
                      <m:t>𝐺</m:t>
                    </m:r>
                    <m:r>
                      <a:rPr lang="en-US" sz="2000" b="0" i="1" baseline="-25000">
                        <a:solidFill>
                          <a:srgbClr val="40404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000">
                    <a:solidFill>
                      <a:srgbClr val="404040"/>
                    </a:solidFill>
                  </a:rPr>
                  <a:t> </a:t>
                </a:r>
                <a:r>
                  <a:rPr lang="en-US" sz="2000">
                    <a:solidFill>
                      <a:srgbClr val="404040"/>
                    </a:solidFill>
                    <a:latin typeface="Comic Sans MS" pitchFamily="66" charset="0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40404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2000">
                    <a:solidFill>
                      <a:srgbClr val="404040"/>
                    </a:solidFill>
                    <a:latin typeface="Symbol" pitchFamily="18" charset="2"/>
                  </a:rPr>
                  <a:t>     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40404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40404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40404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404040"/>
                    </a:solidFill>
                    <a:latin typeface="Comic Sans MS" pitchFamily="66" charset="0"/>
                  </a:rPr>
                  <a:t>  </a:t>
                </a:r>
                <a:endParaRPr lang="en-US" sz="2000">
                  <a:solidFill>
                    <a:srgbClr val="404040"/>
                  </a:solidFill>
                  <a:latin typeface="Comic Sans MS" pitchFamily="66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40404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40404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40404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rgbClr val="404040"/>
                    </a:solidFill>
                    <a:latin typeface="Comic Sans MS" pitchFamily="66" charset="0"/>
                  </a:rPr>
                  <a:t>  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40404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smtClean="0">
                    <a:solidFill>
                      <a:srgbClr val="404040"/>
                    </a:solidFill>
                    <a:latin typeface="Symbol" pitchFamily="18" charset="2"/>
                  </a:rPr>
                  <a:t>      </a:t>
                </a:r>
                <a:r>
                  <a:rPr lang="en-US" sz="2000" smtClean="0">
                    <a:solidFill>
                      <a:srgbClr val="404040"/>
                    </a:solidFill>
                    <a:latin typeface="Comic Sans MS" pitchFamily="66" charset="0"/>
                  </a:rPr>
                  <a:t>   </a:t>
                </a:r>
                <a:endParaRPr lang="en-US" sz="2000">
                  <a:solidFill>
                    <a:srgbClr val="404040"/>
                  </a:solidFill>
                  <a:latin typeface="Comic Sans MS" pitchFamily="66" charset="0"/>
                </a:endParaRPr>
              </a:p>
              <a:p>
                <a:pPr algn="l"/>
                <a:endParaRPr lang="en-US" sz="2000" smtClean="0">
                  <a:solidFill>
                    <a:srgbClr val="404040"/>
                  </a:solidFill>
                  <a:latin typeface="Symbol" pitchFamily="18" charset="2"/>
                </a:endParaRPr>
              </a:p>
              <a:p>
                <a:pPr algn="l"/>
                <a:endParaRPr lang="en-US" sz="2000">
                  <a:solidFill>
                    <a:srgbClr val="404040"/>
                  </a:solidFill>
                  <a:latin typeface="Symbol" pitchFamily="18" charset="2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04040"/>
                          </a:solidFill>
                          <a:latin typeface="Cambria Math"/>
                        </a:rPr>
                        <m:t>𝜅</m:t>
                      </m:r>
                    </m:oMath>
                  </m:oMathPara>
                </a14:m>
                <a:endParaRPr lang="en-US" sz="2000" smtClean="0">
                  <a:solidFill>
                    <a:srgbClr val="404040"/>
                  </a:solidFill>
                  <a:latin typeface="Symbol" pitchFamily="18" charset="2"/>
                </a:endParaRPr>
              </a:p>
              <a:p>
                <a:pPr algn="l"/>
                <a:endParaRPr lang="en-US" sz="2400">
                  <a:solidFill>
                    <a:srgbClr val="404040"/>
                  </a:solidFill>
                  <a:latin typeface="Symbol" pitchFamily="18" charset="2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4040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404040"/>
                              </a:solidFill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40404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2000" smtClean="0">
                  <a:solidFill>
                    <a:srgbClr val="404040"/>
                  </a:solidFill>
                  <a:latin typeface="Symbol" pitchFamily="18" charset="2"/>
                </a:endParaRPr>
              </a:p>
              <a:p>
                <a:pPr algn="l"/>
                <a:endParaRPr lang="en-US" smtClean="0">
                  <a:solidFill>
                    <a:srgbClr val="404040"/>
                  </a:solidFill>
                  <a:latin typeface="Symbol" pitchFamily="18" charset="2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40404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404040"/>
                              </a:solidFill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404040"/>
                              </a:solidFill>
                              <a:latin typeface="Cambria Math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rgbClr val="404040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21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8715" y="1583727"/>
                <a:ext cx="3384376" cy="48959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6192812" y="1583727"/>
                <a:ext cx="2880320" cy="4463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4D0C8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r>
                  <a:rPr lang="en-US" sz="2000" smtClean="0"/>
                  <a:t>Radius from center</a:t>
                </a:r>
              </a:p>
              <a:p>
                <a:pPr algn="l"/>
                <a:r>
                  <a:rPr lang="en-US" sz="2000"/>
                  <a:t>Pressure</a:t>
                </a:r>
              </a:p>
              <a:p>
                <a:pPr algn="l"/>
                <a:r>
                  <a:rPr lang="en-US" sz="2000"/>
                  <a:t>Newton’s constant</a:t>
                </a:r>
              </a:p>
              <a:p>
                <a:pPr algn="l"/>
                <a:r>
                  <a:rPr lang="en-US" sz="2000"/>
                  <a:t>Mass density</a:t>
                </a:r>
              </a:p>
              <a:p>
                <a:pPr algn="l"/>
                <a:r>
                  <a:rPr lang="en-US" sz="2000"/>
                  <a:t>Integrated mass up to r</a:t>
                </a:r>
              </a:p>
              <a:p>
                <a:pPr algn="l"/>
                <a:r>
                  <a:rPr lang="en-US" sz="2000"/>
                  <a:t>Luminosity (energy flux)</a:t>
                </a:r>
              </a:p>
              <a:p>
                <a:pPr algn="l"/>
                <a:r>
                  <a:rPr lang="en-US" sz="2000"/>
                  <a:t>Local rate of energy</a:t>
                </a:r>
              </a:p>
              <a:p>
                <a:pPr algn="l"/>
                <a:r>
                  <a:rPr lang="en-US" sz="2000"/>
                  <a:t>generation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sz="2000" i="0" smtClean="0">
                        <a:latin typeface="Cambria Math"/>
                      </a:rPr>
                      <m:t>erg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i="1" smtClean="0">
                        <a:latin typeface="Cambria Math"/>
                      </a:rPr>
                      <m:t>]</m:t>
                    </m:r>
                  </m:oMath>
                </a14:m>
                <a:endParaRPr lang="en-US" sz="200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r>
                        <a:rPr lang="en-US" sz="2000" b="0" i="1" smtClean="0"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nuc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grav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2000" smtClean="0"/>
              </a:p>
              <a:p>
                <a:pPr algn="l"/>
                <a:r>
                  <a:rPr lang="en-US" sz="2000" smtClean="0"/>
                  <a:t>Opacity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𝜅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smtClean="0"/>
              </a:p>
              <a:p>
                <a:pPr algn="l"/>
                <a:r>
                  <a:rPr lang="en-US" sz="2000" smtClean="0"/>
                  <a:t>Radiative opacity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𝜌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Rosseland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="0" smtClean="0"/>
              </a:p>
              <a:p>
                <a:pPr algn="l"/>
                <a:r>
                  <a:rPr lang="en-US" sz="2000" smtClean="0"/>
                  <a:t>Electron conduction</a:t>
                </a:r>
                <a:endParaRPr lang="en-US" sz="2000" b="0" smtClean="0"/>
              </a:p>
            </p:txBody>
          </p:sp>
        </mc:Choice>
        <mc:Fallback xmlns="">
          <p:sp>
            <p:nvSpPr>
              <p:cNvPr id="2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812" y="1583727"/>
                <a:ext cx="2880320" cy="4463984"/>
              </a:xfrm>
              <a:prstGeom prst="rect">
                <a:avLst/>
              </a:prstGeom>
              <a:blipFill rotWithShape="1">
                <a:blip r:embed="rId4"/>
                <a:stretch>
                  <a:fillRect l="-2331" t="-683" b="-23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4D0C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eorg Raffelt\Desktop\a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CC00"/>
                </a:solidFill>
              </a:rPr>
              <a:t>Planetary Nebulae</a:t>
            </a:r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017" y="1165496"/>
            <a:ext cx="1003643" cy="110871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>
                <a:solidFill>
                  <a:srgbClr val="996600"/>
                </a:solidFill>
                <a:effectLst/>
                <a:latin typeface="+mn-lt"/>
              </a:rPr>
              <a:t>Hour</a:t>
            </a:r>
          </a:p>
          <a:p>
            <a:r>
              <a:rPr lang="en-US" sz="2200">
                <a:solidFill>
                  <a:srgbClr val="996600"/>
                </a:solidFill>
                <a:effectLst/>
                <a:latin typeface="+mn-lt"/>
              </a:rPr>
              <a:t>Glass</a:t>
            </a:r>
          </a:p>
          <a:p>
            <a:r>
              <a:rPr lang="en-US" sz="2200">
                <a:solidFill>
                  <a:srgbClr val="996600"/>
                </a:solidFill>
                <a:effectLst/>
                <a:latin typeface="+mn-lt"/>
              </a:rPr>
              <a:t>Nebula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36294" y="2756990"/>
            <a:ext cx="2008723" cy="7701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6" tIns="46078" rIns="92156" bIns="46078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>
                <a:solidFill>
                  <a:srgbClr val="996600"/>
                </a:solidFill>
                <a:effectLst/>
                <a:latin typeface="+mn-lt"/>
              </a:rPr>
              <a:t>Planetary</a:t>
            </a:r>
          </a:p>
          <a:p>
            <a:r>
              <a:rPr lang="en-US" sz="2200">
                <a:solidFill>
                  <a:srgbClr val="996600"/>
                </a:solidFill>
                <a:effectLst/>
                <a:latin typeface="+mn-lt"/>
              </a:rPr>
              <a:t>Nebula IC 418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48372" y="6139407"/>
            <a:ext cx="2376264" cy="7701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156" tIns="46078" rIns="92156" bIns="46078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>
                <a:solidFill>
                  <a:srgbClr val="996600"/>
                </a:solidFill>
                <a:effectLst/>
                <a:latin typeface="+mn-lt"/>
              </a:rPr>
              <a:t>Planetary</a:t>
            </a:r>
          </a:p>
          <a:p>
            <a:r>
              <a:rPr lang="en-US" sz="2200">
                <a:solidFill>
                  <a:srgbClr val="996600"/>
                </a:solidFill>
                <a:effectLst/>
                <a:latin typeface="+mn-lt"/>
              </a:rPr>
              <a:t>Nebula NGC 3132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00601" y="4039486"/>
            <a:ext cx="1003643" cy="7701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>
                <a:solidFill>
                  <a:srgbClr val="996600"/>
                </a:solidFill>
                <a:effectLst/>
                <a:latin typeface="+mn-lt"/>
              </a:rPr>
              <a:t>Eskimo</a:t>
            </a:r>
          </a:p>
          <a:p>
            <a:r>
              <a:rPr lang="en-US" sz="2200">
                <a:solidFill>
                  <a:srgbClr val="996600"/>
                </a:solidFill>
                <a:effectLst/>
                <a:latin typeface="+mn-lt"/>
              </a:rPr>
              <a:t>Nebula</a:t>
            </a:r>
          </a:p>
        </p:txBody>
      </p:sp>
      <p:pic>
        <p:nvPicPr>
          <p:cNvPr id="9" name="Helix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8520" y="1801518"/>
            <a:ext cx="3060242" cy="20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Evolution of Stars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4016" y="4103985"/>
            <a:ext cx="2664296" cy="2159992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Euclid Extra" pitchFamily="18" charset="2"/>
              </a:rPr>
              <a:t>sun 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Euclid Extra" pitchFamily="18" charset="2"/>
              </a:rPr>
              <a:t>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≲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 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&lt;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???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Euclid Extra" pitchFamily="18" charset="2"/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80320" y="4103985"/>
            <a:ext cx="2376264" cy="215999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/>
              <a:t>All burning cycles</a:t>
            </a:r>
          </a:p>
          <a:p>
            <a:pPr algn="l">
              <a:buFont typeface="Symbol" pitchFamily="18" charset="2"/>
              <a:buChar char="®"/>
            </a:pPr>
            <a:r>
              <a:rPr lang="en-US" sz="2000"/>
              <a:t> Onion skin</a:t>
            </a:r>
          </a:p>
          <a:p>
            <a:pPr algn="l">
              <a:buFont typeface="Symbol" pitchFamily="18" charset="2"/>
              <a:buNone/>
            </a:pPr>
            <a:r>
              <a:rPr lang="en-US" sz="2000"/>
              <a:t>    </a:t>
            </a:r>
            <a:r>
              <a:rPr lang="en-US" sz="2000" smtClean="0"/>
              <a:t> structure </a:t>
            </a:r>
            <a:r>
              <a:rPr lang="en-US" sz="2000"/>
              <a:t>with</a:t>
            </a:r>
          </a:p>
          <a:p>
            <a:pPr algn="l"/>
            <a:r>
              <a:rPr lang="en-US" sz="2000"/>
              <a:t>    </a:t>
            </a:r>
            <a:r>
              <a:rPr lang="en-US" sz="2000" smtClean="0"/>
              <a:t> degenerate </a:t>
            </a:r>
            <a:r>
              <a:rPr lang="en-US" sz="2000"/>
              <a:t>iron</a:t>
            </a:r>
          </a:p>
          <a:p>
            <a:pPr algn="l"/>
            <a:r>
              <a:rPr lang="en-US" sz="2000"/>
              <a:t>    </a:t>
            </a:r>
            <a:r>
              <a:rPr lang="en-US" sz="2000" smtClean="0"/>
              <a:t> core</a:t>
            </a:r>
            <a:endParaRPr lang="en-US" sz="20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28593" y="4103985"/>
            <a:ext cx="1368152" cy="215999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/>
              <a:t>Core</a:t>
            </a:r>
          </a:p>
          <a:p>
            <a:pPr algn="l"/>
            <a:r>
              <a:rPr lang="en-US" sz="2000"/>
              <a:t>collapse</a:t>
            </a:r>
          </a:p>
          <a:p>
            <a:pPr algn="l"/>
            <a:r>
              <a:rPr lang="en-US" sz="2000"/>
              <a:t>supernova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768753" y="4103985"/>
            <a:ext cx="2304256" cy="2159992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Neutron star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(often pulsar)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Sometimes 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black hole?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Supernova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remnant (SNR),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e.g. crab nebula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4016" y="935997"/>
            <a:ext cx="2664296" cy="719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 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&lt;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0.08 M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Euclid Extra" pitchFamily="18" charset="2"/>
              </a:rPr>
              <a:t>sun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880320" y="935997"/>
            <a:ext cx="3816424" cy="71999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/>
              <a:t>Never ignites hydrogen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cools</a:t>
            </a:r>
          </a:p>
          <a:p>
            <a:pPr algn="l"/>
            <a:r>
              <a:rPr lang="en-US" sz="2000"/>
              <a:t>(“hydrogen white dwarf”)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768753" y="935997"/>
            <a:ext cx="2304256" cy="71999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Brown dwarf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44016" y="3311988"/>
            <a:ext cx="2664296" cy="719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Euclid Extra" pitchFamily="18" charset="2"/>
              </a:rPr>
              <a:t> 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≲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 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≲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-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M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Euclid Extra" pitchFamily="18" charset="2"/>
              </a:rPr>
              <a:t>sun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880320" y="3311988"/>
            <a:ext cx="3816425" cy="71999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/>
              <a:t>Helium ignition non-degenerate</a:t>
            </a: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144016" y="2519991"/>
            <a:ext cx="6552729" cy="719998"/>
            <a:chOff x="96" y="1680"/>
            <a:chExt cx="4368" cy="480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96" y="1680"/>
              <a:ext cx="1776" cy="48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>
                  <a:solidFill>
                    <a:schemeClr val="bg1"/>
                  </a:solidFill>
                </a:rPr>
                <a:t> 0.8  </a:t>
              </a:r>
              <a:r>
                <a:rPr lang="en-US" sz="2000" b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≲</a:t>
              </a:r>
              <a:r>
                <a:rPr lang="en-US" sz="2000">
                  <a:solidFill>
                    <a:schemeClr val="bg1"/>
                  </a:solidFill>
                </a:rPr>
                <a:t>  M  </a:t>
              </a:r>
              <a:r>
                <a:rPr lang="en-US" sz="2000" b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≲ </a:t>
              </a:r>
              <a:r>
                <a:rPr lang="en-US" sz="2000">
                  <a:solidFill>
                    <a:schemeClr val="bg1"/>
                  </a:solidFill>
                </a:rPr>
                <a:t> 2 M</a:t>
              </a:r>
              <a:r>
                <a:rPr lang="en-US" sz="2800" baseline="-25000">
                  <a:solidFill>
                    <a:schemeClr val="bg1"/>
                  </a:solidFill>
                  <a:sym typeface="Euclid Extra" pitchFamily="18" charset="2"/>
                </a:rPr>
                <a:t>sun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920" y="1680"/>
              <a:ext cx="254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000"/>
                <a:t>Degenerate helium core</a:t>
              </a:r>
            </a:p>
            <a:p>
              <a:pPr algn="l"/>
              <a:r>
                <a:rPr lang="en-US" sz="2000"/>
                <a:t>after hydrogen exhaustion</a:t>
              </a:r>
            </a:p>
          </p:txBody>
        </p:sp>
      </p:grp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6768753" y="2519991"/>
            <a:ext cx="2304256" cy="151199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Carbon-oxygen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white dwarf</a:t>
            </a:r>
          </a:p>
          <a:p>
            <a:pPr algn="l"/>
            <a:endParaRPr lang="en-US" sz="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Planetary nebula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44016" y="1727994"/>
            <a:ext cx="2664296" cy="719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0.08</a:t>
            </a:r>
            <a:r>
              <a:rPr lang="en-US" sz="28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Euclid Extra" pitchFamily="18" charset="2"/>
              </a:rPr>
              <a:t> 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&lt;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  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≲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0.8 M</a:t>
            </a:r>
            <a:r>
              <a:rPr 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Euclid Extra" pitchFamily="18" charset="2"/>
              </a:rPr>
              <a:t>sun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880320" y="1727994"/>
            <a:ext cx="3816424" cy="71999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/>
              <a:t>Hydrogen burning not completed</a:t>
            </a:r>
          </a:p>
          <a:p>
            <a:pPr algn="l"/>
            <a:r>
              <a:rPr lang="en-US" sz="2000"/>
              <a:t>in Hubble time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768753" y="1727994"/>
            <a:ext cx="2304256" cy="71999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Low-mass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main-squence star</a:t>
            </a:r>
          </a:p>
        </p:txBody>
      </p:sp>
    </p:spTree>
    <p:extLst>
      <p:ext uri="{BB962C8B-B14F-4D97-AF65-F5344CB8AC3E}">
        <p14:creationId xmlns:p14="http://schemas.microsoft.com/office/powerpoint/2010/main" val="28555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Convection in Main-Sequence Stars</a:t>
            </a:r>
          </a:p>
        </p:txBody>
      </p:sp>
      <p:pic>
        <p:nvPicPr>
          <p:cNvPr id="3" name="Picture 2" descr="C:\Users\Georg Raffelt\Desktop\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4" y="647998"/>
            <a:ext cx="6624737" cy="54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6144" y="6120357"/>
            <a:ext cx="6624737" cy="43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200">
                <a:solidFill>
                  <a:srgbClr val="4D4D4D"/>
                </a:solidFill>
              </a:rPr>
              <a:t>Kippenhahn &amp; Weigert, Stellar Structure and Evolution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3243188" y="827997"/>
            <a:ext cx="0" cy="3995986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64157" y="1943993"/>
            <a:ext cx="576064" cy="359999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5417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Virial Theorem and </a:t>
            </a:r>
            <a:r>
              <a:rPr lang="en-US" smtClean="0"/>
              <a:t>Hydrostatic Equilibrium</a:t>
            </a:r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99944" y="660232"/>
            <a:ext cx="3816424" cy="8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2400" smtClean="0">
                <a:solidFill>
                  <a:srgbClr val="003399"/>
                </a:solidFill>
              </a:rPr>
              <a:t>Hydrostatic </a:t>
            </a:r>
            <a:r>
              <a:rPr lang="en-US" sz="2400">
                <a:solidFill>
                  <a:srgbClr val="003399"/>
                </a:solidFill>
              </a:rPr>
              <a:t>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45756" y="731872"/>
                <a:ext cx="1815625" cy="735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𝑑𝑃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𝑑𝑟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𝜌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756" y="731872"/>
                <a:ext cx="1815625" cy="7351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99944" y="4476885"/>
            <a:ext cx="3816424" cy="8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2400">
                <a:solidFill>
                  <a:srgbClr val="003399"/>
                </a:solidFill>
              </a:rPr>
              <a:t>Average energy of single</a:t>
            </a:r>
          </a:p>
          <a:p>
            <a:r>
              <a:rPr lang="en-US" sz="2400">
                <a:solidFill>
                  <a:srgbClr val="003399"/>
                </a:solidFill>
              </a:rPr>
              <a:t>“atoms” of the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5"/>
              <p:cNvSpPr>
                <a:spLocks noChangeArrowheads="1"/>
              </p:cNvSpPr>
              <p:nvPr/>
            </p:nvSpPr>
            <p:spPr bwMode="auto">
              <a:xfrm>
                <a:off x="299944" y="2532225"/>
                <a:ext cx="3816424" cy="863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r>
                  <a:rPr lang="en-US" sz="2400" smtClean="0">
                    <a:solidFill>
                      <a:srgbClr val="003399"/>
                    </a:solidFill>
                  </a:rPr>
                  <a:t>L.h.s. partial integration</a:t>
                </a:r>
              </a:p>
              <a:p>
                <a:r>
                  <a:rPr lang="en-US" sz="2400" smtClean="0">
                    <a:solidFill>
                      <a:srgbClr val="003399"/>
                    </a:solidFill>
                  </a:rPr>
                  <a:t>with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400" smtClean="0">
                    <a:solidFill>
                      <a:srgbClr val="003399"/>
                    </a:solidFill>
                  </a:rPr>
                  <a:t>  at surface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944" y="2532225"/>
                <a:ext cx="3816424" cy="863997"/>
              </a:xfrm>
              <a:prstGeom prst="rect">
                <a:avLst/>
              </a:prstGeom>
              <a:blipFill rotWithShape="1">
                <a:blip r:embed="rId3"/>
                <a:stretch>
                  <a:fillRect l="-2396" t="-2817" b="-140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99944" y="1596228"/>
            <a:ext cx="3816424" cy="8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2400" smtClean="0">
                <a:solidFill>
                  <a:srgbClr val="003399"/>
                </a:solidFill>
              </a:rPr>
              <a:t>Integrate </a:t>
            </a:r>
            <a:r>
              <a:rPr lang="en-US" sz="2400">
                <a:solidFill>
                  <a:srgbClr val="003399"/>
                </a:solidFill>
              </a:rPr>
              <a:t>both sides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299944" y="3468222"/>
                <a:ext cx="3816424" cy="863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r>
                  <a:rPr lang="en-US" sz="2400" smtClean="0">
                    <a:solidFill>
                      <a:srgbClr val="003399"/>
                    </a:solidFill>
                  </a:rPr>
                  <a:t>Monatomic gas: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</a:rPr>
                  <a:t> </a:t>
                </a:r>
                <a:endParaRPr lang="en-US" sz="2400">
                  <a:solidFill>
                    <a:srgbClr val="003399"/>
                  </a:solidFill>
                </a:endParaRPr>
              </a:p>
              <a:p>
                <a:r>
                  <a:rPr lang="en-US" sz="2400">
                    <a:solidFill>
                      <a:srgbClr val="003399"/>
                    </a:solidFill>
                  </a:rPr>
                  <a:t>(U density of internal energy)</a:t>
                </a:r>
              </a:p>
            </p:txBody>
          </p:sp>
        </mc:Choice>
        <mc:Fallback xmlns="">
          <p:sp>
            <p:nvSpPr>
              <p:cNvPr id="9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944" y="3468222"/>
                <a:ext cx="3816424" cy="863997"/>
              </a:xfrm>
              <a:prstGeom prst="rect">
                <a:avLst/>
              </a:prstGeom>
              <a:blipFill rotWithShape="1">
                <a:blip r:embed="rId4"/>
                <a:stretch>
                  <a:fillRect l="-2396" t="-2817" r="-2077" b="-2253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45756" y="1606289"/>
                <a:ext cx="4695388" cy="853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4</m:t>
                      </m:r>
                      <m:r>
                        <a:rPr lang="en-US" sz="2200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4</m:t>
                      </m:r>
                      <m:r>
                        <a:rPr lang="en-US" sz="2200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𝜌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756" y="1606289"/>
                <a:ext cx="4695388" cy="8538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0494" y="2532122"/>
                <a:ext cx="3155031" cy="853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−3</m:t>
                      </m:r>
                      <m:nary>
                        <m:nary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4</m:t>
                      </m:r>
                      <m:r>
                        <a:rPr lang="en-US" sz="2200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grav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tot</m:t>
                          </m:r>
                        </m:sup>
                      </m:sSubSup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494" y="2532122"/>
                <a:ext cx="3155031" cy="8538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60494" y="3534201"/>
                <a:ext cx="2193293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tot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grav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tot</m:t>
                          </m:r>
                        </m:sup>
                      </m:sSubSup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494" y="3534201"/>
                <a:ext cx="2193293" cy="7261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60494" y="4549059"/>
                <a:ext cx="2589427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〈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kin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〉=−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/>
                        </a:rPr>
                        <m:t>〈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grav</m:t>
                          </m:r>
                        </m:sub>
                      </m:sSub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2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494" y="4549059"/>
                <a:ext cx="2589427" cy="7261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320577" y="5400169"/>
            <a:ext cx="4680545" cy="115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2400" smtClean="0">
                <a:solidFill>
                  <a:srgbClr val="C00000"/>
                </a:solidFill>
              </a:rPr>
              <a:t>Virial Theorem:</a:t>
            </a:r>
          </a:p>
          <a:p>
            <a:r>
              <a:rPr lang="en-US" sz="2400" smtClean="0">
                <a:solidFill>
                  <a:srgbClr val="C00000"/>
                </a:solidFill>
              </a:rPr>
              <a:t>Most important tool to study</a:t>
            </a:r>
          </a:p>
          <a:p>
            <a:r>
              <a:rPr lang="en-US" sz="2400" smtClean="0">
                <a:solidFill>
                  <a:srgbClr val="C00000"/>
                </a:solidFill>
              </a:rPr>
              <a:t>self-gravitating systems</a:t>
            </a:r>
            <a:endParaRPr 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Dark Matter in Galaxy Clusters</a:t>
            </a:r>
          </a:p>
        </p:txBody>
      </p:sp>
      <p:pic>
        <p:nvPicPr>
          <p:cNvPr id="3" name="Picture 3" descr="C:\Users\Georg Raffelt\Desktop\s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19998"/>
            <a:ext cx="5832922" cy="58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3938" y="6120419"/>
            <a:ext cx="1656184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CC00"/>
                </a:solidFill>
              </a:rPr>
              <a:t>Coma Cluster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6120802" y="719607"/>
                <a:ext cx="2952330" cy="29161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 algn="l"/>
                <a:r>
                  <a:rPr lang="en-US" sz="2200" smtClean="0">
                    <a:solidFill>
                      <a:srgbClr val="003399"/>
                    </a:solidFill>
                  </a:rPr>
                  <a:t>A gravitationally bound</a:t>
                </a:r>
              </a:p>
              <a:p>
                <a:pPr algn="l"/>
                <a:r>
                  <a:rPr lang="en-US" sz="2200">
                    <a:solidFill>
                      <a:srgbClr val="003399"/>
                    </a:solidFill>
                  </a:rPr>
                  <a:t>system of many particles</a:t>
                </a:r>
              </a:p>
              <a:p>
                <a:pPr algn="l"/>
                <a:r>
                  <a:rPr lang="en-US" sz="2200" smtClean="0">
                    <a:solidFill>
                      <a:srgbClr val="003399"/>
                    </a:solidFill>
                  </a:rPr>
                  <a:t>obeys the </a:t>
                </a:r>
                <a:r>
                  <a:rPr lang="en-US" sz="2200">
                    <a:solidFill>
                      <a:srgbClr val="003399"/>
                    </a:solidFill>
                  </a:rPr>
                  <a:t>virial </a:t>
                </a:r>
                <a:r>
                  <a:rPr lang="en-US" sz="2200" smtClean="0">
                    <a:solidFill>
                      <a:srgbClr val="003399"/>
                    </a:solidFill>
                  </a:rPr>
                  <a:t>theorem</a:t>
                </a:r>
              </a:p>
              <a:p>
                <a:pPr algn="l"/>
                <a:endParaRPr lang="en-US" sz="40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    2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kin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=−〈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grav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200" smtClean="0"/>
              </a:p>
              <a:p>
                <a:pPr algn="l"/>
                <a:endParaRPr lang="en-US" sz="40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    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smtClean="0"/>
              </a:p>
              <a:p>
                <a:endParaRPr lang="en-US" sz="40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 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0802" y="719607"/>
                <a:ext cx="2952330" cy="2916199"/>
              </a:xfrm>
              <a:prstGeom prst="rect">
                <a:avLst/>
              </a:prstGeom>
              <a:blipFill rotWithShape="1">
                <a:blip r:embed="rId3"/>
                <a:stretch>
                  <a:fillRect l="-2263" t="-1042" r="-411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11576" y="995012"/>
            <a:ext cx="8461556" cy="5557405"/>
            <a:chOff x="611576" y="995012"/>
            <a:chExt cx="8461556" cy="5557405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6121400" y="4044029"/>
              <a:ext cx="2951732" cy="1003012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Velocity dispersion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from Doppler shifts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and geometric size</a:t>
              </a: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6121400" y="5820068"/>
              <a:ext cx="2951732" cy="732349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 Mass</a:t>
              </a: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7453296" y="5107997"/>
              <a:ext cx="360109" cy="647998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333333"/>
                </a:gs>
                <a:gs pos="100000">
                  <a:srgbClr val="CC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611576" y="995012"/>
              <a:ext cx="4931999" cy="4795483"/>
              <a:chOff x="402" y="666"/>
              <a:chExt cx="3287" cy="3197"/>
            </a:xfrm>
          </p:grpSpPr>
          <p:sp>
            <p:nvSpPr>
              <p:cNvPr id="11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402" y="1785"/>
                <a:ext cx="347" cy="173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utoShape 18"/>
              <p:cNvSpPr>
                <a:spLocks noChangeAspect="1" noChangeArrowheads="1"/>
              </p:cNvSpPr>
              <p:nvPr/>
            </p:nvSpPr>
            <p:spPr bwMode="auto">
              <a:xfrm rot="18900000">
                <a:off x="3072" y="3097"/>
                <a:ext cx="347" cy="173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19"/>
              <p:cNvSpPr>
                <a:spLocks noChangeAspect="1" noChangeArrowheads="1"/>
              </p:cNvSpPr>
              <p:nvPr/>
            </p:nvSpPr>
            <p:spPr bwMode="auto">
              <a:xfrm rot="11700000">
                <a:off x="3192" y="1706"/>
                <a:ext cx="347" cy="172"/>
              </a:xfrm>
              <a:prstGeom prst="rightArrow">
                <a:avLst>
                  <a:gd name="adj1" fmla="val 50000"/>
                  <a:gd name="adj2" fmla="val 5043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20"/>
              <p:cNvSpPr>
                <a:spLocks noChangeAspect="1" noChangeArrowheads="1"/>
              </p:cNvSpPr>
              <p:nvPr/>
            </p:nvSpPr>
            <p:spPr bwMode="auto">
              <a:xfrm rot="7860000">
                <a:off x="1988" y="3029"/>
                <a:ext cx="347" cy="172"/>
              </a:xfrm>
              <a:prstGeom prst="rightArrow">
                <a:avLst>
                  <a:gd name="adj1" fmla="val 50000"/>
                  <a:gd name="adj2" fmla="val 5043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21"/>
              <p:cNvSpPr>
                <a:spLocks noChangeAspect="1" noChangeArrowheads="1"/>
              </p:cNvSpPr>
              <p:nvPr/>
            </p:nvSpPr>
            <p:spPr bwMode="auto">
              <a:xfrm rot="4020000">
                <a:off x="1358" y="2806"/>
                <a:ext cx="347" cy="172"/>
              </a:xfrm>
              <a:prstGeom prst="rightArrow">
                <a:avLst>
                  <a:gd name="adj1" fmla="val 50000"/>
                  <a:gd name="adj2" fmla="val 5043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22"/>
              <p:cNvSpPr>
                <a:spLocks noChangeAspect="1" noChangeArrowheads="1"/>
              </p:cNvSpPr>
              <p:nvPr/>
            </p:nvSpPr>
            <p:spPr bwMode="auto">
              <a:xfrm rot="720000">
                <a:off x="2946" y="2520"/>
                <a:ext cx="347" cy="173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23"/>
              <p:cNvSpPr>
                <a:spLocks noChangeAspect="1" noChangeArrowheads="1"/>
              </p:cNvSpPr>
              <p:nvPr/>
            </p:nvSpPr>
            <p:spPr bwMode="auto">
              <a:xfrm rot="4020000">
                <a:off x="2403" y="1545"/>
                <a:ext cx="347" cy="173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24"/>
              <p:cNvSpPr>
                <a:spLocks noChangeAspect="1" noChangeArrowheads="1"/>
              </p:cNvSpPr>
              <p:nvPr/>
            </p:nvSpPr>
            <p:spPr bwMode="auto">
              <a:xfrm rot="18780000">
                <a:off x="1604" y="1060"/>
                <a:ext cx="347" cy="172"/>
              </a:xfrm>
              <a:prstGeom prst="rightArrow">
                <a:avLst>
                  <a:gd name="adj1" fmla="val 50000"/>
                  <a:gd name="adj2" fmla="val 5043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25"/>
              <p:cNvSpPr>
                <a:spLocks noChangeAspect="1" noChangeArrowheads="1"/>
              </p:cNvSpPr>
              <p:nvPr/>
            </p:nvSpPr>
            <p:spPr bwMode="auto">
              <a:xfrm rot="14280000">
                <a:off x="776" y="3604"/>
                <a:ext cx="347" cy="172"/>
              </a:xfrm>
              <a:prstGeom prst="rightArrow">
                <a:avLst>
                  <a:gd name="adj1" fmla="val 50000"/>
                  <a:gd name="adj2" fmla="val 5043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26"/>
              <p:cNvSpPr>
                <a:spLocks noChangeAspect="1" noChangeArrowheads="1"/>
              </p:cNvSpPr>
              <p:nvPr/>
            </p:nvSpPr>
            <p:spPr bwMode="auto">
              <a:xfrm rot="5700000">
                <a:off x="1149" y="2205"/>
                <a:ext cx="347" cy="173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27"/>
              <p:cNvSpPr>
                <a:spLocks noChangeAspect="1" noChangeArrowheads="1"/>
              </p:cNvSpPr>
              <p:nvPr/>
            </p:nvSpPr>
            <p:spPr bwMode="auto">
              <a:xfrm rot="16260000">
                <a:off x="597" y="2181"/>
                <a:ext cx="347" cy="173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28"/>
              <p:cNvSpPr>
                <a:spLocks noChangeAspect="1" noChangeArrowheads="1"/>
              </p:cNvSpPr>
              <p:nvPr/>
            </p:nvSpPr>
            <p:spPr bwMode="auto">
              <a:xfrm rot="5700000">
                <a:off x="3429" y="2187"/>
                <a:ext cx="347" cy="173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29"/>
              <p:cNvSpPr>
                <a:spLocks noChangeAspect="1" noChangeArrowheads="1"/>
              </p:cNvSpPr>
              <p:nvPr/>
            </p:nvSpPr>
            <p:spPr bwMode="auto">
              <a:xfrm rot="5700000">
                <a:off x="3206" y="940"/>
                <a:ext cx="347" cy="172"/>
              </a:xfrm>
              <a:prstGeom prst="rightArrow">
                <a:avLst>
                  <a:gd name="adj1" fmla="val 50000"/>
                  <a:gd name="adj2" fmla="val 5043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30"/>
              <p:cNvSpPr>
                <a:spLocks noChangeAspect="1" noChangeArrowheads="1"/>
              </p:cNvSpPr>
              <p:nvPr/>
            </p:nvSpPr>
            <p:spPr bwMode="auto">
              <a:xfrm rot="14280000">
                <a:off x="548" y="754"/>
                <a:ext cx="347" cy="172"/>
              </a:xfrm>
              <a:prstGeom prst="rightArrow">
                <a:avLst>
                  <a:gd name="adj1" fmla="val 50000"/>
                  <a:gd name="adj2" fmla="val 50436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05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Dark Matter in Galaxy Clusters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9922" y="2641259"/>
            <a:ext cx="4971669" cy="19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rgbClr val="003399"/>
                </a:solidFill>
                <a:latin typeface="+mn-lt"/>
              </a:rPr>
              <a:t>Fritz Zwicky:</a:t>
            </a:r>
          </a:p>
          <a:p>
            <a:r>
              <a:rPr lang="en-US" b="1">
                <a:solidFill>
                  <a:srgbClr val="003399"/>
                </a:solidFill>
                <a:latin typeface="+mn-lt"/>
              </a:rPr>
              <a:t>Die Rotverschiebung von </a:t>
            </a:r>
          </a:p>
          <a:p>
            <a:r>
              <a:rPr lang="en-US" b="1">
                <a:solidFill>
                  <a:srgbClr val="003399"/>
                </a:solidFill>
                <a:latin typeface="+mn-lt"/>
              </a:rPr>
              <a:t>Extragalaktischen Nebeln</a:t>
            </a:r>
          </a:p>
          <a:p>
            <a:r>
              <a:rPr lang="en-US" b="1">
                <a:solidFill>
                  <a:srgbClr val="003399"/>
                </a:solidFill>
                <a:latin typeface="+mn-lt"/>
              </a:rPr>
              <a:t>(The redshift of </a:t>
            </a:r>
            <a:r>
              <a:rPr lang="en-US" b="1" smtClean="0">
                <a:solidFill>
                  <a:srgbClr val="003399"/>
                </a:solidFill>
                <a:latin typeface="+mn-lt"/>
              </a:rPr>
              <a:t>extragalactic nebulae</a:t>
            </a:r>
            <a:r>
              <a:rPr lang="en-US" b="1">
                <a:solidFill>
                  <a:srgbClr val="003399"/>
                </a:solidFill>
                <a:latin typeface="+mn-lt"/>
              </a:rPr>
              <a:t>)</a:t>
            </a:r>
          </a:p>
          <a:p>
            <a:r>
              <a:rPr lang="en-US" b="1">
                <a:solidFill>
                  <a:srgbClr val="003399"/>
                </a:solidFill>
                <a:latin typeface="+mn-lt"/>
              </a:rPr>
              <a:t>Helv. Phys. Acta 6 (1933) 110</a:t>
            </a:r>
            <a:endParaRPr lang="de-DE" b="1">
              <a:solidFill>
                <a:srgbClr val="003399"/>
              </a:solidFill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38" y="4464931"/>
            <a:ext cx="8352929" cy="208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algn="l" defTabSz="921018"/>
            <a:r>
              <a:rPr lang="en-US" sz="2200" i="1">
                <a:solidFill>
                  <a:srgbClr val="003399"/>
                </a:solidFill>
              </a:rPr>
              <a:t>In order to obtain the observed average Doppler effect </a:t>
            </a:r>
            <a:r>
              <a:rPr lang="en-US" sz="2200" i="1" smtClean="0">
                <a:solidFill>
                  <a:srgbClr val="003399"/>
                </a:solidFill>
              </a:rPr>
              <a:t>of 1000 </a:t>
            </a:r>
            <a:r>
              <a:rPr lang="en-US" sz="2200" i="1">
                <a:solidFill>
                  <a:srgbClr val="003399"/>
                </a:solidFill>
              </a:rPr>
              <a:t>km/s </a:t>
            </a:r>
            <a:r>
              <a:rPr lang="en-US" sz="2200" i="1" smtClean="0">
                <a:solidFill>
                  <a:srgbClr val="003399"/>
                </a:solidFill>
              </a:rPr>
              <a:t>or</a:t>
            </a:r>
          </a:p>
          <a:p>
            <a:pPr algn="l" defTabSz="921018"/>
            <a:r>
              <a:rPr lang="en-US" sz="2200" i="1" smtClean="0">
                <a:solidFill>
                  <a:srgbClr val="003399"/>
                </a:solidFill>
              </a:rPr>
              <a:t>more</a:t>
            </a:r>
            <a:r>
              <a:rPr lang="en-US" sz="2200" i="1">
                <a:solidFill>
                  <a:srgbClr val="003399"/>
                </a:solidFill>
              </a:rPr>
              <a:t>, the average density of the Coma </a:t>
            </a:r>
            <a:r>
              <a:rPr lang="en-US" sz="2200" i="1" smtClean="0">
                <a:solidFill>
                  <a:srgbClr val="003399"/>
                </a:solidFill>
              </a:rPr>
              <a:t>cluster would </a:t>
            </a:r>
            <a:r>
              <a:rPr lang="en-US" sz="2200" i="1">
                <a:solidFill>
                  <a:srgbClr val="003399"/>
                </a:solidFill>
              </a:rPr>
              <a:t>have to be at </a:t>
            </a:r>
            <a:r>
              <a:rPr lang="en-US" sz="2200" i="1" smtClean="0">
                <a:solidFill>
                  <a:srgbClr val="003399"/>
                </a:solidFill>
              </a:rPr>
              <a:t>least</a:t>
            </a:r>
          </a:p>
          <a:p>
            <a:pPr algn="l" defTabSz="921018"/>
            <a:r>
              <a:rPr lang="en-US" sz="2200" i="1" smtClean="0">
                <a:solidFill>
                  <a:srgbClr val="003399"/>
                </a:solidFill>
              </a:rPr>
              <a:t>400 </a:t>
            </a:r>
            <a:r>
              <a:rPr lang="en-US" sz="2200" i="1">
                <a:solidFill>
                  <a:srgbClr val="003399"/>
                </a:solidFill>
              </a:rPr>
              <a:t>times larger than what is </a:t>
            </a:r>
            <a:r>
              <a:rPr lang="en-US" sz="2200" i="1" smtClean="0">
                <a:solidFill>
                  <a:srgbClr val="003399"/>
                </a:solidFill>
              </a:rPr>
              <a:t>found from </a:t>
            </a:r>
            <a:r>
              <a:rPr lang="en-US" sz="2200" i="1">
                <a:solidFill>
                  <a:srgbClr val="003399"/>
                </a:solidFill>
              </a:rPr>
              <a:t>observations of the </a:t>
            </a:r>
            <a:r>
              <a:rPr lang="en-US" sz="2200" i="1" smtClean="0">
                <a:solidFill>
                  <a:srgbClr val="003399"/>
                </a:solidFill>
              </a:rPr>
              <a:t>luminous</a:t>
            </a:r>
          </a:p>
          <a:p>
            <a:pPr algn="l" defTabSz="921018"/>
            <a:r>
              <a:rPr lang="en-US" sz="2200" i="1" smtClean="0">
                <a:solidFill>
                  <a:srgbClr val="003399"/>
                </a:solidFill>
              </a:rPr>
              <a:t>matter. Should </a:t>
            </a:r>
            <a:r>
              <a:rPr lang="en-US" sz="2200" i="1">
                <a:solidFill>
                  <a:srgbClr val="003399"/>
                </a:solidFill>
              </a:rPr>
              <a:t>this be confirmed one would find the surprising </a:t>
            </a:r>
            <a:r>
              <a:rPr lang="en-US" sz="2200" i="1" smtClean="0">
                <a:solidFill>
                  <a:srgbClr val="003399"/>
                </a:solidFill>
              </a:rPr>
              <a:t>result that</a:t>
            </a:r>
          </a:p>
          <a:p>
            <a:pPr algn="l" defTabSz="921018"/>
            <a:r>
              <a:rPr lang="en-US" sz="2200" i="1" smtClean="0">
                <a:solidFill>
                  <a:srgbClr val="003399"/>
                </a:solidFill>
              </a:rPr>
              <a:t>dark </a:t>
            </a:r>
            <a:r>
              <a:rPr lang="en-US" sz="2200" i="1">
                <a:solidFill>
                  <a:srgbClr val="003399"/>
                </a:solidFill>
              </a:rPr>
              <a:t>matter is far more abundant than luminous matter.</a:t>
            </a:r>
            <a:endParaRPr lang="de-DE" sz="2200" i="1">
              <a:solidFill>
                <a:srgbClr val="003399"/>
              </a:solidFill>
            </a:endParaRPr>
          </a:p>
        </p:txBody>
      </p:sp>
      <p:pic>
        <p:nvPicPr>
          <p:cNvPr id="5" name="Picture 6" descr="C:\Users\Georg Raffelt\Desktop\s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16" y="936140"/>
            <a:ext cx="3381376" cy="35279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Virial Theorem Applied to the Sun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287912" y="791617"/>
                <a:ext cx="4536058" cy="720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l"/>
                <a:r>
                  <a:rPr lang="en-US" sz="2200" smtClean="0">
                    <a:solidFill>
                      <a:srgbClr val="003399"/>
                    </a:solidFill>
                  </a:rPr>
                  <a:t>Virial Theorem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kin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〈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grav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〉</m:t>
                    </m:r>
                  </m:oMath>
                </a14:m>
                <a:endParaRPr lang="en-US" sz="22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12" y="791617"/>
                <a:ext cx="4536058" cy="720100"/>
              </a:xfrm>
              <a:prstGeom prst="rect">
                <a:avLst/>
              </a:prstGeom>
              <a:blipFill rotWithShape="1">
                <a:blip r:embed="rId2"/>
                <a:stretch>
                  <a:fillRect l="-16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287912" y="1524341"/>
                <a:ext cx="4392594" cy="481204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 algn="l"/>
                <a:r>
                  <a:rPr lang="en-US" sz="2200" smtClean="0">
                    <a:solidFill>
                      <a:srgbClr val="003399"/>
                    </a:solidFill>
                  </a:rPr>
                  <a:t>Approximate Sun as a homogeneous</a:t>
                </a:r>
              </a:p>
              <a:p>
                <a:pPr algn="l"/>
                <a:r>
                  <a:rPr lang="en-US" sz="2200">
                    <a:solidFill>
                      <a:srgbClr val="003399"/>
                    </a:solidFill>
                  </a:rPr>
                  <a:t>sphere with</a:t>
                </a:r>
              </a:p>
              <a:p>
                <a:pPr algn="l"/>
                <a:endParaRPr lang="en-US" sz="50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200">
                    <a:solidFill>
                      <a:srgbClr val="003399"/>
                    </a:solidFill>
                  </a:rPr>
                  <a:t>   </a:t>
                </a:r>
                <a:r>
                  <a:rPr lang="en-US" sz="2200" smtClean="0">
                    <a:solidFill>
                      <a:srgbClr val="003399"/>
                    </a:solidFill>
                  </a:rPr>
                  <a:t>Mass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sun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=1.99×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33</m:t>
                        </m:r>
                      </m:sup>
                    </m:sSup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</m:oMath>
                </a14:m>
                <a:endParaRPr lang="en-US" sz="2200" smtClean="0">
                  <a:solidFill>
                    <a:srgbClr val="003399"/>
                  </a:solidFill>
                </a:endParaRPr>
              </a:p>
              <a:p>
                <a:pPr algn="l"/>
                <a:endParaRPr lang="en-US" sz="500" smtClean="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200" smtClean="0">
                    <a:solidFill>
                      <a:srgbClr val="003399"/>
                    </a:solidFill>
                  </a:rPr>
                  <a:t>   Radius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sun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=6.96×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cm</m:t>
                    </m:r>
                  </m:oMath>
                </a14:m>
                <a:endParaRPr lang="en-US" sz="2200">
                  <a:solidFill>
                    <a:schemeClr val="tx1"/>
                  </a:solidFill>
                </a:endParaRPr>
              </a:p>
              <a:p>
                <a:pPr algn="l"/>
                <a:endParaRPr lang="en-US" sz="50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200">
                    <a:solidFill>
                      <a:srgbClr val="003399"/>
                    </a:solidFill>
                  </a:rPr>
                  <a:t>Gravitational potential energy of a</a:t>
                </a:r>
              </a:p>
              <a:p>
                <a:pPr algn="l"/>
                <a:r>
                  <a:rPr lang="en-US" sz="2200">
                    <a:solidFill>
                      <a:srgbClr val="003399"/>
                    </a:solidFill>
                  </a:rPr>
                  <a:t>proton near center of the sphere</a:t>
                </a:r>
              </a:p>
              <a:p>
                <a:pPr algn="l"/>
                <a:endParaRPr lang="en-US" sz="400" smtClean="0">
                  <a:solidFill>
                    <a:srgbClr val="003399"/>
                  </a:solidFill>
                </a:endParaRPr>
              </a:p>
              <a:p>
                <a:r>
                  <a:rPr lang="en-US" sz="2200" b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grav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sun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sun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=−3.2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/>
                      </a:rPr>
                      <m:t>keV</m:t>
                    </m:r>
                  </m:oMath>
                </a14:m>
                <a:endParaRPr lang="en-US" sz="2200" b="0" smtClean="0">
                  <a:solidFill>
                    <a:schemeClr val="tx1"/>
                  </a:solidFill>
                </a:endParaRPr>
              </a:p>
              <a:p>
                <a:pPr algn="l"/>
                <a:endParaRPr lang="en-US" sz="50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200">
                    <a:solidFill>
                      <a:srgbClr val="003399"/>
                    </a:solidFill>
                  </a:rPr>
                  <a:t>Thermal velocity distribution</a:t>
                </a:r>
              </a:p>
              <a:p>
                <a:pPr algn="l"/>
                <a:r>
                  <a:rPr lang="en-US" sz="2200" b="0" smtClean="0">
                    <a:solidFill>
                      <a:srgbClr val="003399"/>
                    </a:solidFill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kin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〈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grav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〉</m:t>
                    </m:r>
                  </m:oMath>
                </a14:m>
                <a:endParaRPr lang="en-US" sz="2200">
                  <a:solidFill>
                    <a:schemeClr val="tx1"/>
                  </a:solidFill>
                </a:endParaRPr>
              </a:p>
              <a:p>
                <a:pPr algn="l"/>
                <a:endParaRPr lang="en-US" sz="50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200">
                    <a:solidFill>
                      <a:srgbClr val="003399"/>
                    </a:solidFill>
                  </a:rPr>
                  <a:t>Estimated </a:t>
                </a:r>
                <a:r>
                  <a:rPr lang="en-US" sz="2200" smtClean="0">
                    <a:solidFill>
                      <a:srgbClr val="003399"/>
                    </a:solidFill>
                  </a:rPr>
                  <a:t>temperature</a:t>
                </a:r>
              </a:p>
              <a:p>
                <a:pPr algn="l"/>
                <a:endParaRPr lang="en-US" sz="400" smtClean="0">
                  <a:solidFill>
                    <a:srgbClr val="003399"/>
                  </a:solidFill>
                </a:endParaRPr>
              </a:p>
              <a:p>
                <a:pPr algn="l"/>
                <a:r>
                  <a:rPr lang="en-US" sz="2200">
                    <a:solidFill>
                      <a:srgbClr val="003399"/>
                    </a:solidFill>
                  </a:rPr>
                  <a:t> </a:t>
                </a:r>
                <a:r>
                  <a:rPr lang="en-US" sz="2200" smtClean="0">
                    <a:solidFill>
                      <a:srgbClr val="003399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/>
                      </a:rPr>
                      <m:t>𝑇</m:t>
                    </m:r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/>
                      </a:rPr>
                      <m:t>=1.1 </m:t>
                    </m:r>
                    <m:r>
                      <m:rPr>
                        <m:sty m:val="p"/>
                      </m:rPr>
                      <a:rPr lang="en-US" sz="2200" i="0" smtClean="0">
                        <a:solidFill>
                          <a:srgbClr val="C00000"/>
                        </a:solidFill>
                        <a:latin typeface="Cambria Math"/>
                      </a:rPr>
                      <m:t>keV</m:t>
                    </m:r>
                  </m:oMath>
                </a14:m>
                <a:endParaRPr lang="en-US" sz="2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12" y="1524341"/>
                <a:ext cx="4392594" cy="4812046"/>
              </a:xfrm>
              <a:prstGeom prst="rect">
                <a:avLst/>
              </a:prstGeom>
              <a:blipFill rotWithShape="1">
                <a:blip r:embed="rId3"/>
                <a:stretch>
                  <a:fillRect l="-1664" t="-760" r="-208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5241743" y="4968197"/>
                <a:ext cx="3687370" cy="12241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 algn="l"/>
                <a:r>
                  <a:rPr lang="en-US" sz="2200" smtClean="0"/>
                  <a:t>Central temperature from</a:t>
                </a:r>
              </a:p>
              <a:p>
                <a:pPr algn="l"/>
                <a:r>
                  <a:rPr lang="en-US" sz="2200" smtClean="0"/>
                  <a:t>standard </a:t>
                </a:r>
                <a:r>
                  <a:rPr lang="en-US" sz="2200"/>
                  <a:t>solar </a:t>
                </a:r>
                <a:r>
                  <a:rPr lang="en-US" sz="2200" smtClean="0"/>
                  <a:t>models</a:t>
                </a:r>
              </a:p>
              <a:p>
                <a:pPr algn="l"/>
                <a:endParaRPr lang="en-US" sz="40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=1.56×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K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=1.34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keV</m:t>
                      </m:r>
                    </m:oMath>
                  </m:oMathPara>
                </a14:m>
                <a:endParaRPr lang="en-US" sz="220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1743" y="4968197"/>
                <a:ext cx="3687370" cy="1224170"/>
              </a:xfrm>
              <a:prstGeom prst="rect">
                <a:avLst/>
              </a:prstGeom>
              <a:blipFill rotWithShape="1">
                <a:blip r:embed="rId4"/>
                <a:stretch>
                  <a:fillRect l="-2149" t="-29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2" descr="E:\PICS\ASTRO\SUN\sonne2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12" y="1709107"/>
            <a:ext cx="2952328" cy="287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9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95"/>
  <p:tag name="BASENAME" val=""/>
  <p:tag name="SAVETOFOLDER" val="C:\Users\Georg Raffelt\Desktop\"/>
  <p:tag name="IMAGEWIDTH" val="200"/>
  <p:tag name="IMAGEHEIGHT" val="150"/>
  <p:tag name="EXPORTRANGE" val="EntirePresentation"/>
  <p:tag name="SIZEBY" val="PIXELS"/>
  <p:tag name="EXPORTAS" val="PNG"/>
  <p:tag name="NUMBERFORMAT" val="0000"/>
</p:tagLst>
</file>

<file path=ppt/theme/theme1.xml><?xml version="1.0" encoding="utf-8"?>
<a:theme xmlns:a="http://schemas.openxmlformats.org/drawingml/2006/main" name="Geor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</Template>
  <TotalTime>4675</TotalTime>
  <Words>4266</Words>
  <Application>Microsoft Office PowerPoint</Application>
  <PresentationFormat>Custom</PresentationFormat>
  <Paragraphs>735</Paragraphs>
  <Slides>41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Georg</vt:lpstr>
      <vt:lpstr>CorelPhotoPaint.Image.10</vt:lpstr>
      <vt:lpstr>Corel PHOTO-PAINT 11.0 Image</vt:lpstr>
      <vt:lpstr>Equation</vt:lpstr>
      <vt:lpstr>PHOTO-PAINT</vt:lpstr>
      <vt:lpstr>Crab Nebula</vt:lpstr>
      <vt:lpstr>Neutrinos and the Stars</vt:lpstr>
      <vt:lpstr>Basics of Stellar Evolution</vt:lpstr>
      <vt:lpstr>Equations of Stellar Structure</vt:lpstr>
      <vt:lpstr>Convection in Main-Sequence Stars</vt:lpstr>
      <vt:lpstr>Virial Theorem and Hydrostatic Equilibrium</vt:lpstr>
      <vt:lpstr>Dark Matter in Galaxy Clusters</vt:lpstr>
      <vt:lpstr>Dark Matter in Galaxy Clusters</vt:lpstr>
      <vt:lpstr>Virial Theorem Applied to the Sun</vt:lpstr>
      <vt:lpstr>Nuclear Binding Energy</vt:lpstr>
      <vt:lpstr>Hydrogen Burning</vt:lpstr>
      <vt:lpstr>Thermonuclear Reactions and Gamow Peak</vt:lpstr>
      <vt:lpstr>Main Nuclear Burning Stages</vt:lpstr>
      <vt:lpstr>Hydrogen Exhaustion</vt:lpstr>
      <vt:lpstr>Burning Phases of a 15 Solar-Mass Star</vt:lpstr>
      <vt:lpstr>Neutrinos from Thermal Processes</vt:lpstr>
      <vt:lpstr>Effective Neutrino Neutral-Current Couplings</vt:lpstr>
      <vt:lpstr>Existence of Direct Neutrino-Electron Coupling</vt:lpstr>
      <vt:lpstr>Neutrinos from Thermal Processes</vt:lpstr>
      <vt:lpstr>Plasmon Decay in Neutrinos</vt:lpstr>
      <vt:lpstr>Particle Dispersion in Media</vt:lpstr>
      <vt:lpstr>Plasmon Decay vs. Cherenkov Effect</vt:lpstr>
      <vt:lpstr>Particle Dispersion in Media</vt:lpstr>
      <vt:lpstr>Refraction and Forward Scattering</vt:lpstr>
      <vt:lpstr>Electromagnetic Polarization Tensor</vt:lpstr>
      <vt:lpstr>Neutrino-Photon-Coupling in a Plasma</vt:lpstr>
      <vt:lpstr>Transverse and Longitudinal “Plasmons”</vt:lpstr>
      <vt:lpstr>Electron (Positron) Dispersion Relation</vt:lpstr>
      <vt:lpstr>Neutrino Oscillations in Matter</vt:lpstr>
      <vt:lpstr>Citations of Wolfenstein’s Paper on Matter Effects</vt:lpstr>
      <vt:lpstr>Generic Types of Stars</vt:lpstr>
      <vt:lpstr>Self-Regulated Nuclear Burning</vt:lpstr>
      <vt:lpstr>Modified Stellar Properties by Particle Emission</vt:lpstr>
      <vt:lpstr>Degenerate Stars (“White Dwarfs”)</vt:lpstr>
      <vt:lpstr>Degenerate Stars (“White Dwarfs”)</vt:lpstr>
      <vt:lpstr>Giant Stars</vt:lpstr>
      <vt:lpstr>Galactic Globular Cluster M55</vt:lpstr>
      <vt:lpstr>Color-Magnitude Diagram for Globular Clusters</vt:lpstr>
      <vt:lpstr>Color-Magnitude Diagram for Globular Clusters</vt:lpstr>
      <vt:lpstr>Planetary Nebulae</vt:lpstr>
      <vt:lpstr>Evolution of Stars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Neutrinos: Ghostparticles of the Universe</dc:title>
  <dc:creator>Georg Raffelt</dc:creator>
  <cp:lastModifiedBy>Georg Raffelt</cp:lastModifiedBy>
  <cp:revision>609</cp:revision>
  <cp:lastPrinted>2011-04-10T14:40:34Z</cp:lastPrinted>
  <dcterms:created xsi:type="dcterms:W3CDTF">2006-08-16T00:00:00Z</dcterms:created>
  <dcterms:modified xsi:type="dcterms:W3CDTF">2014-06-25T14:42:33Z</dcterms:modified>
</cp:coreProperties>
</file>