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70"/>
  </p:notesMasterIdLst>
  <p:handoutMasterIdLst>
    <p:handoutMasterId r:id="rId71"/>
  </p:handoutMasterIdLst>
  <p:sldIdLst>
    <p:sldId id="785" r:id="rId2"/>
    <p:sldId id="811" r:id="rId3"/>
    <p:sldId id="787" r:id="rId4"/>
    <p:sldId id="788" r:id="rId5"/>
    <p:sldId id="790" r:id="rId6"/>
    <p:sldId id="794" r:id="rId7"/>
    <p:sldId id="793" r:id="rId8"/>
    <p:sldId id="795" r:id="rId9"/>
    <p:sldId id="796" r:id="rId10"/>
    <p:sldId id="797" r:id="rId11"/>
    <p:sldId id="798" r:id="rId12"/>
    <p:sldId id="799" r:id="rId13"/>
    <p:sldId id="800" r:id="rId14"/>
    <p:sldId id="812" r:id="rId15"/>
    <p:sldId id="802" r:id="rId16"/>
    <p:sldId id="803" r:id="rId17"/>
    <p:sldId id="804" r:id="rId18"/>
    <p:sldId id="805" r:id="rId19"/>
    <p:sldId id="809" r:id="rId20"/>
    <p:sldId id="684" r:id="rId21"/>
    <p:sldId id="685" r:id="rId22"/>
    <p:sldId id="686" r:id="rId23"/>
    <p:sldId id="687" r:id="rId24"/>
    <p:sldId id="688" r:id="rId25"/>
    <p:sldId id="704" r:id="rId26"/>
    <p:sldId id="708" r:id="rId27"/>
    <p:sldId id="786" r:id="rId28"/>
    <p:sldId id="697" r:id="rId29"/>
    <p:sldId id="698" r:id="rId30"/>
    <p:sldId id="699" r:id="rId31"/>
    <p:sldId id="700" r:id="rId32"/>
    <p:sldId id="701" r:id="rId33"/>
    <p:sldId id="702" r:id="rId34"/>
    <p:sldId id="703" r:id="rId35"/>
    <p:sldId id="709" r:id="rId36"/>
    <p:sldId id="644" r:id="rId37"/>
    <p:sldId id="645" r:id="rId38"/>
    <p:sldId id="650" r:id="rId39"/>
    <p:sldId id="651" r:id="rId40"/>
    <p:sldId id="771" r:id="rId41"/>
    <p:sldId id="712" r:id="rId42"/>
    <p:sldId id="713" r:id="rId43"/>
    <p:sldId id="781" r:id="rId44"/>
    <p:sldId id="715" r:id="rId45"/>
    <p:sldId id="716" r:id="rId46"/>
    <p:sldId id="717" r:id="rId47"/>
    <p:sldId id="718" r:id="rId48"/>
    <p:sldId id="719" r:id="rId49"/>
    <p:sldId id="721" r:id="rId50"/>
    <p:sldId id="722" r:id="rId51"/>
    <p:sldId id="723" r:id="rId52"/>
    <p:sldId id="724" r:id="rId53"/>
    <p:sldId id="725" r:id="rId54"/>
    <p:sldId id="726" r:id="rId55"/>
    <p:sldId id="727" r:id="rId56"/>
    <p:sldId id="729" r:id="rId57"/>
    <p:sldId id="730" r:id="rId58"/>
    <p:sldId id="774" r:id="rId59"/>
    <p:sldId id="731" r:id="rId60"/>
    <p:sldId id="782" r:id="rId61"/>
    <p:sldId id="783" r:id="rId62"/>
    <p:sldId id="732" r:id="rId63"/>
    <p:sldId id="733" r:id="rId64"/>
    <p:sldId id="810" r:id="rId65"/>
    <p:sldId id="734" r:id="rId66"/>
    <p:sldId id="735" r:id="rId67"/>
    <p:sldId id="736" r:id="rId68"/>
    <p:sldId id="737" r:id="rId69"/>
  </p:sldIdLst>
  <p:sldSz cx="9217025" cy="6911975"/>
  <p:notesSz cx="9926638" cy="6781800"/>
  <p:custDataLst>
    <p:tags r:id="rId72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003399"/>
    <a:srgbClr val="808080"/>
    <a:srgbClr val="000000"/>
    <a:srgbClr val="336699"/>
    <a:srgbClr val="5F5F5F"/>
    <a:srgbClr val="FFCC00"/>
    <a:srgbClr val="777777"/>
    <a:srgbClr val="F4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93" autoAdjust="0"/>
    <p:restoredTop sz="86445" autoAdjust="0"/>
  </p:normalViewPr>
  <p:slideViewPr>
    <p:cSldViewPr>
      <p:cViewPr>
        <p:scale>
          <a:sx n="70" d="100"/>
          <a:sy n="70" d="100"/>
        </p:scale>
        <p:origin x="-1724" y="-48"/>
      </p:cViewPr>
      <p:guideLst>
        <p:guide orient="horz" pos="4264"/>
        <p:guide orient="horz" pos="2177"/>
        <p:guide pos="2903"/>
        <p:guide pos="227"/>
        <p:guide pos="5534"/>
      </p:guideLst>
    </p:cSldViewPr>
  </p:slideViewPr>
  <p:outlineViewPr>
    <p:cViewPr>
      <p:scale>
        <a:sx n="33" d="100"/>
        <a:sy n="33" d="100"/>
      </p:scale>
      <p:origin x="264" y="20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956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24-Jun-14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F112A-A905-4B40-A90F-1C97496269C4}" type="slidenum">
              <a:rPr lang="en-US"/>
              <a:pPr/>
              <a:t>55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E85B-29E0-4831-9ABF-C0EF0290A72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516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  <p:sldLayoutId id="2147483713" r:id="rId3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12.pn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02.png"/><Relationship Id="rId7" Type="http://schemas.openxmlformats.org/officeDocument/2006/relationships/image" Target="../media/image2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10" Type="http://schemas.openxmlformats.org/officeDocument/2006/relationships/image" Target="../media/image700.png"/><Relationship Id="rId4" Type="http://schemas.openxmlformats.org/officeDocument/2006/relationships/image" Target="../media/image190.png"/><Relationship Id="rId9" Type="http://schemas.openxmlformats.org/officeDocument/2006/relationships/image" Target="../media/image6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7" Type="http://schemas.openxmlformats.org/officeDocument/2006/relationships/image" Target="../media/image72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1.png"/><Relationship Id="rId5" Type="http://schemas.openxmlformats.org/officeDocument/2006/relationships/image" Target="../media/image113.png"/><Relationship Id="rId4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20.png"/><Relationship Id="rId5" Type="http://schemas.openxmlformats.org/officeDocument/2006/relationships/image" Target="../media/image49.png"/><Relationship Id="rId10" Type="http://schemas.openxmlformats.org/officeDocument/2006/relationships/image" Target="../media/image11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2.png"/><Relationship Id="rId4" Type="http://schemas.openxmlformats.org/officeDocument/2006/relationships/image" Target="../media/image13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62.png"/><Relationship Id="rId7" Type="http://schemas.openxmlformats.org/officeDocument/2006/relationships/image" Target="../media/image6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6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0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0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Georg%20Raffelt\Desktop\14NielsBohr\animations\struc69.mov" TargetMode="External"/><Relationship Id="rId1" Type="http://schemas.microsoft.com/office/2007/relationships/media" Target="file:///C:\Users\Georg%20Raffelt\Desktop\14NielsBohr\animations\struc69.mov" TargetMode="External"/><Relationship Id="rId4" Type="http://schemas.openxmlformats.org/officeDocument/2006/relationships/image" Target="../media/image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2.png"/><Relationship Id="rId3" Type="http://schemas.openxmlformats.org/officeDocument/2006/relationships/image" Target="../media/image12.png"/><Relationship Id="rId7" Type="http://schemas.openxmlformats.org/officeDocument/2006/relationships/image" Target="../media/image6.wmf"/><Relationship Id="rId12" Type="http://schemas.openxmlformats.org/officeDocument/2006/relationships/image" Target="../media/image19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2.png"/><Relationship Id="rId5" Type="http://schemas.openxmlformats.org/officeDocument/2006/relationships/image" Target="../media/image14.png"/><Relationship Id="rId10" Type="http://schemas.openxmlformats.org/officeDocument/2006/relationships/image" Target="../media/image17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Cosmological </a:t>
            </a:r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 2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4781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</a:t>
            </a:r>
            <a:r>
              <a:rPr lang="en-US" altLang="en-US" smtClean="0"/>
              <a:t>Counting </a:t>
            </a:r>
            <a:r>
              <a:rPr lang="en-US" altLang="en-US"/>
              <a:t>in </a:t>
            </a:r>
            <a:r>
              <a:rPr lang="en-US" altLang="en-US" smtClean="0"/>
              <a:t>Particle </a:t>
            </a:r>
            <a:r>
              <a:rPr lang="en-US" altLang="en-US"/>
              <a:t>P</a:t>
            </a:r>
            <a:r>
              <a:rPr lang="en-US" altLang="en-US" smtClean="0"/>
              <a:t>hysics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44016" y="719607"/>
                <a:ext cx="8928993" cy="576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t" anchorCtr="0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Resonant Z-Boson production at LEP</a:t>
                </a: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(Electron-positron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collider at CERN before LHC, in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the same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tunnel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)</a:t>
                </a:r>
              </a:p>
              <a:p>
                <a:pPr eaLnBrk="1" hangingPunct="1"/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Cross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section follows resonance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curve</a:t>
                </a:r>
              </a:p>
              <a:p>
                <a:pPr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Γ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b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en-US" altLang="en-US" b="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Contribution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to </a:t>
                </a:r>
                <a:r>
                  <a:rPr lang="en-US" altLang="en-US" b="0" dirty="0" err="1">
                    <a:solidFill>
                      <a:srgbClr val="003399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en-US" sz="2800" b="0" baseline="-25000" dirty="0" err="1">
                    <a:solidFill>
                      <a:srgbClr val="003399"/>
                    </a:solidFill>
                    <a:latin typeface="+mn-lt"/>
                  </a:rPr>
                  <a:t>invis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 of one standard neutrino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family</a:t>
                </a:r>
              </a:p>
              <a:p>
                <a:pPr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  <m:bar>
                            <m:barPr>
                              <m:pos m:val="top"/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=167.2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altLang="en-US" b="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invis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sub>
                          </m:sSub>
                        </m:den>
                      </m:f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=2.984±0.008</m:t>
                      </m:r>
                    </m:oMath>
                  </m:oMathPara>
                </a14:m>
                <a:endParaRPr lang="en-US" altLang="en-US" b="0" dirty="0">
                  <a:solidFill>
                    <a:schemeClr val="tx1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 smtClean="0">
                  <a:solidFill>
                    <a:srgbClr val="CC0000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CC0000"/>
                    </a:solidFill>
                    <a:latin typeface="+mn-lt"/>
                  </a:rPr>
                  <a:t>No </a:t>
                </a:r>
                <a:r>
                  <a:rPr lang="en-US" altLang="en-US" b="0" dirty="0">
                    <a:solidFill>
                      <a:srgbClr val="CC0000"/>
                    </a:solidFill>
                    <a:latin typeface="+mn-lt"/>
                  </a:rPr>
                  <a:t>room for weakly interacting particles that couple to the </a:t>
                </a:r>
                <a:r>
                  <a:rPr lang="en-US" altLang="en-US" b="0" dirty="0" smtClean="0">
                    <a:solidFill>
                      <a:srgbClr val="CC0000"/>
                    </a:solidFill>
                    <a:latin typeface="+mn-lt"/>
                  </a:rPr>
                  <a:t>Z unless </a:t>
                </a:r>
                <a:r>
                  <a:rPr lang="en-US" altLang="en-US" b="0" dirty="0">
                    <a:solidFill>
                      <a:srgbClr val="CC0000"/>
                    </a:solidFill>
                    <a:latin typeface="+mn-lt"/>
                  </a:rPr>
                  <a:t>m &gt; </a:t>
                </a:r>
                <a:r>
                  <a:rPr lang="en-US" altLang="en-US" b="0" dirty="0" err="1" smtClean="0">
                    <a:solidFill>
                      <a:srgbClr val="CC0000"/>
                    </a:solidFill>
                    <a:latin typeface="+mn-lt"/>
                  </a:rPr>
                  <a:t>m</a:t>
                </a:r>
                <a:r>
                  <a:rPr lang="en-US" altLang="en-US" sz="2800" b="0" baseline="-25000" dirty="0" err="1" smtClean="0">
                    <a:solidFill>
                      <a:srgbClr val="CC0000"/>
                    </a:solidFill>
                    <a:latin typeface="+mn-lt"/>
                  </a:rPr>
                  <a:t>Z</a:t>
                </a:r>
                <a:r>
                  <a:rPr lang="en-US" altLang="en-US" b="0" dirty="0" smtClean="0">
                    <a:solidFill>
                      <a:srgbClr val="CC0000"/>
                    </a:solidFill>
                    <a:latin typeface="+mn-lt"/>
                  </a:rPr>
                  <a:t>/2</a:t>
                </a:r>
              </a:p>
              <a:p>
                <a:pPr eaLnBrk="1" hangingPunct="1"/>
                <a:r>
                  <a:rPr lang="en-US" altLang="en-US" b="0" dirty="0" smtClean="0">
                    <a:solidFill>
                      <a:srgbClr val="CC0000"/>
                    </a:solidFill>
                    <a:latin typeface="+mn-lt"/>
                  </a:rPr>
                  <a:t>or </a:t>
                </a:r>
                <a:r>
                  <a:rPr lang="en-US" altLang="en-US" b="0" dirty="0">
                    <a:solidFill>
                      <a:srgbClr val="CC0000"/>
                    </a:solidFill>
                    <a:latin typeface="+mn-lt"/>
                  </a:rPr>
                  <a:t>strongly reduced coupling strength</a:t>
                </a:r>
              </a:p>
              <a:p>
                <a:pPr eaLnBrk="1" hangingPunct="1"/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  <a:p>
                <a:pPr algn="l" eaLnBrk="1" hangingPunct="1"/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</m:oMath>
                  </m:oMathPara>
                </a14:m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b="0" dirty="0">
                  <a:solidFill>
                    <a:srgbClr val="0033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719607"/>
                <a:ext cx="8928993" cy="5760800"/>
              </a:xfrm>
              <a:prstGeom prst="rect">
                <a:avLst/>
              </a:prstGeom>
              <a:blipFill rotWithShape="1">
                <a:blip r:embed="rId2"/>
                <a:stretch>
                  <a:fillRect l="-820" t="-529" b="-19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 descr="C:\Users\Georg Raffelt\Desktop\zp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2" y="1585401"/>
            <a:ext cx="3528392" cy="122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4680519" y="1439707"/>
                <a:ext cx="2880403" cy="647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l" eaLnBrk="1" hangingPunct="1"/>
                <a:r>
                  <a:rPr lang="en-US" altLang="en-US" b="0" smtClean="0">
                    <a:solidFill>
                      <a:srgbClr val="003399"/>
                    </a:solidFill>
                    <a:latin typeface="+mn-lt"/>
                  </a:rPr>
                  <a:t>Or other final states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bar>
                      <m:barPr>
                        <m:pos m:val="top"/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</m:e>
                    </m:bar>
                  </m:oMath>
                </a14:m>
                <a:r>
                  <a:rPr lang="en-US" altLang="en-US" b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en-US" b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en-US" b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altLang="en-US" b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519" y="1439707"/>
                <a:ext cx="2880403" cy="647998"/>
              </a:xfrm>
              <a:prstGeom prst="rect">
                <a:avLst/>
              </a:prstGeom>
              <a:blipFill rotWithShape="1">
                <a:blip r:embed="rId4"/>
                <a:stretch>
                  <a:fillRect l="-2542" t="-8491" b="-207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9"/>
              <p:cNvSpPr>
                <a:spLocks noChangeArrowheads="1"/>
              </p:cNvSpPr>
              <p:nvPr/>
            </p:nvSpPr>
            <p:spPr bwMode="auto">
              <a:xfrm>
                <a:off x="4680522" y="2068840"/>
                <a:ext cx="4320480" cy="13680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l" eaLnBrk="1" hangingPunct="1"/>
                <a:r>
                  <a:rPr lang="en-US" altLang="en-US" b="0" smtClean="0">
                    <a:solidFill>
                      <a:srgbClr val="003399"/>
                    </a:solidFill>
                    <a:latin typeface="+mn-lt"/>
                  </a:rPr>
                  <a:t>Measured properties</a:t>
                </a: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=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91.1876±0.0021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altLang="en-US" b="0" smtClean="0">
                  <a:solidFill>
                    <a:schemeClr val="tx1"/>
                  </a:solidFill>
                  <a:latin typeface="+mn-lt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tot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=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2.4952±0.0023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lang="en-US" altLang="en-US" b="0" smtClean="0">
                  <a:solidFill>
                    <a:schemeClr val="tx1"/>
                  </a:solidFill>
                  <a:latin typeface="+mn-lt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invis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499.0±1.5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altLang="en-US" b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0522" y="2068840"/>
                <a:ext cx="4320480" cy="1368097"/>
              </a:xfrm>
              <a:prstGeom prst="rect">
                <a:avLst/>
              </a:prstGeom>
              <a:blipFill rotWithShape="1">
                <a:blip r:embed="rId5"/>
                <a:stretch>
                  <a:fillRect l="-16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Measured Z</a:t>
            </a:r>
            <a:r>
              <a:rPr lang="en-US" altLang="en-US" baseline="30000"/>
              <a:t>0</a:t>
            </a:r>
            <a:r>
              <a:rPr lang="en-US" altLang="en-US"/>
              <a:t> Width at LEP  (ca 1990)</a:t>
            </a:r>
            <a:endParaRPr lang="en-US" sz="2800"/>
          </a:p>
        </p:txBody>
      </p:sp>
      <p:pic>
        <p:nvPicPr>
          <p:cNvPr id="9" name="Picture 3" descr="C:\Users\Georg Raffelt\Desktop\re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98"/>
            <a:ext cx="6035172" cy="611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48796" y="3220938"/>
            <a:ext cx="3024336" cy="27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>
            <a:lvl1pPr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 eaLnBrk="1" hangingPunct="1"/>
            <a:r>
              <a:rPr lang="en-US" altLang="en-US" sz="2300">
                <a:solidFill>
                  <a:srgbClr val="000099"/>
                </a:solidFill>
                <a:latin typeface="+mn-lt"/>
              </a:rPr>
              <a:t>Cosmological</a:t>
            </a:r>
          </a:p>
          <a:p>
            <a:pPr algn="l" eaLnBrk="1" hangingPunct="1"/>
            <a:r>
              <a:rPr lang="en-US" altLang="en-US" sz="2300">
                <a:solidFill>
                  <a:srgbClr val="000099"/>
                </a:solidFill>
                <a:latin typeface="+mn-lt"/>
              </a:rPr>
              <a:t>consequences:</a:t>
            </a:r>
          </a:p>
          <a:p>
            <a:pPr algn="l" eaLnBrk="1" hangingPunct="1"/>
            <a:endParaRPr lang="en-US" altLang="en-US" sz="900">
              <a:solidFill>
                <a:srgbClr val="000099"/>
              </a:solidFill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300">
                <a:solidFill>
                  <a:srgbClr val="000099"/>
                </a:solidFill>
                <a:latin typeface="+mn-lt"/>
              </a:rPr>
              <a:t> Standard radiation</a:t>
            </a:r>
          </a:p>
          <a:p>
            <a:pPr algn="l" eaLnBrk="1" hangingPunct="1"/>
            <a:r>
              <a:rPr lang="en-US" altLang="en-US" sz="2300">
                <a:solidFill>
                  <a:srgbClr val="000099"/>
                </a:solidFill>
                <a:latin typeface="+mn-lt"/>
              </a:rPr>
              <a:t>   density fixed</a:t>
            </a:r>
          </a:p>
          <a:p>
            <a:pPr algn="l" eaLnBrk="1" hangingPunct="1"/>
            <a:endParaRPr lang="en-US" altLang="en-US" sz="900">
              <a:solidFill>
                <a:srgbClr val="000099"/>
              </a:solidFill>
              <a:latin typeface="+mn-lt"/>
            </a:endParaRPr>
          </a:p>
          <a:p>
            <a:pPr algn="l" eaLnBrk="1" hangingPunct="1">
              <a:buFontTx/>
              <a:buChar char="•"/>
            </a:pPr>
            <a:r>
              <a:rPr lang="en-US" altLang="en-US" sz="2300">
                <a:solidFill>
                  <a:srgbClr val="000099"/>
                </a:solidFill>
                <a:latin typeface="+mn-lt"/>
              </a:rPr>
              <a:t> No “trivial” weakly</a:t>
            </a:r>
          </a:p>
          <a:p>
            <a:pPr algn="l" eaLnBrk="1" hangingPunct="1"/>
            <a:r>
              <a:rPr lang="en-US" altLang="en-US" sz="2300">
                <a:solidFill>
                  <a:srgbClr val="000099"/>
                </a:solidFill>
                <a:latin typeface="+mn-lt"/>
              </a:rPr>
              <a:t>   interacting dark</a:t>
            </a:r>
          </a:p>
          <a:p>
            <a:pPr algn="l" eaLnBrk="1" hangingPunct="1"/>
            <a:r>
              <a:rPr lang="en-US" altLang="en-US" sz="2300">
                <a:solidFill>
                  <a:srgbClr val="000099"/>
                </a:solidFill>
                <a:latin typeface="+mn-lt"/>
              </a:rPr>
              <a:t>   matter particles</a:t>
            </a:r>
          </a:p>
        </p:txBody>
      </p:sp>
    </p:spTree>
    <p:extLst>
      <p:ext uri="{BB962C8B-B14F-4D97-AF65-F5344CB8AC3E}">
        <p14:creationId xmlns:p14="http://schemas.microsoft.com/office/powerpoint/2010/main" val="30584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eorg Raffelt\Desktop\n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1517"/>
            <a:ext cx="9217024" cy="575587"/>
          </a:xfrm>
          <a:noFill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vs Majorana Neutrinos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02" y="1151667"/>
            <a:ext cx="2592000" cy="3455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2" y="1152147"/>
            <a:ext cx="2592000" cy="34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6102" y="4703998"/>
            <a:ext cx="263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the radiation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density?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858" y="4703998"/>
            <a:ext cx="290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assumption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cosmology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10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Dirac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56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Ettore Majorana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4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many neutrino degrees of freedom?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6149" y="720377"/>
            <a:ext cx="4392488" cy="143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Charged fermions (leptons, quarks)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each have four degrees of freedom: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003399"/>
                </a:solidFill>
              </a:rPr>
              <a:t>  2 spin states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2 charge states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04181" y="2807805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20205" y="3095804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6149" y="2159807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Electron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48397" y="2159807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Positron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3672533" y="2807805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flipV="1">
            <a:off x="3888557" y="3095804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grpSp>
        <p:nvGrpSpPr>
          <p:cNvPr id="40" name="Group 39"/>
          <p:cNvGrpSpPr/>
          <p:nvPr/>
        </p:nvGrpSpPr>
        <p:grpSpPr>
          <a:xfrm>
            <a:off x="1224261" y="2735805"/>
            <a:ext cx="2160240" cy="2807990"/>
            <a:chOff x="1224261" y="2735805"/>
            <a:chExt cx="2160240" cy="2807990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224261" y="2735805"/>
              <a:ext cx="2160240" cy="28079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bIns="36000" anchor="ctr"/>
            <a:lstStyle/>
            <a:p>
              <a:endParaRPr lang="en-US" sz="2000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1440285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flipV="1">
              <a:off x="1656309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736429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2952453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224261" y="4031800"/>
              <a:ext cx="2160240" cy="151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/>
            <a:lstStyle/>
            <a:p>
              <a:pPr algn="l"/>
              <a:r>
                <a:rPr lang="en-US" sz="2000" smtClean="0"/>
                <a:t>  In </a:t>
              </a:r>
              <a:r>
                <a:rPr lang="en-US" sz="2000"/>
                <a:t>“chiral limit”</a:t>
              </a:r>
            </a:p>
            <a:p>
              <a:pPr algn="l"/>
              <a:r>
                <a:rPr lang="en-US" sz="2000" smtClean="0"/>
                <a:t>  (</a:t>
              </a:r>
              <a:r>
                <a:rPr lang="en-US" sz="2000"/>
                <a:t>ultrarelativistic)</a:t>
              </a:r>
            </a:p>
            <a:p>
              <a:pPr algn="l"/>
              <a:r>
                <a:rPr lang="en-US" sz="2000" smtClean="0"/>
                <a:t>  only </a:t>
              </a:r>
              <a:r>
                <a:rPr lang="en-US" sz="2000"/>
                <a:t>left-handed</a:t>
              </a:r>
            </a:p>
            <a:p>
              <a:pPr algn="l"/>
              <a:r>
                <a:rPr lang="en-US" sz="2000" smtClean="0"/>
                <a:t>  states </a:t>
              </a:r>
              <a:r>
                <a:rPr lang="en-US" sz="2000"/>
                <a:t>interact</a:t>
              </a:r>
            </a:p>
            <a:p>
              <a:pPr algn="l"/>
              <a:r>
                <a:rPr lang="en-US" sz="2000" smtClean="0"/>
                <a:t>  with </a:t>
              </a:r>
              <a:r>
                <a:rPr lang="en-US" sz="2000"/>
                <a:t>W bosons</a:t>
              </a:r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44016" y="6120429"/>
            <a:ext cx="892899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For massless particles, helicity is a relativistic invariant (“chirality”)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4752654" y="720377"/>
            <a:ext cx="4392488" cy="143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Neutrinos may have only two degrees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of freedom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003399"/>
                </a:solidFill>
              </a:rPr>
              <a:t>   2 spin states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2 charge conjugate states?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4752654" y="2159807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984902" y="2159807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Antineutrino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760766" y="2735805"/>
            <a:ext cx="2160240" cy="2519991"/>
            <a:chOff x="5760766" y="2735805"/>
            <a:chExt cx="2160240" cy="2519991"/>
          </a:xfrm>
        </p:grpSpPr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5760766" y="2735805"/>
              <a:ext cx="2160240" cy="25199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tIns="0" bIns="36000" anchor="ctr"/>
            <a:lstStyle/>
            <a:p>
              <a:endParaRPr lang="en-US" sz="200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5976790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 flipV="1">
              <a:off x="6192814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7272934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6" name="AutoShape 26"/>
            <p:cNvSpPr>
              <a:spLocks noChangeArrowheads="1"/>
            </p:cNvSpPr>
            <p:nvPr/>
          </p:nvSpPr>
          <p:spPr bwMode="auto">
            <a:xfrm>
              <a:off x="7488958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760766" y="4031800"/>
              <a:ext cx="2160240" cy="115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/>
            <a:lstStyle/>
            <a:p>
              <a:pPr algn="l"/>
              <a:r>
                <a:rPr lang="en-US" sz="2000"/>
                <a:t>In “chiral limit”</a:t>
              </a:r>
            </a:p>
            <a:p>
              <a:pPr algn="l"/>
              <a:r>
                <a:rPr lang="en-US" sz="2000"/>
                <a:t>only </a:t>
              </a:r>
              <a:r>
                <a:rPr lang="en-US" sz="2000" smtClean="0"/>
                <a:t>“left-handed”</a:t>
              </a:r>
              <a:endParaRPr lang="en-US" sz="2000"/>
            </a:p>
            <a:p>
              <a:pPr algn="l"/>
              <a:r>
                <a:rPr lang="en-US" sz="2000"/>
                <a:t>states interact </a:t>
              </a:r>
              <a:r>
                <a:rPr lang="en-US" sz="2000" smtClean="0"/>
                <a:t>with</a:t>
              </a:r>
              <a:endParaRPr lang="en-US" sz="2000"/>
            </a:p>
            <a:p>
              <a:pPr algn="l"/>
              <a:r>
                <a:rPr lang="en-US" sz="2000"/>
                <a:t>W or Z bosons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52654" y="2735805"/>
            <a:ext cx="4176464" cy="3311988"/>
            <a:chOff x="4752654" y="2735805"/>
            <a:chExt cx="4176464" cy="3311988"/>
          </a:xfrm>
        </p:grpSpPr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752654" y="2735805"/>
              <a:ext cx="4176464" cy="3311988"/>
            </a:xfrm>
            <a:custGeom>
              <a:avLst/>
              <a:gdLst>
                <a:gd name="T0" fmla="*/ 0 w 2784"/>
                <a:gd name="T1" fmla="*/ 0 h 2208"/>
                <a:gd name="T2" fmla="*/ 0 w 2784"/>
                <a:gd name="T3" fmla="*/ 2208 h 2208"/>
                <a:gd name="T4" fmla="*/ 2784 w 2784"/>
                <a:gd name="T5" fmla="*/ 2208 h 2208"/>
                <a:gd name="T6" fmla="*/ 2784 w 2784"/>
                <a:gd name="T7" fmla="*/ 0 h 2208"/>
                <a:gd name="T8" fmla="*/ 2160 w 2784"/>
                <a:gd name="T9" fmla="*/ 0 h 2208"/>
                <a:gd name="T10" fmla="*/ 2160 w 2784"/>
                <a:gd name="T11" fmla="*/ 1728 h 2208"/>
                <a:gd name="T12" fmla="*/ 624 w 2784"/>
                <a:gd name="T13" fmla="*/ 1728 h 2208"/>
                <a:gd name="T14" fmla="*/ 624 w 2784"/>
                <a:gd name="T15" fmla="*/ 0 h 2208"/>
                <a:gd name="T16" fmla="*/ 0 w 2784"/>
                <a:gd name="T17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4" h="2208">
                  <a:moveTo>
                    <a:pt x="0" y="0"/>
                  </a:moveTo>
                  <a:lnTo>
                    <a:pt x="0" y="2208"/>
                  </a:lnTo>
                  <a:lnTo>
                    <a:pt x="2784" y="2208"/>
                  </a:lnTo>
                  <a:lnTo>
                    <a:pt x="2784" y="0"/>
                  </a:lnTo>
                  <a:lnTo>
                    <a:pt x="2160" y="0"/>
                  </a:lnTo>
                  <a:lnTo>
                    <a:pt x="2160" y="1728"/>
                  </a:lnTo>
                  <a:lnTo>
                    <a:pt x="624" y="1728"/>
                  </a:lnTo>
                  <a:lnTo>
                    <a:pt x="6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tIns="0" bIns="36000" anchor="ctr"/>
            <a:lstStyle/>
            <a:p>
              <a:endParaRPr lang="en-US" sz="2000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040686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auto">
            <a:xfrm>
              <a:off x="5256710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8209038" y="2807805"/>
              <a:ext cx="0" cy="1079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 flipV="1">
              <a:off x="8425062" y="3095804"/>
              <a:ext cx="216024" cy="575998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752654" y="5327796"/>
              <a:ext cx="4176464" cy="719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pPr algn="ctr"/>
              <a:r>
                <a:rPr lang="en-US" sz="2000">
                  <a:solidFill>
                    <a:srgbClr val="CC0000"/>
                  </a:solidFill>
                </a:rPr>
                <a:t>Sterile states need not exist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would only interact gravitationally</a:t>
              </a:r>
            </a:p>
          </p:txBody>
        </p:sp>
      </p:grp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288157" y="3815801"/>
            <a:ext cx="432048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/>
              <a:t>p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603192" y="3815801"/>
            <a:ext cx="432048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90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Role of Handedness</a:t>
            </a:r>
          </a:p>
        </p:txBody>
      </p:sp>
      <p:pic>
        <p:nvPicPr>
          <p:cNvPr id="3" name="Picture 3" descr="C:\Users\Georg Raffelt\Desktop\p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57" y="2284493"/>
            <a:ext cx="2232248" cy="1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eorg Raffelt\Desktop\p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57" y="3796487"/>
            <a:ext cx="2232248" cy="1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Georg Raffelt\Desktop\p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17" y="772498"/>
            <a:ext cx="2232248" cy="117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Georg Raffelt\Desktop\pn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17" y="5308482"/>
            <a:ext cx="2232248" cy="11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75952" y="719998"/>
            <a:ext cx="4824625" cy="5831978"/>
            <a:chOff x="575952" y="719998"/>
            <a:chExt cx="4824625" cy="5831978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52305" y="2160012"/>
              <a:ext cx="2448272" cy="1439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952305" y="3671987"/>
              <a:ext cx="2448272" cy="14399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024313" y="719998"/>
              <a:ext cx="2304256" cy="12959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024313" y="719998"/>
              <a:ext cx="2304256" cy="12959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024313" y="5255981"/>
              <a:ext cx="2304256" cy="12959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024313" y="5255981"/>
              <a:ext cx="2304256" cy="12959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75952" y="2159992"/>
              <a:ext cx="2304256" cy="2951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D4D4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pPr algn="l"/>
              <a:r>
                <a:rPr lang="en-US" sz="2000"/>
                <a:t>Allowed by</a:t>
              </a:r>
            </a:p>
            <a:p>
              <a:pPr algn="l"/>
              <a:r>
                <a:rPr lang="en-US" sz="2000"/>
                <a:t>left-handedness of</a:t>
              </a:r>
            </a:p>
            <a:p>
              <a:pPr algn="l"/>
              <a:r>
                <a:rPr lang="en-US" sz="2000"/>
                <a:t>weak interactions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72632" y="2159992"/>
            <a:ext cx="3168352" cy="2951989"/>
            <a:chOff x="576064" y="2159992"/>
            <a:chExt cx="3168352" cy="2951989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576064" y="2159992"/>
              <a:ext cx="3168352" cy="29519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/>
            <a:lstStyle/>
            <a:p>
              <a:pPr algn="l"/>
              <a:endParaRPr lang="en-US" sz="600"/>
            </a:p>
            <a:p>
              <a:pPr algn="l"/>
              <a:r>
                <a:rPr lang="en-US" sz="2000"/>
                <a:t>Interpret as polarization</a:t>
              </a:r>
            </a:p>
            <a:p>
              <a:pPr algn="l"/>
              <a:r>
                <a:rPr lang="en-US" sz="2000"/>
                <a:t>states of one “neutrino”</a:t>
              </a:r>
            </a:p>
            <a:p>
              <a:pPr algn="l"/>
              <a:endParaRPr lang="en-US" sz="500"/>
            </a:p>
            <a:p>
              <a:pPr algn="l"/>
              <a:r>
                <a:rPr lang="en-US" sz="2000"/>
                <a:t>Handedness distinguishes</a:t>
              </a:r>
            </a:p>
            <a:p>
              <a:pPr algn="l"/>
              <a:r>
                <a:rPr lang="en-US" sz="2000"/>
                <a:t>between “particles”</a:t>
              </a:r>
            </a:p>
            <a:p>
              <a:pPr algn="l"/>
              <a:r>
                <a:rPr lang="en-US" sz="2000"/>
                <a:t>and “antiparticles”</a:t>
              </a: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rot="5400000" flipH="1" flipV="1">
              <a:off x="2196244" y="3563925"/>
              <a:ext cx="0" cy="1080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 rot="5400000" flipH="1" flipV="1">
              <a:off x="1980233" y="4499951"/>
              <a:ext cx="215999" cy="57606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rot="5400000" flipH="1" flipV="1">
              <a:off x="2196244" y="4067923"/>
              <a:ext cx="0" cy="1080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 rot="5400000" flipH="1">
              <a:off x="2052241" y="3995953"/>
              <a:ext cx="215999" cy="57606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rgbClr val="00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402" tIns="0" rIns="86402" bIns="34016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6675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Role of Mass</a:t>
            </a:r>
            <a:endParaRPr lang="en-US"/>
          </a:p>
        </p:txBody>
      </p:sp>
      <p:pic>
        <p:nvPicPr>
          <p:cNvPr id="3" name="Picture 3" descr="C:\Users\Georg Raffelt\Desktop\p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1007997"/>
            <a:ext cx="4032448" cy="211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8032" y="1079996"/>
            <a:ext cx="2088232" cy="179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Massless,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left-handed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neutrino with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E </a:t>
            </a:r>
            <a:r>
              <a:rPr lang="en-US" sz="200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≫</a:t>
            </a:r>
            <a:r>
              <a:rPr lang="en-US" sz="2000">
                <a:solidFill>
                  <a:srgbClr val="003399"/>
                </a:solidFill>
              </a:rPr>
              <a:t> m</a:t>
            </a:r>
            <a:r>
              <a:rPr lang="en-US" sz="2400" baseline="-25000">
                <a:solidFill>
                  <a:srgbClr val="003399"/>
                </a:solidFill>
              </a:rPr>
              <a:t>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8713" y="1079996"/>
            <a:ext cx="2664296" cy="21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Relativistic electron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is strongly, but not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perfectly polarized</a:t>
            </a:r>
          </a:p>
          <a:p>
            <a:pPr algn="l"/>
            <a:endParaRPr lang="en-US" sz="105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CC0000"/>
                </a:solidFill>
              </a:rPr>
              <a:t>“Wrong” helicity</a:t>
            </a:r>
          </a:p>
          <a:p>
            <a:pPr algn="l"/>
            <a:r>
              <a:rPr lang="en-US" sz="2000">
                <a:solidFill>
                  <a:srgbClr val="CC0000"/>
                </a:solidFill>
              </a:rPr>
              <a:t>state with probability</a:t>
            </a:r>
          </a:p>
          <a:p>
            <a:pPr algn="l"/>
            <a:r>
              <a:rPr lang="en-US" sz="20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>
                <a:solidFill>
                  <a:srgbClr val="CC0000"/>
                </a:solidFill>
              </a:rPr>
              <a:t> (m</a:t>
            </a:r>
            <a:r>
              <a:rPr lang="en-US" sz="2400" baseline="-25000">
                <a:solidFill>
                  <a:srgbClr val="CC0000"/>
                </a:solidFill>
              </a:rPr>
              <a:t>e</a:t>
            </a:r>
            <a:r>
              <a:rPr lang="en-US" sz="2000">
                <a:solidFill>
                  <a:srgbClr val="CC0000"/>
                </a:solidFill>
              </a:rPr>
              <a:t>/E)</a:t>
            </a:r>
            <a:r>
              <a:rPr lang="en-US" sz="2400" baseline="30000">
                <a:solidFill>
                  <a:srgbClr val="CC0000"/>
                </a:solidFill>
              </a:rPr>
              <a:t>2</a:t>
            </a:r>
          </a:p>
        </p:txBody>
      </p:sp>
      <p:pic>
        <p:nvPicPr>
          <p:cNvPr id="6" name="Picture 6" descr="C:\Users\Georg Raffelt\Desktop\p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3959986"/>
            <a:ext cx="4032448" cy="2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8032" y="4175985"/>
            <a:ext cx="2088232" cy="208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Right-handed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neutrino with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small mass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E </a:t>
            </a:r>
            <a:r>
              <a:rPr lang="en-US" sz="200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≫</a:t>
            </a:r>
            <a:r>
              <a:rPr lang="en-US" sz="200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m</a:t>
            </a:r>
            <a:r>
              <a:rPr lang="en-US" sz="2400" baseline="-25000" smtClean="0">
                <a:solidFill>
                  <a:srgbClr val="003399"/>
                </a:solidFill>
                <a:latin typeface="Symbol" pitchFamily="18" charset="2"/>
              </a:rPr>
              <a:t>n</a:t>
            </a:r>
          </a:p>
          <a:p>
            <a:pPr algn="l"/>
            <a:endParaRPr lang="en-US" sz="1000" smtClean="0">
              <a:solidFill>
                <a:srgbClr val="CC0000"/>
              </a:solidFill>
            </a:endParaRPr>
          </a:p>
          <a:p>
            <a:pPr algn="l"/>
            <a:r>
              <a:rPr lang="en-US" sz="2000" smtClean="0">
                <a:solidFill>
                  <a:srgbClr val="CC0000"/>
                </a:solidFill>
              </a:rPr>
              <a:t>Rate </a:t>
            </a:r>
            <a:r>
              <a:rPr lang="en-US" sz="2000">
                <a:solidFill>
                  <a:srgbClr val="CC0000"/>
                </a:solidFill>
              </a:rPr>
              <a:t>smaller by</a:t>
            </a:r>
          </a:p>
          <a:p>
            <a:pPr algn="l"/>
            <a:r>
              <a:rPr lang="en-US" sz="20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>
                <a:solidFill>
                  <a:srgbClr val="CC0000"/>
                </a:solidFill>
              </a:rPr>
              <a:t> (m</a:t>
            </a:r>
            <a:r>
              <a:rPr lang="en-US" sz="2400" baseline="-2500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CC0000"/>
                </a:solidFill>
              </a:rPr>
              <a:t>/E)</a:t>
            </a:r>
            <a:r>
              <a:rPr lang="en-US" sz="2400" baseline="3000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 flipH="1">
            <a:off x="4860553" y="1313962"/>
            <a:ext cx="215999" cy="576064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5400000">
            <a:off x="4788545" y="899964"/>
            <a:ext cx="215999" cy="576064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374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>
            <a:spLocks/>
          </p:cNvSpPr>
          <p:nvPr/>
        </p:nvSpPr>
        <p:spPr bwMode="auto">
          <a:xfrm>
            <a:off x="513168" y="2592339"/>
            <a:ext cx="4176464" cy="3311988"/>
          </a:xfrm>
          <a:custGeom>
            <a:avLst/>
            <a:gdLst>
              <a:gd name="T0" fmla="*/ 0 w 2784"/>
              <a:gd name="T1" fmla="*/ 0 h 2208"/>
              <a:gd name="T2" fmla="*/ 0 w 2784"/>
              <a:gd name="T3" fmla="*/ 2208 h 2208"/>
              <a:gd name="T4" fmla="*/ 2784 w 2784"/>
              <a:gd name="T5" fmla="*/ 2208 h 2208"/>
              <a:gd name="T6" fmla="*/ 2784 w 2784"/>
              <a:gd name="T7" fmla="*/ 0 h 2208"/>
              <a:gd name="T8" fmla="*/ 2160 w 2784"/>
              <a:gd name="T9" fmla="*/ 0 h 2208"/>
              <a:gd name="T10" fmla="*/ 2160 w 2784"/>
              <a:gd name="T11" fmla="*/ 1728 h 2208"/>
              <a:gd name="T12" fmla="*/ 624 w 2784"/>
              <a:gd name="T13" fmla="*/ 1728 h 2208"/>
              <a:gd name="T14" fmla="*/ 624 w 2784"/>
              <a:gd name="T15" fmla="*/ 0 h 2208"/>
              <a:gd name="T16" fmla="*/ 0 w 2784"/>
              <a:gd name="T17" fmla="*/ 0 h 2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84" h="2208">
                <a:moveTo>
                  <a:pt x="0" y="0"/>
                </a:moveTo>
                <a:lnTo>
                  <a:pt x="0" y="2208"/>
                </a:lnTo>
                <a:lnTo>
                  <a:pt x="2784" y="2208"/>
                </a:lnTo>
                <a:lnTo>
                  <a:pt x="2784" y="0"/>
                </a:lnTo>
                <a:lnTo>
                  <a:pt x="2160" y="0"/>
                </a:lnTo>
                <a:lnTo>
                  <a:pt x="2160" y="1728"/>
                </a:lnTo>
                <a:lnTo>
                  <a:pt x="624" y="1728"/>
                </a:lnTo>
                <a:lnTo>
                  <a:pt x="6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/>
        </p:spPr>
        <p:txBody>
          <a:bodyPr wrap="none" tIns="0" bIns="36000" anchor="ctr"/>
          <a:lstStyle/>
          <a:p>
            <a:endParaRPr lang="en-US" sz="2000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1280" y="2592339"/>
            <a:ext cx="2160240" cy="25199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tIns="0" bIns="36000" anchor="ctr"/>
          <a:lstStyle/>
          <a:p>
            <a:endParaRPr lang="en-US" sz="2000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5985777" y="3024337"/>
            <a:ext cx="2160240" cy="1223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Neutrinos with Mass: </a:t>
            </a:r>
            <a:r>
              <a:rPr lang="en-US" smtClean="0"/>
              <a:t> Dirac </a:t>
            </a:r>
            <a:r>
              <a:rPr lang="en-US"/>
              <a:t>vs. Majorana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1160" y="1008344"/>
            <a:ext cx="4248472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Dirac neutrinos </a:t>
            </a:r>
            <a:r>
              <a:rPr lang="en-US" sz="2000" smtClean="0">
                <a:solidFill>
                  <a:srgbClr val="003399"/>
                </a:solidFill>
              </a:rPr>
              <a:t>are like </a:t>
            </a:r>
            <a:r>
              <a:rPr lang="en-US" sz="2000">
                <a:solidFill>
                  <a:srgbClr val="003399"/>
                </a:solidFill>
              </a:rPr>
              <a:t>charged leptons</a:t>
            </a:r>
            <a:endParaRPr lang="en-US" sz="90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003399"/>
                </a:solidFill>
              </a:rPr>
              <a:t>  2 spin states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2 </a:t>
            </a:r>
            <a:r>
              <a:rPr lang="en-US" sz="2000" smtClean="0">
                <a:solidFill>
                  <a:srgbClr val="003399"/>
                </a:solidFill>
              </a:rPr>
              <a:t>“charge” </a:t>
            </a:r>
            <a:r>
              <a:rPr lang="en-US" sz="2000">
                <a:solidFill>
                  <a:srgbClr val="003399"/>
                </a:solidFill>
              </a:rPr>
              <a:t>states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913769" y="1008344"/>
            <a:ext cx="2304256" cy="9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Majorana neutrinos 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2 spin states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801200" y="2664339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17224" y="2952338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737304" y="2664339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flipV="1">
            <a:off x="1953328" y="2952338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3168" y="2016341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r>
              <a:rPr lang="en-US" sz="200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745416" y="2016341"/>
            <a:ext cx="1944216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r>
              <a:rPr lang="en-US" sz="2000">
                <a:solidFill>
                  <a:schemeClr val="bg1"/>
                </a:solidFill>
              </a:rPr>
              <a:t>Antineutrino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033448" y="2664339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249472" y="2952338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969552" y="2664339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flipV="1">
            <a:off x="4185576" y="2952338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21280" y="3888334"/>
            <a:ext cx="2160240" cy="115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36000"/>
          <a:lstStyle/>
          <a:p>
            <a:pPr algn="l"/>
            <a:r>
              <a:rPr lang="en-US" sz="2000"/>
              <a:t>Full strength</a:t>
            </a:r>
          </a:p>
          <a:p>
            <a:pPr algn="l"/>
            <a:r>
              <a:rPr lang="en-US" sz="2000"/>
              <a:t>interaction for</a:t>
            </a:r>
          </a:p>
          <a:p>
            <a:pPr algn="l"/>
            <a:r>
              <a:rPr lang="en-US" sz="2000"/>
              <a:t>relativistic states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13168" y="5184330"/>
            <a:ext cx="4176464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36000" anchor="ctr"/>
          <a:lstStyle/>
          <a:p>
            <a:r>
              <a:rPr lang="en-US" sz="2000" smtClean="0">
                <a:solidFill>
                  <a:srgbClr val="CC0000"/>
                </a:solidFill>
              </a:rPr>
              <a:t> Interaction </a:t>
            </a:r>
            <a:r>
              <a:rPr lang="en-US" sz="2000">
                <a:solidFill>
                  <a:srgbClr val="CC0000"/>
                </a:solidFill>
              </a:rPr>
              <a:t>rates reduced </a:t>
            </a:r>
            <a:r>
              <a:rPr lang="en-US" sz="2000" smtClean="0">
                <a:solidFill>
                  <a:srgbClr val="CC0000"/>
                </a:solidFill>
              </a:rPr>
              <a:t>by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 smtClean="0">
                <a:solidFill>
                  <a:srgbClr val="CC0000"/>
                </a:solidFill>
              </a:rPr>
              <a:t> </a:t>
            </a:r>
            <a:r>
              <a:rPr lang="en-US" sz="2000">
                <a:solidFill>
                  <a:srgbClr val="CC0000"/>
                </a:solidFill>
              </a:rPr>
              <a:t>(m</a:t>
            </a:r>
            <a:r>
              <a:rPr lang="en-US" sz="2400" baseline="-25000">
                <a:solidFill>
                  <a:srgbClr val="CC00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CC0000"/>
                </a:solidFill>
              </a:rPr>
              <a:t>/E)</a:t>
            </a:r>
            <a:r>
              <a:rPr lang="en-US" sz="2400" baseline="30000">
                <a:solidFill>
                  <a:srgbClr val="CC0000"/>
                </a:solidFill>
              </a:rPr>
              <a:t>2</a:t>
            </a:r>
            <a:endParaRPr lang="en-US" sz="2000">
              <a:solidFill>
                <a:srgbClr val="CC0000"/>
              </a:solidFill>
            </a:endParaRPr>
          </a:p>
          <a:p>
            <a:r>
              <a:rPr lang="en-US" sz="2000" smtClean="0">
                <a:solidFill>
                  <a:srgbClr val="CC0000"/>
                </a:solidFill>
              </a:rPr>
              <a:t> from </a:t>
            </a:r>
            <a:r>
              <a:rPr lang="en-US" sz="2000">
                <a:solidFill>
                  <a:srgbClr val="CC0000"/>
                </a:solidFill>
              </a:rPr>
              <a:t>chirality projection</a:t>
            </a:r>
            <a:endParaRPr lang="en-US" sz="2400" baseline="30000">
              <a:solidFill>
                <a:srgbClr val="CC0000"/>
              </a:solidFill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6417825" y="3096337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flipV="1">
            <a:off x="6633849" y="3384336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985777" y="2016341"/>
            <a:ext cx="2160240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r>
              <a:rPr lang="en-US" sz="2000">
                <a:solidFill>
                  <a:schemeClr val="bg1"/>
                </a:solidFill>
              </a:rPr>
              <a:t>Neutrino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7425937" y="3096337"/>
            <a:ext cx="0" cy="10799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7641961" y="3384336"/>
            <a:ext cx="216024" cy="575998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 sz="2000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985777" y="2520339"/>
            <a:ext cx="2160240" cy="431998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r>
              <a:rPr lang="en-US" sz="2000">
                <a:solidFill>
                  <a:schemeClr val="bg1"/>
                </a:solidFill>
              </a:rPr>
              <a:t>Antineutrino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544728" y="4392332"/>
            <a:ext cx="3096344" cy="15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Neutrino can produce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wrong-sign charged lepton:</a:t>
            </a:r>
          </a:p>
          <a:p>
            <a:pPr algn="l"/>
            <a:endParaRPr lang="en-US" sz="90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CC0000"/>
                </a:solidFill>
              </a:rPr>
              <a:t>Lepton-number violation</a:t>
            </a:r>
          </a:p>
        </p:txBody>
      </p:sp>
    </p:spTree>
    <p:extLst>
      <p:ext uri="{BB962C8B-B14F-4D97-AF65-F5344CB8AC3E}">
        <p14:creationId xmlns:p14="http://schemas.microsoft.com/office/powerpoint/2010/main" val="211283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Role of Neutrino Helicity (Handedness)</a:t>
            </a:r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43892" y="791707"/>
            <a:ext cx="8929240" cy="1584130"/>
            <a:chOff x="143892" y="791707"/>
            <a:chExt cx="8929240" cy="1584130"/>
          </a:xfrm>
        </p:grpSpPr>
        <p:pic>
          <p:nvPicPr>
            <p:cNvPr id="3" name="Picture 11" descr="C:\Users\Georg Raffelt\Desktop\thumb1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92" y="863837"/>
              <a:ext cx="1512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3456412" y="1657810"/>
              <a:ext cx="432000" cy="432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Right Arrow 6"/>
            <p:cNvSpPr>
              <a:spLocks/>
            </p:cNvSpPr>
            <p:nvPr/>
          </p:nvSpPr>
          <p:spPr>
            <a:xfrm>
              <a:off x="2376252" y="1757890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880332" y="1657750"/>
              <a:ext cx="432000" cy="432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00122" y="1657750"/>
              <a:ext cx="432000" cy="432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112453" y="1884620"/>
              <a:ext cx="1296180" cy="2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544513" y="1655737"/>
              <a:ext cx="432000" cy="4320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6985" y="791707"/>
              <a:ext cx="2448000" cy="64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mtClean="0"/>
                <a:t>Basic production process</a:t>
              </a:r>
            </a:p>
            <a:p>
              <a:r>
                <a:rPr lang="en-US" smtClean="0"/>
                <a:t>in reactors</a:t>
              </a:r>
              <a:endParaRPr lang="en-US"/>
            </a:p>
          </p:txBody>
        </p:sp>
        <p:pic>
          <p:nvPicPr>
            <p:cNvPr id="34" name="Picture 33" descr="C:\Users\Georg Raffelt\Desktop\reines2.jpg"/>
            <p:cNvPicPr preferRelativeResize="0"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1" r="7654"/>
            <a:stretch/>
          </p:blipFill>
          <p:spPr bwMode="auto">
            <a:xfrm>
              <a:off x="7561132" y="863837"/>
              <a:ext cx="1512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7570488" y="2078271"/>
              <a:ext cx="288000" cy="2880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7868014" y="2078311"/>
              <a:ext cx="288000" cy="288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8478040" y="2078311"/>
              <a:ext cx="288000" cy="288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8775566" y="2078271"/>
              <a:ext cx="288000" cy="2880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ight Arrow 54"/>
            <p:cNvSpPr>
              <a:spLocks noChangeAspect="1"/>
            </p:cNvSpPr>
            <p:nvPr/>
          </p:nvSpPr>
          <p:spPr>
            <a:xfrm>
              <a:off x="8209012" y="2150281"/>
              <a:ext cx="216000" cy="1296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092" y="2663877"/>
            <a:ext cx="8929040" cy="1584130"/>
            <a:chOff x="144092" y="2663877"/>
            <a:chExt cx="8929040" cy="1584130"/>
          </a:xfrm>
        </p:grpSpPr>
        <p:pic>
          <p:nvPicPr>
            <p:cNvPr id="4" name="Picture 8" descr="C:\Users\Georg Raffelt\Desktop\a0001.jpg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92" y="2736007"/>
              <a:ext cx="1512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376202" y="3527716"/>
              <a:ext cx="432000" cy="432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ight Arrow 11"/>
            <p:cNvSpPr>
              <a:spLocks/>
            </p:cNvSpPr>
            <p:nvPr/>
          </p:nvSpPr>
          <p:spPr>
            <a:xfrm>
              <a:off x="2952332" y="3628576"/>
              <a:ext cx="360000" cy="2160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800122" y="3525703"/>
              <a:ext cx="432000" cy="432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456352" y="3525643"/>
              <a:ext cx="432000" cy="432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112453" y="3743716"/>
              <a:ext cx="1296180" cy="20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544513" y="3527656"/>
              <a:ext cx="432000" cy="432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66985" y="2663877"/>
              <a:ext cx="2448000" cy="64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mtClean="0"/>
                <a:t>Basic production process</a:t>
              </a:r>
            </a:p>
            <a:p>
              <a:r>
                <a:rPr lang="en-US" smtClean="0"/>
                <a:t>in the Sun</a:t>
              </a:r>
              <a:endParaRPr lang="en-US"/>
            </a:p>
          </p:txBody>
        </p:sp>
        <p:pic>
          <p:nvPicPr>
            <p:cNvPr id="32" name="Picture 3" descr="C:\Users\Georg Raffelt\Desktop\davis1.jpg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132" y="2735797"/>
              <a:ext cx="1512000" cy="151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8478000" y="3950441"/>
              <a:ext cx="288000" cy="2880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868054" y="3950441"/>
              <a:ext cx="288000" cy="288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ight Arrow 60"/>
            <p:cNvSpPr>
              <a:spLocks noChangeAspect="1"/>
            </p:cNvSpPr>
            <p:nvPr/>
          </p:nvSpPr>
          <p:spPr>
            <a:xfrm>
              <a:off x="8209042" y="4022451"/>
              <a:ext cx="216000" cy="12960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775606" y="3950481"/>
              <a:ext cx="288000" cy="28800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570488" y="3950481"/>
              <a:ext cx="288000" cy="288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3892" y="4608367"/>
            <a:ext cx="8929240" cy="1584000"/>
            <a:chOff x="143892" y="4608367"/>
            <a:chExt cx="8929240" cy="1584000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5112580" y="5400257"/>
              <a:ext cx="12961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>
            <a:xfrm>
              <a:off x="143892" y="4608367"/>
              <a:ext cx="4824670" cy="1583780"/>
            </a:xfrm>
            <a:custGeom>
              <a:avLst/>
              <a:gdLst>
                <a:gd name="connsiteX0" fmla="*/ 0 w 4828032"/>
                <a:gd name="connsiteY0" fmla="*/ 7315 h 1594713"/>
                <a:gd name="connsiteX1" fmla="*/ 4045305 w 4828032"/>
                <a:gd name="connsiteY1" fmla="*/ 0 h 1594713"/>
                <a:gd name="connsiteX2" fmla="*/ 4828032 w 4828032"/>
                <a:gd name="connsiteY2" fmla="*/ 797357 h 1594713"/>
                <a:gd name="connsiteX3" fmla="*/ 4037990 w 4828032"/>
                <a:gd name="connsiteY3" fmla="*/ 1580083 h 1594713"/>
                <a:gd name="connsiteX4" fmla="*/ 0 w 4828032"/>
                <a:gd name="connsiteY4" fmla="*/ 1594713 h 1594713"/>
                <a:gd name="connsiteX5" fmla="*/ 0 w 4828032"/>
                <a:gd name="connsiteY5" fmla="*/ 7315 h 15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8032" h="1594713">
                  <a:moveTo>
                    <a:pt x="0" y="7315"/>
                  </a:moveTo>
                  <a:lnTo>
                    <a:pt x="4045305" y="0"/>
                  </a:lnTo>
                  <a:lnTo>
                    <a:pt x="4828032" y="797357"/>
                  </a:lnTo>
                  <a:lnTo>
                    <a:pt x="4037990" y="1580083"/>
                  </a:lnTo>
                  <a:lnTo>
                    <a:pt x="0" y="1594713"/>
                  </a:lnTo>
                  <a:cubicBezTo>
                    <a:pt x="2438" y="1065580"/>
                    <a:pt x="4877" y="536448"/>
                    <a:pt x="0" y="73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3" name="Picture 32" descr="C:\Users\Georg Raffelt\Desktop\reines2.jpg"/>
            <p:cNvPicPr preferRelativeResize="0"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1" r="7654"/>
            <a:stretch/>
          </p:blipFill>
          <p:spPr bwMode="auto">
            <a:xfrm>
              <a:off x="216102" y="4680357"/>
              <a:ext cx="1440200" cy="144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656102" y="4680157"/>
                  <a:ext cx="2880696" cy="93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r>
                    <a:rPr lang="en-US" smtClean="0"/>
                    <a:t>Cowan &amp; Reines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mtClean="0"/>
                    <a:t>detector</a:t>
                  </a:r>
                </a:p>
                <a:p>
                  <a:r>
                    <a:rPr lang="en-US" smtClean="0"/>
                    <a:t>in fast-moving rocket,</a:t>
                  </a:r>
                </a:p>
                <a:p>
                  <a:r>
                    <a:rPr lang="en-US" smtClean="0"/>
                    <a:t>overtakes small-mass solar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mtClean="0"/>
                    <a:t> 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6102" y="4680157"/>
                  <a:ext cx="2880696" cy="9360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907" t="-3268" b="-84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1728112" y="5616347"/>
              <a:ext cx="432060" cy="43206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672442" y="5616287"/>
              <a:ext cx="432060" cy="43206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ight Arrow 49"/>
            <p:cNvSpPr>
              <a:spLocks/>
            </p:cNvSpPr>
            <p:nvPr/>
          </p:nvSpPr>
          <p:spPr>
            <a:xfrm>
              <a:off x="2736252" y="5717557"/>
              <a:ext cx="360050" cy="215970"/>
            </a:xfrm>
            <a:prstGeom prst="rightArrow">
              <a:avLst>
                <a:gd name="adj1" fmla="val 46108"/>
                <a:gd name="adj2" fmla="val 50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232182" y="5616347"/>
              <a:ext cx="432060" cy="43206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168372" y="5616347"/>
              <a:ext cx="432060" cy="43206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408762" y="4608587"/>
                  <a:ext cx="2664370" cy="1583780"/>
                </a:xfrm>
                <a:prstGeom prst="rect">
                  <a:avLst/>
                </a:prstGeom>
              </p:spPr>
              <p:txBody>
                <a:bodyPr wrap="none" anchor="ctr" anchorCtr="0">
                  <a:noAutofit/>
                </a:bodyPr>
                <a:lstStyle/>
                <a:p>
                  <a:r>
                    <a:rPr lang="en-US">
                      <a:solidFill>
                        <a:srgbClr val="C00000"/>
                      </a:solidFill>
                    </a:rPr>
                    <a:t>Majorana </a:t>
                  </a:r>
                  <a:r>
                    <a:rPr lang="en-US" smtClean="0">
                      <a:solidFill>
                        <a:srgbClr val="C00000"/>
                      </a:solidFill>
                    </a:rPr>
                    <a:t>neutrinos:</a:t>
                  </a:r>
                  <a:endParaRPr lang="en-US">
                    <a:solidFill>
                      <a:srgbClr val="C00000"/>
                    </a:solidFill>
                  </a:endParaRPr>
                </a:p>
                <a:p>
                  <a:r>
                    <a:rPr lang="en-US" smtClean="0">
                      <a:solidFill>
                        <a:srgbClr val="C00000"/>
                      </a:solidFill>
                    </a:rPr>
                    <a:t>Helicity flip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→</m:t>
                      </m:r>
                    </m:oMath>
                  </a14:m>
                  <a:r>
                    <a:rPr lang="en-US">
                      <a:solidFill>
                        <a:srgbClr val="C00000"/>
                      </a:solidFill>
                    </a:rPr>
                    <a:t> anti-neutrino</a:t>
                  </a:r>
                </a:p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en-US">
                      <a:solidFill>
                        <a:srgbClr val="C00000"/>
                      </a:solidFill>
                    </a:rPr>
                    <a:t> property </a:t>
                  </a:r>
                  <a:r>
                    <a:rPr lang="en-US" smtClean="0">
                      <a:solidFill>
                        <a:srgbClr val="C00000"/>
                      </a:solidFill>
                    </a:rPr>
                    <a:t>depends</a:t>
                  </a:r>
                </a:p>
                <a:p>
                  <a:r>
                    <a:rPr lang="en-US" smtClean="0">
                      <a:solidFill>
                        <a:srgbClr val="C00000"/>
                      </a:solidFill>
                    </a:rPr>
                    <a:t>on </a:t>
                  </a:r>
                  <a:r>
                    <a:rPr lang="en-US">
                      <a:solidFill>
                        <a:srgbClr val="C00000"/>
                      </a:solidFill>
                    </a:rPr>
                    <a:t>Lorentz frame</a:t>
                  </a: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762" y="4608587"/>
                  <a:ext cx="2664370" cy="158378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119" r="-5950" b="-1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544642" y="5184287"/>
              <a:ext cx="432000" cy="432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5544487" y="4896187"/>
              <a:ext cx="432060" cy="1007860"/>
            </a:xfrm>
            <a:prstGeom prst="circularArrow">
              <a:avLst>
                <a:gd name="adj1" fmla="val 8608"/>
                <a:gd name="adj2" fmla="val 336541"/>
                <a:gd name="adj3" fmla="val 17637669"/>
                <a:gd name="adj4" fmla="val 3386425"/>
                <a:gd name="adj5" fmla="val 140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88238" y="791617"/>
            <a:ext cx="1658024" cy="3528388"/>
            <a:chOff x="7488238" y="791617"/>
            <a:chExt cx="1658024" cy="3528388"/>
          </a:xfrm>
        </p:grpSpPr>
        <p:grpSp>
          <p:nvGrpSpPr>
            <p:cNvPr id="72" name="Group 71"/>
            <p:cNvGrpSpPr/>
            <p:nvPr/>
          </p:nvGrpSpPr>
          <p:grpSpPr>
            <a:xfrm>
              <a:off x="7488238" y="791617"/>
              <a:ext cx="1657350" cy="1656218"/>
              <a:chOff x="7488238" y="791707"/>
              <a:chExt cx="1657350" cy="1656218"/>
            </a:xfrm>
          </p:grpSpPr>
          <p:pic>
            <p:nvPicPr>
              <p:cNvPr id="78" name="Picture 3" descr="C:\Users\Georg Raffelt\Desktop\davis1.jpg"/>
              <p:cNvPicPr preferRelativeResize="0"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132" y="863837"/>
                <a:ext cx="1512000" cy="151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9" name="Straight Connector 78"/>
              <p:cNvCxnSpPr/>
              <p:nvPr/>
            </p:nvCxnSpPr>
            <p:spPr>
              <a:xfrm flipV="1">
                <a:off x="7488238" y="792163"/>
                <a:ext cx="1657350" cy="165576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7488238" y="791707"/>
                <a:ext cx="1657350" cy="165621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7488912" y="2663787"/>
              <a:ext cx="1657350" cy="1656218"/>
              <a:chOff x="7488912" y="2663877"/>
              <a:chExt cx="1657350" cy="1656218"/>
            </a:xfrm>
          </p:grpSpPr>
          <p:pic>
            <p:nvPicPr>
              <p:cNvPr id="75" name="Picture 74" descr="C:\Users\Georg Raffelt\Desktop\reines2.jpg"/>
              <p:cNvPicPr preferRelativeResize="0">
                <a:picLocks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1" r="7654"/>
              <a:stretch/>
            </p:blipFill>
            <p:spPr bwMode="auto">
              <a:xfrm>
                <a:off x="7561132" y="2736097"/>
                <a:ext cx="1512000" cy="1512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6" name="Straight Connector 75"/>
              <p:cNvCxnSpPr/>
              <p:nvPr/>
            </p:nvCxnSpPr>
            <p:spPr>
              <a:xfrm flipV="1">
                <a:off x="7488912" y="2664333"/>
                <a:ext cx="1657350" cy="1655762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7488912" y="2663877"/>
                <a:ext cx="1657350" cy="165621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Up-Down Arrow 73"/>
            <p:cNvSpPr/>
            <p:nvPr/>
          </p:nvSpPr>
          <p:spPr>
            <a:xfrm>
              <a:off x="8064992" y="1943100"/>
              <a:ext cx="484632" cy="1224847"/>
            </a:xfrm>
            <a:prstGeom prst="upDownArrow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7840" y="791707"/>
            <a:ext cx="2467052" cy="3456300"/>
            <a:chOff x="4877840" y="791707"/>
            <a:chExt cx="2467052" cy="3456300"/>
          </a:xfrm>
        </p:grpSpPr>
        <p:sp>
          <p:nvSpPr>
            <p:cNvPr id="23" name="Circular Arrow 22"/>
            <p:cNvSpPr/>
            <p:nvPr/>
          </p:nvSpPr>
          <p:spPr>
            <a:xfrm flipV="1">
              <a:off x="5544359" y="1367697"/>
              <a:ext cx="432137" cy="1008000"/>
            </a:xfrm>
            <a:prstGeom prst="circularArrow">
              <a:avLst>
                <a:gd name="adj1" fmla="val 8608"/>
                <a:gd name="adj2" fmla="val 336541"/>
                <a:gd name="adj3" fmla="val 17637669"/>
                <a:gd name="adj4" fmla="val 3386425"/>
                <a:gd name="adj5" fmla="val 140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96892" y="791707"/>
              <a:ext cx="2448000" cy="64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mtClean="0"/>
                <a:t>Anti-neutrinos always</a:t>
              </a:r>
            </a:p>
            <a:p>
              <a:r>
                <a:rPr lang="en-US" smtClean="0"/>
                <a:t>right-handed helicity</a:t>
              </a:r>
              <a:endParaRPr lang="en-US"/>
            </a:p>
          </p:txBody>
        </p:sp>
        <p:sp>
          <p:nvSpPr>
            <p:cNvPr id="20" name="Circular Arrow 19"/>
            <p:cNvSpPr/>
            <p:nvPr/>
          </p:nvSpPr>
          <p:spPr>
            <a:xfrm>
              <a:off x="5544358" y="3240007"/>
              <a:ext cx="432000" cy="1008000"/>
            </a:xfrm>
            <a:prstGeom prst="circularArrow">
              <a:avLst>
                <a:gd name="adj1" fmla="val 8608"/>
                <a:gd name="adj2" fmla="val 336541"/>
                <a:gd name="adj3" fmla="val 17637669"/>
                <a:gd name="adj4" fmla="val 3386425"/>
                <a:gd name="adj5" fmla="val 14004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7840" y="2663877"/>
              <a:ext cx="2448000" cy="6480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mtClean="0"/>
                <a:t>Neutrinos always</a:t>
              </a:r>
            </a:p>
            <a:p>
              <a:r>
                <a:rPr lang="en-US"/>
                <a:t>l</a:t>
              </a:r>
              <a:r>
                <a:rPr lang="en-US" smtClean="0"/>
                <a:t>eft-handed helicity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244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Thermal Equilibrium for Dirac Neutrinos</a:t>
            </a:r>
            <a:endParaRPr lang="en-US" sz="280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0521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 rate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680521" y="1296097"/>
            <a:ext cx="439204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Friedmann </a:t>
            </a:r>
            <a:r>
              <a:rPr lang="en-US" altLang="en-US" sz="2000" smtClean="0">
                <a:solidFill>
                  <a:srgbClr val="003399"/>
                </a:solidFill>
              </a:rPr>
              <a:t>equation (flat universe)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680521" y="2304094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Radiation dominates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680521" y="3096091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Expansion rate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44016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rate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44016" y="2880092"/>
            <a:ext cx="4392488" cy="7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Dimensional analysis of reaction rate</a:t>
            </a:r>
          </a:p>
          <a:p>
            <a:pPr algn="l"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in a thermal medium for </a:t>
            </a:r>
            <a:r>
              <a:rPr lang="en-US" altLang="en-US" sz="2000"/>
              <a:t>T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≪</a:t>
            </a:r>
            <a:r>
              <a:rPr lang="en-US" altLang="en-US" sz="2000"/>
              <a:t> m</a:t>
            </a:r>
            <a:r>
              <a:rPr lang="en-US" altLang="en-US" sz="2400" baseline="-25000"/>
              <a:t>W,Z</a:t>
            </a:r>
            <a:endParaRPr lang="en-US" altLang="en-US" sz="2400"/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44016" y="1296097"/>
            <a:ext cx="43924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Examples for neutrino processes</a:t>
            </a:r>
          </a:p>
        </p:txBody>
      </p:sp>
      <p:sp>
        <p:nvSpPr>
          <p:cNvPr id="71" name="Line 29"/>
          <p:cNvSpPr>
            <a:spLocks noChangeAspect="1" noChangeShapeType="1"/>
          </p:cNvSpPr>
          <p:nvPr/>
        </p:nvSpPr>
        <p:spPr bwMode="auto">
          <a:xfrm>
            <a:off x="2880320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2880320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2880320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4" name="Line 32"/>
          <p:cNvSpPr>
            <a:spLocks noChangeAspect="1" noChangeShapeType="1"/>
          </p:cNvSpPr>
          <p:nvPr/>
        </p:nvSpPr>
        <p:spPr bwMode="auto">
          <a:xfrm flipH="1">
            <a:off x="304233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5" name="Line 33"/>
          <p:cNvSpPr>
            <a:spLocks noChangeAspect="1" noChangeShapeType="1"/>
          </p:cNvSpPr>
          <p:nvPr/>
        </p:nvSpPr>
        <p:spPr bwMode="auto">
          <a:xfrm flipH="1">
            <a:off x="3474386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H="1">
            <a:off x="3312368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3312368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8" name="Line 36"/>
          <p:cNvSpPr>
            <a:spLocks noChangeAspect="1" noChangeShapeType="1"/>
          </p:cNvSpPr>
          <p:nvPr/>
        </p:nvSpPr>
        <p:spPr bwMode="auto">
          <a:xfrm>
            <a:off x="331236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3330370" y="2115094"/>
            <a:ext cx="43204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G</a:t>
            </a:r>
            <a:r>
              <a:rPr lang="en-US" altLang="en-US" sz="2400" baseline="-250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3942" y="3600007"/>
                <a:ext cx="4104284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600007"/>
                <a:ext cx="4104284" cy="410625"/>
              </a:xfrm>
              <a:prstGeom prst="rect">
                <a:avLst/>
              </a:prstGeom>
              <a:blipFill rotWithShape="1">
                <a:blip r:embed="rId3"/>
                <a:stretch>
                  <a:fillRect t="-111940" b="-17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Condition for thermal equilibrium: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Γ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𝐻</m:t>
                    </m:r>
                  </m:oMath>
                </a14:m>
                <a:endPara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blipFill rotWithShape="1">
                <a:blip r:embed="rId8"/>
                <a:stretch>
                  <a:fillRect b="-141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891" y="4879602"/>
                <a:ext cx="8928671" cy="41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" y="4879602"/>
                <a:ext cx="8928671" cy="419602"/>
              </a:xfrm>
              <a:prstGeom prst="rect">
                <a:avLst/>
              </a:prstGeom>
              <a:blipFill rotWithShape="1">
                <a:blip r:embed="rId9"/>
                <a:stretch>
                  <a:fillRect t="-84058" b="-10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143892" y="5400257"/>
                <a:ext cx="8929118" cy="1080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t" anchorCtr="0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To avoid excessive dilution at quark-hadron phase transition: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QCD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∼170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C00000"/>
                        </a:solidFill>
                        <a:latin typeface="Cambria Math"/>
                      </a:rPr>
                      <m:t>MeV</m:t>
                    </m:r>
                  </m:oMath>
                </a14:m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&gt;60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keV</m:t>
                      </m:r>
                    </m:oMath>
                  </m:oMathPara>
                </a14:m>
                <a:endParaRPr lang="en-US" altLang="en-US" sz="200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altLang="en-US" sz="400" smtClean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altLang="en-US" sz="2000" b="1" smtClean="0">
                    <a:solidFill>
                      <a:srgbClr val="C00000"/>
                    </a:solidFill>
                  </a:rPr>
                  <a:t>For eV-scale Dirac neutrinos, r.h. helicity degrees not thermally excited</a:t>
                </a:r>
              </a:p>
              <a:p>
                <a:pPr>
                  <a:defRPr/>
                </a:pPr>
                <a:endParaRPr lang="en-US" altLang="en-US" sz="200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en-US" alt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5400257"/>
                <a:ext cx="8929118" cy="1080150"/>
              </a:xfrm>
              <a:prstGeom prst="rect">
                <a:avLst/>
              </a:prstGeom>
              <a:blipFill rotWithShape="1">
                <a:blip r:embed="rId10"/>
                <a:stretch>
                  <a:fillRect l="-751" t="-2260" b="-11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144016" y="3455926"/>
            <a:ext cx="892899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altLang="en-US" b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altLang="en-US" b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7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eorg Raffelt\Desktop\n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1517"/>
            <a:ext cx="9217024" cy="575587"/>
          </a:xfrm>
          <a:noFill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Dirac vs Majorana Neutrinos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02" y="1151667"/>
            <a:ext cx="2592000" cy="3455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2" y="1152147"/>
            <a:ext cx="2592000" cy="345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6102" y="4703998"/>
            <a:ext cx="2639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Twice the radiation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density?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858" y="4703998"/>
            <a:ext cx="290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states per flavor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assumption</a:t>
            </a:r>
          </a:p>
          <a:p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cosmology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610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Dirac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8562" y="4146482"/>
            <a:ext cx="25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Ettore Majorana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067342">
            <a:off x="1991775" y="5689170"/>
            <a:ext cx="294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thermalized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5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Neutrinos</a:t>
            </a:r>
            <a:r>
              <a:rPr lang="en-US" altLang="en-US" baseline="0" smtClean="0"/>
              <a:t> in Cosmology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289178" y="359557"/>
            <a:ext cx="8639934" cy="61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How Many Neutrinos?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(Dark radiation/sterile neutrinos?)</a:t>
            </a:r>
          </a:p>
          <a:p>
            <a:endParaRPr lang="en-US" alt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mass determination and limits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Bang Nucleosynthesis – BBN 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light elements)</a:t>
            </a:r>
          </a:p>
          <a:p>
            <a:endParaRPr lang="en-US" altLang="en-US" sz="3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Leptogenesis</a:t>
            </a:r>
          </a:p>
          <a:p>
            <a:r>
              <a:rPr lang="en-US" alt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(Origin of Matter Abundance)</a:t>
            </a:r>
          </a:p>
        </p:txBody>
      </p:sp>
    </p:spTree>
    <p:extLst>
      <p:ext uri="{BB962C8B-B14F-4D97-AF65-F5344CB8AC3E}">
        <p14:creationId xmlns:p14="http://schemas.microsoft.com/office/powerpoint/2010/main" val="18100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Big</a:t>
            </a:r>
            <a:r>
              <a:rPr lang="en-US" altLang="en-US" baseline="0" smtClean="0"/>
              <a:t> Bang Nucleosynthesis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6600" b="1" smtClean="0">
                <a:solidFill>
                  <a:srgbClr val="FFFF00"/>
                </a:solidFill>
              </a:rPr>
              <a:t>Big Bang</a:t>
            </a:r>
          </a:p>
          <a:p>
            <a:pPr algn="ctr"/>
            <a:r>
              <a:rPr lang="en-US" altLang="en-US" sz="6600" b="1" smtClean="0">
                <a:solidFill>
                  <a:srgbClr val="FFFF00"/>
                </a:solidFill>
              </a:rPr>
              <a:t>Nucleosynthesis</a:t>
            </a:r>
          </a:p>
        </p:txBody>
      </p:sp>
    </p:spTree>
    <p:extLst>
      <p:ext uri="{BB962C8B-B14F-4D97-AF65-F5344CB8AC3E}">
        <p14:creationId xmlns:p14="http://schemas.microsoft.com/office/powerpoint/2010/main" val="296851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Origin of Elements</a:t>
            </a:r>
            <a:endParaRPr lang="en-US"/>
          </a:p>
        </p:txBody>
      </p:sp>
      <p:pic>
        <p:nvPicPr>
          <p:cNvPr id="2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2" y="719997"/>
            <a:ext cx="4608513" cy="58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448153" y="2375991"/>
            <a:ext cx="2016224" cy="122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>
                <a:solidFill>
                  <a:schemeClr val="accent2"/>
                </a:solidFill>
              </a:rPr>
              <a:t>Produced in stars</a:t>
            </a:r>
          </a:p>
          <a:p>
            <a:pPr algn="l"/>
            <a:r>
              <a:rPr lang="en-US" altLang="en-US" sz="2000" b="1">
                <a:solidFill>
                  <a:schemeClr val="accent2"/>
                </a:solidFill>
              </a:rPr>
              <a:t>(Fusion liberates</a:t>
            </a:r>
          </a:p>
          <a:p>
            <a:pPr algn="l"/>
            <a:r>
              <a:rPr lang="en-US" altLang="en-US" sz="2000" b="1">
                <a:solidFill>
                  <a:schemeClr val="accent2"/>
                </a:solidFill>
              </a:rPr>
              <a:t> energy up to</a:t>
            </a:r>
          </a:p>
          <a:p>
            <a:pPr algn="l"/>
            <a:r>
              <a:rPr lang="en-US" altLang="en-US" sz="2000" b="1">
                <a:solidFill>
                  <a:schemeClr val="accent2"/>
                </a:solidFill>
              </a:rPr>
              <a:t> iron-group nuclei)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87912" y="719997"/>
            <a:ext cx="4608513" cy="58319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84092" y="1837857"/>
                <a:ext cx="1159292" cy="2000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4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124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92" y="1837857"/>
                <a:ext cx="1159292" cy="20005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4968562" y="647597"/>
                <a:ext cx="4032448" cy="31187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t" anchorCtr="0"/>
              <a:lstStyle/>
              <a:p>
                <a:pPr algn="l">
                  <a:buFontTx/>
                  <a:buChar char="•"/>
                </a:pPr>
                <a:r>
                  <a:rPr lang="en-US" altLang="en-US" sz="2000" b="1" smtClean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Mass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fraction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of helium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3399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altLang="en-US" sz="2000" b="1" smtClean="0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25%</a:t>
                </a:r>
              </a:p>
              <a:p>
                <a:pPr algn="l"/>
                <a:r>
                  <a:rPr lang="en-US" altLang="en-US" sz="2000" b="1">
                    <a:solidFill>
                      <a:srgbClr val="003399"/>
                    </a:solidFill>
                  </a:rPr>
                  <a:t>   everywhere in the universe</a:t>
                </a:r>
              </a:p>
              <a:p>
                <a:pPr algn="l"/>
                <a:endParaRPr lang="en-US" altLang="en-US" sz="800" b="1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Most of it not produced in stars</a:t>
                </a:r>
              </a:p>
              <a:p>
                <a:pPr algn="l"/>
                <a:r>
                  <a:rPr lang="en-US" altLang="en-US" sz="2000" b="1">
                    <a:solidFill>
                      <a:srgbClr val="003399"/>
                    </a:solidFill>
                  </a:rPr>
                  <a:t> 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(far too little star light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from</a:t>
                </a:r>
              </a:p>
              <a:p>
                <a:pPr algn="l"/>
                <a:r>
                  <a:rPr lang="en-US" altLang="en-US" sz="2000" b="1">
                    <a:solidFill>
                      <a:srgbClr val="003399"/>
                    </a:solidFill>
                  </a:rPr>
                  <a:t>   liberated energy)</a:t>
                </a:r>
              </a:p>
              <a:p>
                <a:pPr algn="l"/>
                <a:endParaRPr lang="en-US" altLang="en-US" sz="800" b="1">
                  <a:solidFill>
                    <a:srgbClr val="003399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altLang="en-US" sz="2000" b="1">
                    <a:solidFill>
                      <a:srgbClr val="003399"/>
                    </a:solidFill>
                  </a:rPr>
                  <a:t> Big-bang nucleosynthesis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(BBN)</a:t>
                </a:r>
              </a:p>
              <a:p>
                <a:pPr algn="l"/>
                <a:r>
                  <a:rPr lang="en-US" altLang="en-US" sz="2000" b="1">
                    <a:solidFill>
                      <a:srgbClr val="003399"/>
                    </a:solidFill>
                  </a:rPr>
                  <a:t> </a:t>
                </a:r>
                <a:r>
                  <a:rPr lang="en-US" altLang="en-US" sz="2000" b="1" smtClean="0">
                    <a:solidFill>
                      <a:srgbClr val="003399"/>
                    </a:solidFill>
                  </a:rPr>
                  <a:t>  is a pillar of </a:t>
                </a:r>
                <a:r>
                  <a:rPr lang="en-US" altLang="en-US" sz="2000" b="1">
                    <a:solidFill>
                      <a:srgbClr val="003399"/>
                    </a:solidFill>
                  </a:rPr>
                  <a:t>modern cosmology</a:t>
                </a:r>
                <a:endParaRPr lang="en-US" altLang="en-US" sz="2000" b="1">
                  <a:solidFill>
                    <a:srgbClr val="C00000"/>
                  </a:solidFill>
                </a:endParaRPr>
              </a:p>
              <a:p>
                <a:pPr algn="l"/>
                <a:endParaRPr lang="en-US" altLang="en-US" sz="800" b="1">
                  <a:solidFill>
                    <a:srgbClr val="C00000"/>
                  </a:solidFill>
                </a:endParaRPr>
              </a:p>
              <a:p>
                <a:pPr algn="l">
                  <a:buFontTx/>
                  <a:buChar char="•"/>
                </a:pPr>
                <a:r>
                  <a:rPr lang="en-US" altLang="en-US" sz="2000" b="1">
                    <a:solidFill>
                      <a:srgbClr val="C00000"/>
                    </a:solidFill>
                  </a:rPr>
                  <a:t> Neutrinos play a crucial role</a:t>
                </a:r>
              </a:p>
            </p:txBody>
          </p:sp>
        </mc:Choice>
        <mc:Fallback xmlns="">
          <p:sp>
            <p:nvSpPr>
              <p:cNvPr id="3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62" y="647597"/>
                <a:ext cx="4032448" cy="3118798"/>
              </a:xfrm>
              <a:prstGeom prst="rect">
                <a:avLst/>
              </a:prstGeom>
              <a:blipFill rotWithShape="1">
                <a:blip r:embed="rId4"/>
                <a:stretch>
                  <a:fillRect l="-1662" t="-11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64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Where, When and What?</a:t>
            </a:r>
            <a:endParaRPr lang="en-US"/>
          </a:p>
        </p:txBody>
      </p:sp>
      <p:pic>
        <p:nvPicPr>
          <p:cNvPr id="20" name="Picture 3" descr="C:\Users\Georg Raffelt\Desktop\CosmicTimeline_g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879907"/>
            <a:ext cx="8928993" cy="3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56066" y="864080"/>
            <a:ext cx="1872296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chemeClr val="bg1"/>
                </a:solidFill>
              </a:rPr>
              <a:t>Epoch: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528362" y="863823"/>
            <a:ext cx="3600400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rgbClr val="FFC000"/>
                </a:solidFill>
              </a:rPr>
              <a:t>1 </a:t>
            </a:r>
            <a:r>
              <a:rPr lang="en-US" altLang="en-US" sz="2000" b="1">
                <a:solidFill>
                  <a:srgbClr val="FFC000"/>
                </a:solidFill>
              </a:rPr>
              <a:t>sec </a:t>
            </a:r>
            <a:r>
              <a:rPr lang="en-US" altLang="en-US" sz="2000" b="1" smtClean="0">
                <a:solidFill>
                  <a:srgbClr val="FFC000"/>
                </a:solidFill>
              </a:rPr>
              <a:t>– </a:t>
            </a:r>
            <a:r>
              <a:rPr lang="en-US" altLang="en-US" sz="2000" b="1">
                <a:solidFill>
                  <a:srgbClr val="FFC000"/>
                </a:solidFill>
              </a:rPr>
              <a:t>3 minutes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656066" y="1295749"/>
            <a:ext cx="1872296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chemeClr val="bg1"/>
                </a:solidFill>
              </a:rPr>
              <a:t>Temperature: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528362" y="1295749"/>
            <a:ext cx="3600400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r>
              <a:rPr lang="en-US" altLang="en-US" sz="2000" b="1" smtClean="0">
                <a:solidFill>
                  <a:srgbClr val="FFC000"/>
                </a:solidFill>
              </a:rPr>
              <a:t>1 </a:t>
            </a:r>
            <a:r>
              <a:rPr lang="en-US" altLang="en-US" sz="2000" b="1">
                <a:solidFill>
                  <a:srgbClr val="FFC000"/>
                </a:solidFill>
              </a:rPr>
              <a:t>MeV –</a:t>
            </a:r>
            <a:r>
              <a:rPr lang="en-US" altLang="en-US" sz="2000" b="1" smtClean="0">
                <a:solidFill>
                  <a:srgbClr val="FFC000"/>
                </a:solidFill>
              </a:rPr>
              <a:t> </a:t>
            </a:r>
            <a:r>
              <a:rPr lang="en-US" altLang="en-US" sz="2000" b="1">
                <a:solidFill>
                  <a:srgbClr val="FFC000"/>
                </a:solidFill>
              </a:rPr>
              <a:t>30 keV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656066" y="1727809"/>
            <a:ext cx="1872296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chemeClr val="bg1"/>
                </a:solidFill>
              </a:rPr>
              <a:t>Constituents: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3528362" y="1727809"/>
            <a:ext cx="3600400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rgbClr val="FFC000"/>
                </a:solidFill>
              </a:rPr>
              <a:t>Photons</a:t>
            </a:r>
            <a:r>
              <a:rPr lang="en-US" altLang="en-US" sz="2000" b="1">
                <a:solidFill>
                  <a:srgbClr val="FFC000"/>
                </a:solidFill>
              </a:rPr>
              <a:t>, neutrinos, e</a:t>
            </a:r>
            <a:r>
              <a:rPr lang="en-US" altLang="en-US" sz="2400" b="1" baseline="30000">
                <a:solidFill>
                  <a:srgbClr val="FFC000"/>
                </a:solidFill>
                <a:latin typeface="Symbol" pitchFamily="18" charset="2"/>
              </a:rPr>
              <a:t>+</a:t>
            </a:r>
            <a:r>
              <a:rPr lang="en-US" altLang="en-US" sz="2000" b="1">
                <a:solidFill>
                  <a:srgbClr val="FFC000"/>
                </a:solidFill>
              </a:rPr>
              <a:t>e</a:t>
            </a:r>
            <a:r>
              <a:rPr lang="en-US" altLang="en-US" sz="2400" b="1" baseline="30000">
                <a:solidFill>
                  <a:srgbClr val="FFC00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1656066" y="2159869"/>
            <a:ext cx="1872296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 smtClean="0">
                <a:solidFill>
                  <a:schemeClr val="bg1"/>
                </a:solidFill>
              </a:rPr>
              <a:t>Baryon density:</a:t>
            </a:r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3528362" y="2159869"/>
            <a:ext cx="3600400" cy="43199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6402" tIns="43201" rIns="86402" bIns="43201" anchor="ctr"/>
          <a:lstStyle/>
          <a:p>
            <a:pPr algn="l"/>
            <a:r>
              <a:rPr lang="en-US" altLang="en-US" sz="2000" b="1">
                <a:solidFill>
                  <a:srgbClr val="FFC000"/>
                </a:solidFill>
              </a:rPr>
              <a:t>0.07 g cm</a:t>
            </a:r>
            <a:r>
              <a:rPr lang="en-US" altLang="en-US" sz="2400" b="1" baseline="30000">
                <a:solidFill>
                  <a:srgbClr val="FFC000"/>
                </a:solidFill>
                <a:latin typeface="Symbol" pitchFamily="18" charset="2"/>
              </a:rPr>
              <a:t>-</a:t>
            </a:r>
            <a:r>
              <a:rPr lang="en-US" altLang="en-US" sz="2400" b="1" baseline="30000">
                <a:solidFill>
                  <a:srgbClr val="FFC000"/>
                </a:solidFill>
              </a:rPr>
              <a:t>3 </a:t>
            </a:r>
            <a:r>
              <a:rPr lang="en-US" altLang="en-US" sz="2000" b="1">
                <a:solidFill>
                  <a:srgbClr val="FFC000"/>
                </a:solidFill>
              </a:rPr>
              <a:t>(at 1 sec) 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2328856" y="2663877"/>
            <a:ext cx="459051" cy="706498"/>
          </a:xfrm>
          <a:prstGeom prst="downArrow">
            <a:avLst>
              <a:gd name="adj1" fmla="val 53593"/>
              <a:gd name="adj2" fmla="val 4967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Alpha-Beta-Gamma</a:t>
            </a: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128" y="-494"/>
            <a:ext cx="9217153" cy="6924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49" y="61992"/>
            <a:ext cx="5307958" cy="68499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8" y="3744027"/>
            <a:ext cx="8817629" cy="31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Helium Synthesis – Three Easy Steps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16224" y="1007996"/>
            <a:ext cx="7056772" cy="1151811"/>
            <a:chOff x="2016224" y="1007996"/>
            <a:chExt cx="7056772" cy="11518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4"/>
                <p:cNvSpPr>
                  <a:spLocks noChangeArrowheads="1"/>
                </p:cNvSpPr>
                <p:nvPr/>
              </p:nvSpPr>
              <p:spPr bwMode="auto">
                <a:xfrm>
                  <a:off x="6192690" y="1007996"/>
                  <a:ext cx="2880306" cy="115181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num>
                        <m:den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den>
                      </m:f>
                      <m:r>
                        <a:rPr lang="en-US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n-US" alt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  <m:sub>
                                      <m:r>
                                        <a:rPr lang="en-US" alt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≈</m:t>
                          </m:r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func>
                    </m:oMath>
                  </a14:m>
                  <a:r>
                    <a:rPr lang="en-US" altLang="en-US" sz="1900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eaLnBrk="1" hangingPunct="1"/>
                  <a:endParaRPr lang="en-US" altLang="en-US" sz="1000" b="1" i="1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𝟐𝟗𝟑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𝐌𝐞𝐕</m:t>
                        </m:r>
                      </m:oMath>
                    </m:oMathPara>
                  </a14:m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2690" y="1007996"/>
                  <a:ext cx="2880306" cy="115181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5"/>
                <p:cNvSpPr>
                  <a:spLocks noChangeArrowheads="1"/>
                </p:cNvSpPr>
                <p:nvPr/>
              </p:nvSpPr>
              <p:spPr bwMode="auto">
                <a:xfrm>
                  <a:off x="4104456" y="1007996"/>
                  <a:ext cx="2016224" cy="1151811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↔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𝝂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altLang="en-US" b="1" smtClean="0">
                    <a:solidFill>
                      <a:schemeClr val="tx1"/>
                    </a:solidFill>
                  </a:endParaRPr>
                </a:p>
                <a:p>
                  <a:pPr eaLnBrk="1" hangingPunct="1"/>
                  <a:endParaRPr lang="en-US" altLang="en-US" sz="1000" b="1" smtClean="0">
                    <a:solidFill>
                      <a:schemeClr val="tx1"/>
                    </a:solidFill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𝝂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↔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altLang="en-US" b="1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4456" y="1007996"/>
                  <a:ext cx="2016224" cy="11518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016224" y="1007996"/>
              <a:ext cx="2016224" cy="115181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b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equilibrium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16224" y="3023927"/>
            <a:ext cx="7056785" cy="1080150"/>
            <a:chOff x="2016224" y="3023927"/>
            <a:chExt cx="7056785" cy="1080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6192689" y="3023927"/>
                  <a:ext cx="2880320" cy="1080098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𝐩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en-US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𝐧</m:t>
                        </m:r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↔</m:t>
                        </m:r>
                        <m:sPre>
                          <m:sPre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altLang="en-US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𝐇𝐞</m:t>
                            </m:r>
                          </m:e>
                        </m:sPre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lang="en-US" altLang="en-US" b="1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 eaLnBrk="1" hangingPunct="1"/>
                  <a:endParaRPr lang="en-US" altLang="en-US" sz="400" smtClean="0">
                    <a:solidFill>
                      <a:schemeClr val="tx1"/>
                    </a:solidFill>
                    <a:latin typeface="+mn-lt"/>
                  </a:endParaRPr>
                </a:p>
                <a:p>
                  <a:pPr eaLnBrk="1" hangingPunct="1"/>
                  <a:r>
                    <a:rPr lang="en-US" altLang="en-US" smtClean="0">
                      <a:solidFill>
                        <a:schemeClr val="tx1"/>
                      </a:solidFill>
                      <a:latin typeface="+mn-lt"/>
                    </a:rPr>
                    <a:t>Helium suppressed</a:t>
                  </a:r>
                </a:p>
                <a:p>
                  <a:pPr eaLnBrk="1" hangingPunct="1"/>
                  <a:r>
                    <a:rPr lang="en-US" altLang="en-US" b="1" smtClean="0">
                      <a:solidFill>
                        <a:schemeClr val="tx1"/>
                      </a:solidFill>
                      <a:latin typeface="+mn-lt"/>
                    </a:rPr>
                    <a:t>by large entropy</a:t>
                  </a:r>
                </a:p>
              </p:txBody>
            </p:sp>
          </mc:Choice>
          <mc:Fallback xmlns="">
            <p:sp>
              <p:nvSpPr>
                <p:cNvPr id="18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92689" y="3023927"/>
                  <a:ext cx="2880320" cy="108009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10" b="-1005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016224" y="3023979"/>
              <a:ext cx="2016224" cy="108009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buFontTx/>
                <a:buChar char="•"/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Neutron decay</a:t>
              </a:r>
            </a:p>
            <a:p>
              <a:pPr algn="l">
                <a:defRPr/>
              </a:pPr>
              <a:endParaRPr lang="en-US" altLang="en-US" sz="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l">
                <a:buFontTx/>
                <a:buChar char="•"/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Nuclear statist.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equilibrium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4104442" y="3023927"/>
                  <a:ext cx="2016224" cy="1080098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func>
                        <m:funcPr>
                          <m:ctrlP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a14:m>
                  <a:r>
                    <a:rPr lang="en-US" altLang="en-US" smtClean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eaLnBrk="1" hangingPunct="1"/>
                  <a:endParaRPr lang="en-US" altLang="en-US" sz="400" smtClean="0">
                    <a:solidFill>
                      <a:schemeClr val="tx1"/>
                    </a:solidFill>
                  </a:endParaRPr>
                </a:p>
                <a:p>
                  <a:pPr eaLnBrk="1" hangingPunct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𝝉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𝟖𝟖𝟎</m:t>
                      </m:r>
                      <m:r>
                        <a:rPr lang="en-US" alt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𝐬𝐞𝐜</m:t>
                      </m:r>
                    </m:oMath>
                  </a14:m>
                  <a:r>
                    <a:rPr lang="en-US" altLang="en-US" smtClean="0">
                      <a:solidFill>
                        <a:schemeClr val="tx1"/>
                      </a:solidFill>
                    </a:rPr>
                    <a:t> (?)</a:t>
                  </a:r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4442" y="3023927"/>
                  <a:ext cx="2016224" cy="108009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904" b="-279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1008112" y="647998"/>
            <a:ext cx="864096" cy="5975978"/>
            <a:chOff x="96" y="432"/>
            <a:chExt cx="576" cy="3984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flipV="1">
              <a:off x="96" y="432"/>
              <a:ext cx="576" cy="3984"/>
            </a:xfrm>
            <a:prstGeom prst="downArrow">
              <a:avLst>
                <a:gd name="adj1" fmla="val 60769"/>
                <a:gd name="adj2" fmla="val 49843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96" y="480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 smtClean="0"/>
                <a:t>T</a:t>
              </a:r>
              <a:endParaRPr lang="en-US" altLang="en-US" sz="2000" b="1"/>
            </a:p>
            <a:p>
              <a:pPr algn="ctr">
                <a:defRPr/>
              </a:pPr>
              <a:r>
                <a:rPr lang="en-US" altLang="en-US" sz="1900" b="1"/>
                <a:t>MeV</a:t>
              </a: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96" y="168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1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96" y="288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0.1</a:t>
              </a: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96" y="4080"/>
              <a:ext cx="57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700" b="1"/>
                <a:t> </a:t>
              </a:r>
              <a:r>
                <a:rPr lang="en-US" altLang="en-US" sz="2000" b="1"/>
                <a:t>0.01</a:t>
              </a: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144016" y="647998"/>
            <a:ext cx="864096" cy="5975978"/>
            <a:chOff x="672" y="432"/>
            <a:chExt cx="576" cy="3984"/>
          </a:xfrm>
        </p:grpSpPr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672" y="432"/>
              <a:ext cx="576" cy="3984"/>
            </a:xfrm>
            <a:prstGeom prst="downArrow">
              <a:avLst>
                <a:gd name="adj1" fmla="val 60769"/>
                <a:gd name="adj2" fmla="val 49843"/>
              </a:avLst>
            </a:prstGeom>
            <a:gradFill rotWithShape="0">
              <a:gsLst>
                <a:gs pos="0">
                  <a:srgbClr val="DDDDDD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3399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72" y="480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t</a:t>
              </a:r>
            </a:p>
            <a:p>
              <a:pPr algn="ctr">
                <a:defRPr/>
              </a:pPr>
              <a:r>
                <a:rPr lang="en-US" altLang="en-US" sz="2000" b="1"/>
                <a:t>sec</a:t>
              </a: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672" y="168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1</a:t>
              </a: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672" y="2880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100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672" y="4080"/>
              <a:ext cx="57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b="1"/>
                <a:t>10</a:t>
              </a:r>
              <a:r>
                <a:rPr lang="en-US" altLang="en-US" sz="2400" b="1" baseline="30000"/>
                <a:t>4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16224" y="4968084"/>
            <a:ext cx="7056785" cy="720119"/>
            <a:chOff x="2016224" y="4968084"/>
            <a:chExt cx="7056785" cy="720119"/>
          </a:xfrm>
        </p:grpSpPr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2016224" y="4968084"/>
              <a:ext cx="2016224" cy="719997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Thermonuclear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reaction chains</a:t>
              </a: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4104456" y="4968206"/>
              <a:ext cx="4968553" cy="71999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1" smtClean="0"/>
                <a:t> Production </a:t>
              </a:r>
              <a:r>
                <a:rPr lang="en-US" altLang="en-US" sz="2000" b="1"/>
                <a:t>and destruction of traces of</a:t>
              </a:r>
            </a:p>
            <a:p>
              <a:pPr>
                <a:defRPr/>
              </a:pPr>
              <a:r>
                <a:rPr lang="en-US" altLang="en-US" sz="2000" b="1" smtClean="0"/>
                <a:t> D</a:t>
              </a:r>
              <a:r>
                <a:rPr lang="en-US" altLang="en-US" sz="2000" b="1"/>
                <a:t>, </a:t>
              </a:r>
              <a:r>
                <a:rPr lang="en-US" altLang="en-US" sz="2400" b="1" baseline="30000"/>
                <a:t>3</a:t>
              </a:r>
              <a:r>
                <a:rPr lang="en-US" altLang="en-US" sz="2000" b="1"/>
                <a:t>He, </a:t>
              </a:r>
              <a:r>
                <a:rPr lang="en-US" altLang="en-US" sz="2400" b="1" baseline="30000"/>
                <a:t>6</a:t>
              </a:r>
              <a:r>
                <a:rPr lang="en-US" altLang="en-US" sz="2000" b="1"/>
                <a:t>Li, </a:t>
              </a:r>
              <a:r>
                <a:rPr lang="en-US" altLang="en-US" sz="2400" b="1" baseline="30000"/>
                <a:t>7</a:t>
              </a:r>
              <a:r>
                <a:rPr lang="en-US" altLang="en-US" sz="2000" b="1"/>
                <a:t>Li, </a:t>
              </a:r>
              <a:r>
                <a:rPr lang="en-US" altLang="en-US" sz="2400" b="1" baseline="30000"/>
                <a:t>7</a:t>
              </a:r>
              <a:r>
                <a:rPr lang="en-US" altLang="en-US" sz="2000" b="1"/>
                <a:t>Be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016224" y="4176087"/>
            <a:ext cx="7056785" cy="720119"/>
            <a:chOff x="2016224" y="4176087"/>
            <a:chExt cx="7056785" cy="720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35"/>
                <p:cNvSpPr>
                  <a:spLocks noChangeArrowheads="1"/>
                </p:cNvSpPr>
                <p:nvPr/>
              </p:nvSpPr>
              <p:spPr bwMode="auto">
                <a:xfrm>
                  <a:off x="4104456" y="4176209"/>
                  <a:ext cx="2016224" cy="719997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</m:t>
                        </m:r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  <m:r>
                          <a:rPr lang="en-US" alt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altLang="en-US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4456" y="4176209"/>
                  <a:ext cx="2016224" cy="71999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2016224" y="4176087"/>
              <a:ext cx="2016224" cy="719997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Neutrons freeze</a:t>
              </a:r>
            </a:p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in helium</a:t>
              </a: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6192689" y="4176209"/>
              <a:ext cx="2880320" cy="71999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1"/>
                <a:t>Helium mass fraction</a:t>
              </a:r>
            </a:p>
            <a:p>
              <a:pPr>
                <a:defRPr/>
              </a:pPr>
              <a:r>
                <a:rPr lang="en-US" altLang="en-US" sz="2000" b="1"/>
                <a:t>Y</a:t>
              </a:r>
              <a:r>
                <a:rPr lang="en-US" altLang="en-US" sz="2400" b="1" baseline="-25000"/>
                <a:t>P</a:t>
              </a:r>
              <a:r>
                <a:rPr lang="en-US" altLang="en-US" sz="2000" b="1"/>
                <a:t> </a:t>
              </a:r>
              <a:r>
                <a:rPr lang="en-US" altLang="en-US" sz="2000" b="1">
                  <a:sym typeface="Symbol" pitchFamily="18" charset="2"/>
                </a:rPr>
                <a:t> </a:t>
              </a:r>
              <a:r>
                <a:rPr lang="en-US" altLang="en-US" sz="2000" b="1"/>
                <a:t>25%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16224" y="2231817"/>
            <a:ext cx="7056785" cy="720162"/>
            <a:chOff x="2016224" y="2231817"/>
            <a:chExt cx="7056785" cy="720162"/>
          </a:xfrm>
        </p:grpSpPr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2016224" y="2231982"/>
              <a:ext cx="2016224" cy="719997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b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freeze-out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41"/>
                <p:cNvSpPr>
                  <a:spLocks noChangeArrowheads="1"/>
                </p:cNvSpPr>
                <p:nvPr/>
              </p:nvSpPr>
              <p:spPr bwMode="auto">
                <a:xfrm>
                  <a:off x="4104456" y="2231817"/>
                  <a:ext cx="2016224" cy="719997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rgbClr val="003399"/>
                      </a:solidFill>
                      <a:latin typeface="Trebuchet MS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𝒑</m:t>
                            </m:r>
                          </m:den>
                        </m:f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≈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altLang="en-US"/>
                </a:p>
              </p:txBody>
            </p:sp>
          </mc:Choice>
          <mc:Fallback xmlns="">
            <p:sp>
              <p:nvSpPr>
                <p:cNvPr id="51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04456" y="2231817"/>
                  <a:ext cx="2016224" cy="719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6192689" y="2231817"/>
              <a:ext cx="2880320" cy="71999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1">
                  <a:latin typeface="Symbol" pitchFamily="18" charset="2"/>
                </a:rPr>
                <a:t>b</a:t>
              </a:r>
              <a:r>
                <a:rPr lang="en-US" altLang="en-US" sz="2000" b="1"/>
                <a:t> rates fall below</a:t>
              </a:r>
            </a:p>
            <a:p>
              <a:pPr>
                <a:defRPr/>
              </a:pPr>
              <a:r>
                <a:rPr lang="en-US" altLang="en-US" sz="2000" b="1"/>
                <a:t>expansion rate H</a:t>
              </a:r>
            </a:p>
          </p:txBody>
        </p:sp>
      </p:grpSp>
      <p:sp>
        <p:nvSpPr>
          <p:cNvPr id="54" name="Rectangle 44"/>
          <p:cNvSpPr>
            <a:spLocks noChangeArrowheads="1"/>
          </p:cNvSpPr>
          <p:nvPr/>
        </p:nvSpPr>
        <p:spPr bwMode="auto">
          <a:xfrm>
            <a:off x="2016224" y="5760081"/>
            <a:ext cx="2016224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All done</a:t>
            </a:r>
          </a:p>
        </p:txBody>
      </p:sp>
    </p:spTree>
    <p:extLst>
      <p:ext uri="{BB962C8B-B14F-4D97-AF65-F5344CB8AC3E}">
        <p14:creationId xmlns:p14="http://schemas.microsoft.com/office/powerpoint/2010/main" val="18904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Why do nuclei form so late?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34"/>
              <p:cNvSpPr>
                <a:spLocks noChangeArrowheads="1"/>
              </p:cNvSpPr>
              <p:nvPr/>
            </p:nvSpPr>
            <p:spPr bwMode="auto">
              <a:xfrm>
                <a:off x="288032" y="719997"/>
                <a:ext cx="8352929" cy="2303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000" smtClean="0">
                    <a:solidFill>
                      <a:srgbClr val="003399"/>
                    </a:solidFill>
                    <a:latin typeface="+mj-lt"/>
                  </a:rPr>
                  <a:t> Thermal equilibrium → </a:t>
                </a: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all </a:t>
                </a:r>
                <a:r>
                  <a:rPr lang="en-US" altLang="en-US" sz="2000" smtClean="0">
                    <a:solidFill>
                      <a:srgbClr val="003399"/>
                    </a:solidFill>
                    <a:latin typeface="+mj-lt"/>
                  </a:rPr>
                  <a:t>nuclei present</a:t>
                </a:r>
                <a:endParaRPr lang="en-US" altLang="en-US" sz="2000">
                  <a:solidFill>
                    <a:srgbClr val="003399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">
                  <a:solidFill>
                    <a:srgbClr val="003399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 Binding energies much larger than MeV, so why are they still dissociated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   at weak-interaction freeze-out? Why not everything in iron?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">
                  <a:solidFill>
                    <a:srgbClr val="003399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 Basic answer: </a:t>
                </a:r>
                <a:r>
                  <a:rPr lang="en-US" altLang="en-US" sz="2000">
                    <a:solidFill>
                      <a:srgbClr val="CC0000"/>
                    </a:solidFill>
                    <a:latin typeface="+mj-lt"/>
                  </a:rPr>
                  <a:t>High-entropy environment with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CC0000"/>
                        </a:solidFill>
                        <a:latin typeface="Cambria Math"/>
                      </a:rPr>
                      <m:t>~10</m:t>
                    </m:r>
                    <m:r>
                      <a:rPr lang="en-US" altLang="en-US" sz="2400" i="1" baseline="30000">
                        <a:solidFill>
                          <a:srgbClr val="CC0000"/>
                        </a:solidFill>
                        <a:latin typeface="Cambria Math"/>
                      </a:rPr>
                      <m:t>9 </m:t>
                    </m:r>
                  </m:oMath>
                </a14:m>
                <a:r>
                  <a:rPr lang="en-US" altLang="en-US" sz="2000" smtClean="0">
                    <a:solidFill>
                      <a:srgbClr val="CC0000"/>
                    </a:solidFill>
                    <a:latin typeface="+mj-lt"/>
                  </a:rPr>
                  <a:t>photons </a:t>
                </a:r>
                <a:r>
                  <a:rPr lang="en-US" altLang="en-US" sz="2000">
                    <a:solidFill>
                      <a:srgbClr val="CC0000"/>
                    </a:solidFill>
                    <a:latin typeface="+mj-lt"/>
                  </a:rPr>
                  <a:t>per </a:t>
                </a:r>
                <a:r>
                  <a:rPr lang="en-US" altLang="en-US" sz="2000" smtClean="0">
                    <a:solidFill>
                      <a:srgbClr val="CC0000"/>
                    </a:solidFill>
                    <a:latin typeface="+mj-lt"/>
                  </a:rPr>
                  <a:t>baryon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400">
                  <a:solidFill>
                    <a:srgbClr val="CC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smtClean="0">
                    <a:solidFill>
                      <a:srgbClr val="CC0000"/>
                    </a:solidFill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0" i="0" smtClean="0">
                        <a:solidFill>
                          <a:srgbClr val="CC0000"/>
                        </a:solidFill>
                        <a:latin typeface="Cambria Math"/>
                      </a:rPr>
                      <m:t>         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𝑁𝑛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𝑍𝑝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↔</m:t>
                    </m:r>
                    <m:d>
                      <m:d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photons</m:t>
                    </m:r>
                  </m:oMath>
                </a14:m>
                <a:endParaRPr lang="en-US" altLang="en-US" sz="2000">
                  <a:solidFill>
                    <a:schemeClr val="tx1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">
                  <a:solidFill>
                    <a:srgbClr val="CC0000"/>
                  </a:solidFill>
                  <a:latin typeface="+mj-lt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   High-E tail of photon distribution </a:t>
                </a:r>
                <a:r>
                  <a:rPr lang="en-US" altLang="en-US" sz="2000" smtClean="0">
                    <a:solidFill>
                      <a:srgbClr val="003399"/>
                    </a:solidFill>
                    <a:latin typeface="+mj-lt"/>
                  </a:rPr>
                  <a:t>enough to </a:t>
                </a:r>
                <a:r>
                  <a:rPr lang="en-US" altLang="en-US" sz="2000">
                    <a:solidFill>
                      <a:srgbClr val="003399"/>
                    </a:solidFill>
                    <a:latin typeface="+mj-lt"/>
                  </a:rPr>
                  <a:t>keep nuclei dissociated</a:t>
                </a:r>
              </a:p>
            </p:txBody>
          </p:sp>
        </mc:Choice>
        <mc:Fallback xmlns="">
          <p:sp>
            <p:nvSpPr>
              <p:cNvPr id="1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32" y="719997"/>
                <a:ext cx="8352929" cy="2303992"/>
              </a:xfrm>
              <a:prstGeom prst="rect">
                <a:avLst/>
              </a:prstGeom>
              <a:blipFill rotWithShape="1">
                <a:blip r:embed="rId3"/>
                <a:stretch>
                  <a:fillRect l="-803" t="-1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49202"/>
              </p:ext>
            </p:extLst>
          </p:nvPr>
        </p:nvGraphicFramePr>
        <p:xfrm>
          <a:off x="234026" y="2988420"/>
          <a:ext cx="5967664" cy="349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CorelPhotoPaint.Image.10" r:id="rId4" imgW="7619048" imgH="4215873" progId="CorelPhotoPaint.Image.10">
                  <p:embed/>
                </p:oleObj>
              </mc:Choice>
              <mc:Fallback>
                <p:oleObj name="CorelPhotoPaint.Image.10" r:id="rId4" imgW="7619048" imgH="4215873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1181" t="-2135" r="-1181" b="-2135"/>
                      <a:stretch>
                        <a:fillRect/>
                      </a:stretch>
                    </p:blipFill>
                    <p:spPr bwMode="auto">
                      <a:xfrm>
                        <a:off x="234026" y="2988420"/>
                        <a:ext cx="5967664" cy="349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" name="Group 6"/>
          <p:cNvGrpSpPr>
            <a:grpSpLocks/>
          </p:cNvGrpSpPr>
          <p:nvPr/>
        </p:nvGrpSpPr>
        <p:grpSpPr bwMode="auto">
          <a:xfrm>
            <a:off x="6408713" y="2951917"/>
            <a:ext cx="2376264" cy="3455988"/>
            <a:chOff x="240" y="2112"/>
            <a:chExt cx="1584" cy="2304"/>
          </a:xfrm>
        </p:grpSpPr>
        <p:sp>
          <p:nvSpPr>
            <p:cNvPr id="139" name="Rectangle 7"/>
            <p:cNvSpPr>
              <a:spLocks noChangeArrowheads="1"/>
            </p:cNvSpPr>
            <p:nvPr/>
          </p:nvSpPr>
          <p:spPr bwMode="auto">
            <a:xfrm>
              <a:off x="240" y="249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</a:t>
              </a:r>
            </a:p>
          </p:txBody>
        </p:sp>
        <p:sp>
          <p:nvSpPr>
            <p:cNvPr id="140" name="Rectangle 8"/>
            <p:cNvSpPr>
              <a:spLocks noChangeArrowheads="1"/>
            </p:cNvSpPr>
            <p:nvPr/>
          </p:nvSpPr>
          <p:spPr bwMode="auto">
            <a:xfrm>
              <a:off x="240" y="273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</a:t>
              </a:r>
            </a:p>
          </p:txBody>
        </p:sp>
        <p:sp>
          <p:nvSpPr>
            <p:cNvPr id="141" name="Rectangle 9"/>
            <p:cNvSpPr>
              <a:spLocks noChangeArrowheads="1"/>
            </p:cNvSpPr>
            <p:nvPr/>
          </p:nvSpPr>
          <p:spPr bwMode="auto">
            <a:xfrm>
              <a:off x="240" y="297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3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</a:p>
          </p:txBody>
        </p:sp>
        <p:sp>
          <p:nvSpPr>
            <p:cNvPr id="142" name="Rectangle 10"/>
            <p:cNvSpPr>
              <a:spLocks noChangeArrowheads="1"/>
            </p:cNvSpPr>
            <p:nvPr/>
          </p:nvSpPr>
          <p:spPr bwMode="auto">
            <a:xfrm>
              <a:off x="240" y="321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4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</a:t>
              </a:r>
            </a:p>
          </p:txBody>
        </p:sp>
        <p:sp>
          <p:nvSpPr>
            <p:cNvPr id="143" name="Rectangle 11"/>
            <p:cNvSpPr>
              <a:spLocks noChangeArrowheads="1"/>
            </p:cNvSpPr>
            <p:nvPr/>
          </p:nvSpPr>
          <p:spPr bwMode="auto">
            <a:xfrm>
              <a:off x="240" y="345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6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</a:t>
              </a:r>
            </a:p>
          </p:txBody>
        </p:sp>
        <p:sp>
          <p:nvSpPr>
            <p:cNvPr id="144" name="Rectangle 12"/>
            <p:cNvSpPr>
              <a:spLocks noChangeArrowheads="1"/>
            </p:cNvSpPr>
            <p:nvPr/>
          </p:nvSpPr>
          <p:spPr bwMode="auto">
            <a:xfrm>
              <a:off x="240" y="369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7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</a:t>
              </a:r>
            </a:p>
          </p:txBody>
        </p:sp>
        <p:sp>
          <p:nvSpPr>
            <p:cNvPr id="145" name="Rectangle 13"/>
            <p:cNvSpPr>
              <a:spLocks noChangeArrowheads="1"/>
            </p:cNvSpPr>
            <p:nvPr/>
          </p:nvSpPr>
          <p:spPr bwMode="auto">
            <a:xfrm>
              <a:off x="240" y="393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7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</a:t>
              </a:r>
            </a:p>
          </p:txBody>
        </p:sp>
        <p:sp>
          <p:nvSpPr>
            <p:cNvPr id="146" name="Rectangle 14"/>
            <p:cNvSpPr>
              <a:spLocks noChangeArrowheads="1"/>
            </p:cNvSpPr>
            <p:nvPr/>
          </p:nvSpPr>
          <p:spPr bwMode="auto">
            <a:xfrm>
              <a:off x="240" y="4176"/>
              <a:ext cx="432" cy="24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defRPr/>
              </a:pPr>
              <a:r>
                <a:rPr lang="en-US" altLang="en-US" sz="2400" baseline="30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12</a:t>
              </a: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47" name="Rectangle 15"/>
            <p:cNvSpPr>
              <a:spLocks noChangeArrowheads="1"/>
            </p:cNvSpPr>
            <p:nvPr/>
          </p:nvSpPr>
          <p:spPr bwMode="auto">
            <a:xfrm>
              <a:off x="672" y="2112"/>
              <a:ext cx="576" cy="384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(MeV)</a:t>
              </a:r>
            </a:p>
          </p:txBody>
        </p:sp>
        <p:sp>
          <p:nvSpPr>
            <p:cNvPr id="148" name="Rectangle 16"/>
            <p:cNvSpPr>
              <a:spLocks noChangeArrowheads="1"/>
            </p:cNvSpPr>
            <p:nvPr/>
          </p:nvSpPr>
          <p:spPr bwMode="auto">
            <a:xfrm>
              <a:off x="672" y="249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2.23 </a:t>
              </a:r>
            </a:p>
          </p:txBody>
        </p:sp>
        <p:sp>
          <p:nvSpPr>
            <p:cNvPr id="149" name="Rectangle 17"/>
            <p:cNvSpPr>
              <a:spLocks noChangeArrowheads="1"/>
            </p:cNvSpPr>
            <p:nvPr/>
          </p:nvSpPr>
          <p:spPr bwMode="auto">
            <a:xfrm>
              <a:off x="672" y="273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6.92 </a:t>
              </a:r>
            </a:p>
          </p:txBody>
        </p:sp>
        <p:sp>
          <p:nvSpPr>
            <p:cNvPr id="150" name="Rectangle 18"/>
            <p:cNvSpPr>
              <a:spLocks noChangeArrowheads="1"/>
            </p:cNvSpPr>
            <p:nvPr/>
          </p:nvSpPr>
          <p:spPr bwMode="auto">
            <a:xfrm>
              <a:off x="672" y="297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7.72 </a:t>
              </a:r>
            </a:p>
          </p:txBody>
        </p:sp>
        <p:sp>
          <p:nvSpPr>
            <p:cNvPr id="151" name="Rectangle 19"/>
            <p:cNvSpPr>
              <a:spLocks noChangeArrowheads="1"/>
            </p:cNvSpPr>
            <p:nvPr/>
          </p:nvSpPr>
          <p:spPr bwMode="auto">
            <a:xfrm>
              <a:off x="672" y="321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28.30 </a:t>
              </a:r>
            </a:p>
          </p:txBody>
        </p:sp>
        <p:sp>
          <p:nvSpPr>
            <p:cNvPr id="152" name="Rectangle 20"/>
            <p:cNvSpPr>
              <a:spLocks noChangeArrowheads="1"/>
            </p:cNvSpPr>
            <p:nvPr/>
          </p:nvSpPr>
          <p:spPr bwMode="auto">
            <a:xfrm>
              <a:off x="672" y="345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31.99 </a:t>
              </a:r>
            </a:p>
          </p:txBody>
        </p:sp>
        <p:sp>
          <p:nvSpPr>
            <p:cNvPr id="153" name="Rectangle 21"/>
            <p:cNvSpPr>
              <a:spLocks noChangeArrowheads="1"/>
            </p:cNvSpPr>
            <p:nvPr/>
          </p:nvSpPr>
          <p:spPr bwMode="auto">
            <a:xfrm>
              <a:off x="672" y="369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39.25 </a:t>
              </a:r>
            </a:p>
          </p:txBody>
        </p:sp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672" y="393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37.60 </a:t>
              </a:r>
            </a:p>
          </p:txBody>
        </p:sp>
        <p:sp>
          <p:nvSpPr>
            <p:cNvPr id="155" name="Rectangle 23"/>
            <p:cNvSpPr>
              <a:spLocks noChangeArrowheads="1"/>
            </p:cNvSpPr>
            <p:nvPr/>
          </p:nvSpPr>
          <p:spPr bwMode="auto">
            <a:xfrm>
              <a:off x="672" y="417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en-US" altLang="en-US" sz="2000" b="0"/>
                <a:t>92.2  </a:t>
              </a:r>
              <a:r>
                <a:rPr lang="en-US" altLang="en-US" sz="2000"/>
                <a:t> </a:t>
              </a:r>
            </a:p>
          </p:txBody>
        </p:sp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1248" y="2112"/>
              <a:ext cx="576" cy="384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B/A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(MeV)</a:t>
              </a:r>
            </a:p>
          </p:txBody>
        </p:sp>
        <p:sp>
          <p:nvSpPr>
            <p:cNvPr id="157" name="Rectangle 25"/>
            <p:cNvSpPr>
              <a:spLocks noChangeArrowheads="1"/>
            </p:cNvSpPr>
            <p:nvPr/>
          </p:nvSpPr>
          <p:spPr bwMode="auto">
            <a:xfrm>
              <a:off x="1248" y="249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1.1</a:t>
              </a:r>
            </a:p>
          </p:txBody>
        </p:sp>
        <p:sp>
          <p:nvSpPr>
            <p:cNvPr id="158" name="Rectangle 26"/>
            <p:cNvSpPr>
              <a:spLocks noChangeArrowheads="1"/>
            </p:cNvSpPr>
            <p:nvPr/>
          </p:nvSpPr>
          <p:spPr bwMode="auto">
            <a:xfrm>
              <a:off x="1248" y="273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2.3</a:t>
              </a:r>
            </a:p>
          </p:txBody>
        </p:sp>
        <p:sp>
          <p:nvSpPr>
            <p:cNvPr id="159" name="Rectangle 27"/>
            <p:cNvSpPr>
              <a:spLocks noChangeArrowheads="1"/>
            </p:cNvSpPr>
            <p:nvPr/>
          </p:nvSpPr>
          <p:spPr bwMode="auto">
            <a:xfrm>
              <a:off x="1248" y="297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2.6</a:t>
              </a:r>
            </a:p>
          </p:txBody>
        </p:sp>
        <p:sp>
          <p:nvSpPr>
            <p:cNvPr id="160" name="Rectangle 28"/>
            <p:cNvSpPr>
              <a:spLocks noChangeArrowheads="1"/>
            </p:cNvSpPr>
            <p:nvPr/>
          </p:nvSpPr>
          <p:spPr bwMode="auto">
            <a:xfrm>
              <a:off x="1248" y="3216"/>
              <a:ext cx="576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7.1</a:t>
              </a:r>
            </a:p>
          </p:txBody>
        </p:sp>
        <p:sp>
          <p:nvSpPr>
            <p:cNvPr id="161" name="Rectangle 29"/>
            <p:cNvSpPr>
              <a:spLocks noChangeArrowheads="1"/>
            </p:cNvSpPr>
            <p:nvPr/>
          </p:nvSpPr>
          <p:spPr bwMode="auto">
            <a:xfrm>
              <a:off x="1248" y="345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5.3</a:t>
              </a:r>
            </a:p>
          </p:txBody>
        </p:sp>
        <p:sp>
          <p:nvSpPr>
            <p:cNvPr id="162" name="Rectangle 30"/>
            <p:cNvSpPr>
              <a:spLocks noChangeArrowheads="1"/>
            </p:cNvSpPr>
            <p:nvPr/>
          </p:nvSpPr>
          <p:spPr bwMode="auto">
            <a:xfrm>
              <a:off x="1248" y="369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5.6</a:t>
              </a:r>
            </a:p>
          </p:txBody>
        </p:sp>
        <p:sp>
          <p:nvSpPr>
            <p:cNvPr id="163" name="Rectangle 31"/>
            <p:cNvSpPr>
              <a:spLocks noChangeArrowheads="1"/>
            </p:cNvSpPr>
            <p:nvPr/>
          </p:nvSpPr>
          <p:spPr bwMode="auto">
            <a:xfrm>
              <a:off x="1248" y="3936"/>
              <a:ext cx="576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5.4</a:t>
              </a:r>
            </a:p>
          </p:txBody>
        </p:sp>
        <p:sp>
          <p:nvSpPr>
            <p:cNvPr id="164" name="Rectangle 32"/>
            <p:cNvSpPr>
              <a:spLocks noChangeArrowheads="1"/>
            </p:cNvSpPr>
            <p:nvPr/>
          </p:nvSpPr>
          <p:spPr bwMode="auto">
            <a:xfrm>
              <a:off x="1248" y="4176"/>
              <a:ext cx="576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7.7</a:t>
              </a:r>
              <a:endParaRPr lang="en-US" altLang="en-US" sz="1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2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Formation of Light </a:t>
            </a:r>
            <a:r>
              <a:rPr lang="en-US" altLang="en-US" smtClean="0"/>
              <a:t>Elements</a:t>
            </a:r>
            <a:endParaRPr lang="en-US"/>
          </a:p>
        </p:txBody>
      </p:sp>
      <p:pic>
        <p:nvPicPr>
          <p:cNvPr id="38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647998"/>
            <a:ext cx="6912769" cy="598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5"/>
          <p:cNvSpPr>
            <a:spLocks noChangeArrowheads="1"/>
          </p:cNvSpPr>
          <p:nvPr/>
        </p:nvSpPr>
        <p:spPr bwMode="auto">
          <a:xfrm>
            <a:off x="7488833" y="1943993"/>
            <a:ext cx="1368152" cy="383999"/>
          </a:xfrm>
          <a:prstGeom prst="wedgeRectCallout">
            <a:avLst>
              <a:gd name="adj1" fmla="val -73356"/>
              <a:gd name="adj2" fmla="val 238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 anchorCtr="1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latin typeface="+mn-lt"/>
              </a:rPr>
              <a:t>Deuterium</a:t>
            </a:r>
            <a:endParaRPr lang="de-DE" altLang="en-US" sz="2000" b="1">
              <a:latin typeface="+mn-lt"/>
            </a:endParaRP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7488833" y="647997"/>
            <a:ext cx="1368152" cy="383999"/>
          </a:xfrm>
          <a:prstGeom prst="wedgeRectCallout">
            <a:avLst>
              <a:gd name="adj1" fmla="val -75769"/>
              <a:gd name="adj2" fmla="val 137500"/>
            </a:avLst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 anchorCtr="1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Protons</a:t>
            </a:r>
            <a:endParaRPr lang="de-DE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7488833" y="1295995"/>
            <a:ext cx="1368152" cy="383999"/>
          </a:xfrm>
          <a:prstGeom prst="wedgeRectCallout">
            <a:avLst>
              <a:gd name="adj1" fmla="val -74125"/>
              <a:gd name="adj2" fmla="val -390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 anchorCtr="1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000" b="1">
                <a:latin typeface="+mn-lt"/>
              </a:rPr>
              <a:t>Helium 4</a:t>
            </a:r>
            <a:endParaRPr lang="de-DE" altLang="en-US" sz="2000" b="1">
              <a:latin typeface="+mn-lt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696745" y="6191977"/>
            <a:ext cx="216024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>
                <a:latin typeface="Trebuchet MS" pitchFamily="34" charset="0"/>
              </a:rPr>
              <a:t> astro-ph/9903300</a:t>
            </a:r>
            <a:endParaRPr lang="de-DE" altLang="en-US" sz="1900"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325" y="1439707"/>
            <a:ext cx="1155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Neutrons</a:t>
            </a:r>
            <a:endParaRPr lang="en-US" sz="2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32" y="647597"/>
            <a:ext cx="4464620" cy="592716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BBN Theory vs Observations</a:t>
            </a:r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5400000">
            <a:off x="4325806" y="2767728"/>
            <a:ext cx="3888540" cy="3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1200" b="0"/>
              <a:t>Review of </a:t>
            </a:r>
            <a:r>
              <a:rPr lang="en-US" altLang="en-US" sz="1200" b="0" smtClean="0"/>
              <a:t>Particle Properties </a:t>
            </a:r>
            <a:r>
              <a:rPr lang="en-US" altLang="en-US" sz="1200" b="0"/>
              <a:t>(</a:t>
            </a:r>
            <a:r>
              <a:rPr lang="en-US" altLang="en-US" sz="1200" b="0" smtClean="0"/>
              <a:t>2014</a:t>
            </a:r>
            <a:r>
              <a:rPr lang="en-US" altLang="en-US" sz="1200" b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94327" y="6234371"/>
                <a:ext cx="383090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/>
                  <a:t>Baryon/Photon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𝜂</m:t>
                    </m:r>
                    <m:r>
                      <a:rPr lang="en-US" sz="20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US" sz="200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327" y="6234371"/>
                <a:ext cx="3830903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325922" y="6070077"/>
            <a:ext cx="4124154" cy="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10112" y="5904327"/>
            <a:ext cx="3261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1</a:t>
            </a:r>
            <a:endParaRPr lang="en-US" sz="1900"/>
          </a:p>
        </p:txBody>
      </p:sp>
      <p:sp>
        <p:nvSpPr>
          <p:cNvPr id="32" name="TextBox 31"/>
          <p:cNvSpPr txBox="1"/>
          <p:nvPr/>
        </p:nvSpPr>
        <p:spPr>
          <a:xfrm>
            <a:off x="355693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2</a:t>
            </a:r>
            <a:endParaRPr lang="en-US" sz="1900"/>
          </a:p>
        </p:txBody>
      </p:sp>
      <p:sp>
        <p:nvSpPr>
          <p:cNvPr id="33" name="TextBox 32"/>
          <p:cNvSpPr txBox="1"/>
          <p:nvPr/>
        </p:nvSpPr>
        <p:spPr>
          <a:xfrm>
            <a:off x="418178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8512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4</a:t>
            </a:r>
            <a:endParaRPr lang="en-US" sz="1900"/>
          </a:p>
        </p:txBody>
      </p:sp>
      <p:sp>
        <p:nvSpPr>
          <p:cNvPr id="35" name="TextBox 34"/>
          <p:cNvSpPr txBox="1"/>
          <p:nvPr/>
        </p:nvSpPr>
        <p:spPr>
          <a:xfrm>
            <a:off x="4979232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5</a:t>
            </a:r>
            <a:endParaRPr lang="en-US" sz="1900"/>
          </a:p>
        </p:txBody>
      </p:sp>
      <p:sp>
        <p:nvSpPr>
          <p:cNvPr id="36" name="TextBox 35"/>
          <p:cNvSpPr txBox="1"/>
          <p:nvPr/>
        </p:nvSpPr>
        <p:spPr>
          <a:xfrm>
            <a:off x="525774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6</a:t>
            </a:r>
            <a:endParaRPr lang="en-US" sz="1900"/>
          </a:p>
        </p:txBody>
      </p:sp>
      <p:sp>
        <p:nvSpPr>
          <p:cNvPr id="37" name="TextBox 36"/>
          <p:cNvSpPr txBox="1"/>
          <p:nvPr/>
        </p:nvSpPr>
        <p:spPr>
          <a:xfrm>
            <a:off x="5507687" y="5904327"/>
            <a:ext cx="21603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7</a:t>
            </a:r>
            <a:endParaRPr lang="en-US" sz="1900"/>
          </a:p>
        </p:txBody>
      </p:sp>
      <p:sp>
        <p:nvSpPr>
          <p:cNvPr id="38" name="TextBox 37"/>
          <p:cNvSpPr txBox="1"/>
          <p:nvPr/>
        </p:nvSpPr>
        <p:spPr>
          <a:xfrm>
            <a:off x="5956507" y="5904327"/>
            <a:ext cx="4320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smtClean="0"/>
              <a:t>10</a:t>
            </a:r>
            <a:endParaRPr lang="en-US" sz="1900"/>
          </a:p>
        </p:txBody>
      </p:sp>
      <p:sp>
        <p:nvSpPr>
          <p:cNvPr id="7" name="TextBox 6"/>
          <p:cNvSpPr txBox="1"/>
          <p:nvPr/>
        </p:nvSpPr>
        <p:spPr>
          <a:xfrm>
            <a:off x="6465298" y="3160106"/>
            <a:ext cx="229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Precision cosmology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2243" y="3383977"/>
            <a:ext cx="1017833" cy="160702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Helium Mass Fraction from HII Regions</a:t>
            </a:r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2124727"/>
            <a:ext cx="4230283" cy="3131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06" y="2094846"/>
            <a:ext cx="4482926" cy="31560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3891" y="1295687"/>
            <a:ext cx="4374304" cy="6480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Izotov, Stasinska &amp; Guseva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arXiv:1308.2100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0522" y="1295687"/>
            <a:ext cx="4374304" cy="6480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Aver, Olive, Porter &amp; Skillman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arXiv:1309.0047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80522" y="5442662"/>
                <a:ext cx="43926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= 0.2465 ± 0.0097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22" y="5442662"/>
                <a:ext cx="439261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43892" y="751557"/>
            <a:ext cx="900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Extrapolation to zero metalicity in many HII regions</a:t>
            </a:r>
            <a:endParaRPr lang="en-US" sz="200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43892" y="5472267"/>
                <a:ext cx="43926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b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254</m:t>
                      </m:r>
                      <m:r>
                        <a:rPr lang="en-US" sz="2400" b="0">
                          <a:solidFill>
                            <a:srgbClr val="C00000"/>
                          </a:solidFill>
                          <a:latin typeface="Cambria Math"/>
                        </a:rPr>
                        <m:t> ± 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400" b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0" i="1">
                          <a:solidFill>
                            <a:srgbClr val="C00000"/>
                          </a:solidFill>
                          <a:latin typeface="Cambria Math"/>
                        </a:rPr>
                        <m:t>00</m:t>
                      </m:r>
                      <m: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5472267"/>
                <a:ext cx="439261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0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Progression of </a:t>
            </a:r>
            <a:r>
              <a:rPr lang="en-US" altLang="en-US" smtClean="0"/>
              <a:t>Best-Fit Helium Abundance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935637"/>
            <a:ext cx="8723031" cy="5616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7104002" y="5900963"/>
            <a:ext cx="752514" cy="33855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smtClean="0"/>
              <a:t>AOS10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447447" y="5895278"/>
            <a:ext cx="752514" cy="33855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smtClean="0"/>
              <a:t>IT10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7786002" y="5895278"/>
            <a:ext cx="752514" cy="33855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smtClean="0"/>
              <a:t>AOPS13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8146052" y="5895278"/>
            <a:ext cx="752514" cy="33855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r"/>
            <a:r>
              <a:rPr lang="en-US" sz="1600" smtClean="0"/>
              <a:t>ISG13</a:t>
            </a:r>
            <a:endParaRPr lang="en-US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776952" y="2222436"/>
            <a:ext cx="144020" cy="214507"/>
            <a:chOff x="5328" y="1104"/>
            <a:chExt cx="96" cy="672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5376" y="110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32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328" y="1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3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8098902" y="2389317"/>
            <a:ext cx="144000" cy="1707947"/>
            <a:chOff x="5328" y="1104"/>
            <a:chExt cx="96" cy="672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376" y="110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532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5328" y="1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53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</p:grp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8463142" y="2305350"/>
            <a:ext cx="144020" cy="574505"/>
            <a:chOff x="5328" y="1104"/>
            <a:chExt cx="96" cy="672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5376" y="110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5328" y="11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5328" y="1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53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317636" y="760496"/>
            <a:ext cx="465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Adapted from Aver, Olive &amp; Skillman, arXiv:1001.5218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6255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 smtClean="0"/>
              <a:t>Creation of the Universe</a:t>
            </a:r>
            <a:endParaRPr lang="en-US" sz="2800"/>
          </a:p>
        </p:txBody>
      </p:sp>
      <p:pic>
        <p:nvPicPr>
          <p:cNvPr id="4" name="Picture 4" descr="C:\Users\Georg Raffelt\Desktop\ncre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</a:t>
            </a:r>
          </a:p>
          <a:p>
            <a:pPr algn="ctr"/>
            <a:r>
              <a:rPr lang="en-US" alt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Sea</a:t>
            </a:r>
            <a:endParaRPr lang="en-US" altLang="en-US" sz="7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7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Lyman Alpha Forest</a:t>
            </a:r>
            <a:endParaRPr lang="en-US"/>
          </a:p>
        </p:txBody>
      </p:sp>
      <p:pic>
        <p:nvPicPr>
          <p:cNvPr id="8" name="Picture 5" descr="C:\Users\Georg Raffelt\Desktop\lyaf-7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2" y="791617"/>
            <a:ext cx="4392488" cy="22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Georg Raffelt\Desktop\Lya-forest-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197988"/>
            <a:ext cx="5112569" cy="33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79447" y="719874"/>
            <a:ext cx="4093685" cy="1871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buFontTx/>
              <a:buChar char="•"/>
            </a:pPr>
            <a:r>
              <a:rPr lang="en-US" altLang="en-US" sz="2000">
                <a:solidFill>
                  <a:srgbClr val="003399"/>
                </a:solidFill>
              </a:rPr>
              <a:t> Hydrogen clouds absorb from QSO</a:t>
            </a:r>
          </a:p>
          <a:p>
            <a:r>
              <a:rPr lang="en-US" altLang="en-US" sz="2000">
                <a:solidFill>
                  <a:srgbClr val="003399"/>
                </a:solidFill>
              </a:rPr>
              <a:t>   continuum emission spectrum</a:t>
            </a:r>
          </a:p>
          <a:p>
            <a:endParaRPr lang="en-US" altLang="en-US" sz="800">
              <a:solidFill>
                <a:srgbClr val="003399"/>
              </a:solidFill>
            </a:endParaRPr>
          </a:p>
          <a:p>
            <a:pPr>
              <a:buFontTx/>
              <a:buChar char="•"/>
            </a:pPr>
            <a:r>
              <a:rPr lang="en-US" altLang="en-US" sz="2000">
                <a:solidFill>
                  <a:srgbClr val="003399"/>
                </a:solidFill>
              </a:rPr>
              <a:t> Absorption dips at Ly-</a:t>
            </a:r>
            <a:r>
              <a:rPr lang="en-US" altLang="en-US" sz="2000">
                <a:solidFill>
                  <a:srgbClr val="003399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000">
                <a:solidFill>
                  <a:srgbClr val="003399"/>
                </a:solidFill>
              </a:rPr>
              <a:t> wavelengh</a:t>
            </a:r>
          </a:p>
          <a:p>
            <a:r>
              <a:rPr lang="en-US" altLang="en-US" sz="2000">
                <a:solidFill>
                  <a:srgbClr val="003399"/>
                </a:solidFill>
              </a:rPr>
              <a:t>   corresponding to redshift</a:t>
            </a:r>
          </a:p>
          <a:p>
            <a:endParaRPr lang="en-US" altLang="en-US" sz="1200">
              <a:solidFill>
                <a:srgbClr val="003399"/>
              </a:solidFill>
            </a:endParaRPr>
          </a:p>
          <a:p>
            <a:r>
              <a:rPr lang="en-US" altLang="en-US" sz="1400">
                <a:solidFill>
                  <a:srgbClr val="003399"/>
                </a:solidFill>
              </a:rPr>
              <a:t>www.astro.ucla.edu/~wright/Lyman-alpha-forest.html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72609" y="5452997"/>
            <a:ext cx="3600400" cy="1079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r>
              <a:rPr lang="en-US" altLang="en-US" sz="2000">
                <a:solidFill>
                  <a:srgbClr val="003399"/>
                </a:solidFill>
              </a:rPr>
              <a:t>Examples for Lyman-</a:t>
            </a:r>
            <a:r>
              <a:rPr lang="en-US" altLang="en-US" sz="2000">
                <a:solidFill>
                  <a:srgbClr val="003399"/>
                </a:solidFill>
                <a:latin typeface="Symbol" pitchFamily="18" charset="2"/>
              </a:rPr>
              <a:t>a</a:t>
            </a:r>
            <a:r>
              <a:rPr lang="en-US" altLang="en-US" sz="2000">
                <a:solidFill>
                  <a:srgbClr val="003399"/>
                </a:solidFill>
              </a:rPr>
              <a:t> forest in</a:t>
            </a:r>
          </a:p>
          <a:p>
            <a:r>
              <a:rPr lang="en-US" altLang="en-US" sz="2000">
                <a:solidFill>
                  <a:srgbClr val="003399"/>
                </a:solidFill>
              </a:rPr>
              <a:t>low- and high-redshift quasars</a:t>
            </a:r>
          </a:p>
          <a:p>
            <a:endParaRPr lang="en-US" altLang="en-US" sz="1200">
              <a:solidFill>
                <a:srgbClr val="003399"/>
              </a:solidFill>
            </a:endParaRPr>
          </a:p>
          <a:p>
            <a:r>
              <a:rPr lang="en-US" altLang="en-US" sz="1400">
                <a:solidFill>
                  <a:srgbClr val="003399"/>
                </a:solidFill>
              </a:rPr>
              <a:t>http://www.astr.ua.edu/keel/agn/forest.gif</a:t>
            </a:r>
          </a:p>
        </p:txBody>
      </p:sp>
    </p:spTree>
    <p:extLst>
      <p:ext uri="{BB962C8B-B14F-4D97-AF65-F5344CB8AC3E}">
        <p14:creationId xmlns:p14="http://schemas.microsoft.com/office/powerpoint/2010/main" val="21680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Measuring Primordial Deuterium</a:t>
            </a:r>
            <a:endParaRPr lang="en-US"/>
          </a:p>
        </p:txBody>
      </p:sp>
      <p:pic>
        <p:nvPicPr>
          <p:cNvPr id="34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" y="647998"/>
            <a:ext cx="4680521" cy="597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 rot="5400000">
            <a:off x="4265964" y="1441255"/>
            <a:ext cx="1746145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56" tIns="46078" rIns="92156" bIns="46078" anchor="ctr"/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+mn-lt"/>
              </a:rPr>
              <a:t>astro-ph/9903300</a:t>
            </a:r>
            <a:endParaRPr lang="de-DE" altLang="en-US" sz="1600">
              <a:latin typeface="+mn-lt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328716" y="755819"/>
            <a:ext cx="3744416" cy="10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56" tIns="46078" rIns="92156" bIns="46078">
            <a:spAutoFit/>
          </a:bodyPr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Hydrogen absorption spectrum of a background quasar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high-redshift hydrogen clouds</a:t>
            </a:r>
            <a:endParaRPr lang="de-DE" altLang="en-US" sz="200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5256601" y="5040207"/>
            <a:ext cx="3528623" cy="1007996"/>
          </a:xfrm>
          <a:prstGeom prst="wedgeRectCallout">
            <a:avLst>
              <a:gd name="adj1" fmla="val -136431"/>
              <a:gd name="adj2" fmla="val -23252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56" tIns="46078" rIns="92156" bIns="46078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Deuterium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Lyman-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in the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flank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of the saturated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hydrogen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Lyman-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line</a:t>
            </a:r>
            <a:endParaRPr lang="de-DE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050062" y="4248097"/>
            <a:ext cx="79211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25698" y="4320107"/>
                <a:ext cx="1975156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>
                    <a:solidFill>
                      <a:schemeClr val="accent2">
                        <a:lumMod val="75000"/>
                      </a:schemeClr>
                    </a:solidFill>
                  </a:rPr>
                  <a:t>Isotopic shift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0.33Å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cloud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98" y="4320107"/>
                <a:ext cx="1975156" cy="660117"/>
              </a:xfrm>
              <a:prstGeom prst="rect">
                <a:avLst/>
              </a:prstGeom>
              <a:blipFill rotWithShape="1">
                <a:blip r:embed="rId3"/>
                <a:stretch>
                  <a:fillRect l="-2778" t="-4630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9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Lyman Absorption in </a:t>
            </a:r>
            <a:r>
              <a:rPr lang="en-US"/>
              <a:t>QSO SDSS J1358+6522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8" y="719606"/>
            <a:ext cx="7357121" cy="5832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7066" y="758852"/>
            <a:ext cx="1543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Lyman Series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6252" y="4464127"/>
            <a:ext cx="1494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Lyman alpha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7654805" y="1399028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arXiv:1308.3240</a:t>
            </a:r>
          </a:p>
        </p:txBody>
      </p:sp>
    </p:spTree>
    <p:extLst>
      <p:ext uri="{BB962C8B-B14F-4D97-AF65-F5344CB8AC3E}">
        <p14:creationId xmlns:p14="http://schemas.microsoft.com/office/powerpoint/2010/main" val="1484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Lyman Absorption in </a:t>
            </a:r>
            <a:r>
              <a:rPr lang="en-US"/>
              <a:t>QSO SDSS J1358+6522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647699"/>
            <a:ext cx="4331118" cy="5976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447" y="80114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123" y="791617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53101" y="3960057"/>
                <a:ext cx="4392041" cy="2561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Deuterium determination</a:t>
                </a:r>
              </a:p>
              <a:p>
                <a:endParaRPr lang="en-US" sz="10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pt-BR" sz="2000" b="0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pt-BR" sz="2000" b="0" i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2.53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±</m:t>
                          </m:r>
                          <m:r>
                            <a:rPr lang="pt-BR" sz="20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0.04</m:t>
                          </m:r>
                        </m:e>
                      </m:d>
                      <m:r>
                        <a:rPr lang="pt-BR" sz="2000" b="0" i="1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smtClean="0"/>
              </a:p>
              <a:p>
                <a:endParaRPr lang="en-US" sz="100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Corresponding with standard BBN to</a:t>
                </a:r>
              </a:p>
              <a:p>
                <a:endParaRPr lang="en-US" sz="100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0.0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/>
                        </a:rPr>
                        <m:t>2202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±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>
                          <a:solidFill>
                            <a:srgbClr val="C0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00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/>
                        </a:rPr>
                        <m:t>046</m:t>
                      </m:r>
                    </m:oMath>
                  </m:oMathPara>
                </a14:m>
                <a:endParaRPr lang="en-US" sz="2000" smtClean="0">
                  <a:solidFill>
                    <a:srgbClr val="C00000"/>
                  </a:solidFill>
                </a:endParaRPr>
              </a:p>
              <a:p>
                <a:endParaRPr lang="en-US" sz="1000" smtClean="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[Cooke </a:t>
                </a:r>
                <a:r>
                  <a:rPr lang="en-US" sz="2000">
                    <a:solidFill>
                      <a:srgbClr val="003399"/>
                    </a:solidFill>
                  </a:rPr>
                  <a:t>et al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., arXiv:1308.3240]</a:t>
                </a:r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01" y="3960057"/>
                <a:ext cx="4392041" cy="2561727"/>
              </a:xfrm>
              <a:prstGeom prst="rect">
                <a:avLst/>
              </a:prstGeom>
              <a:blipFill rotWithShape="1">
                <a:blip r:embed="rId3"/>
                <a:stretch>
                  <a:fillRect l="-1528" t="-119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2" y="697768"/>
            <a:ext cx="4559498" cy="27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Baryon and Radiation Density from BBN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2" y="850743"/>
            <a:ext cx="6255587" cy="433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5917683" y="2153225"/>
            <a:ext cx="291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Cooke et al., arXiv:1308.3240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222" y="1185653"/>
            <a:ext cx="187226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48797" y="2343803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1037" y="1320903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544277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D abundance from Cook et al. (2013) and He-4 from Izotov et al. (2013)</a:t>
            </a:r>
          </a:p>
          <a:p>
            <a:pPr algn="ctr"/>
            <a:r>
              <a:rPr lang="en-US" sz="2400" smtClean="0">
                <a:solidFill>
                  <a:srgbClr val="C00000"/>
                </a:solidFill>
              </a:rPr>
              <a:t>BBN hint for extra radiation (evidence driven by He abundance)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Big</a:t>
            </a:r>
            <a:r>
              <a:rPr lang="en-US" altLang="en-US" baseline="0" smtClean="0"/>
              <a:t> Bang Nucleosynthesis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6600" b="1" smtClean="0">
                <a:solidFill>
                  <a:srgbClr val="FFFF00"/>
                </a:solidFill>
              </a:rPr>
              <a:t>Large Neutrino</a:t>
            </a:r>
          </a:p>
          <a:p>
            <a:pPr algn="ctr"/>
            <a:r>
              <a:rPr lang="en-US" altLang="en-US" sz="6600" b="1" smtClean="0">
                <a:solidFill>
                  <a:srgbClr val="FFFF00"/>
                </a:solidFill>
              </a:rPr>
              <a:t>Asymmetries?</a:t>
            </a:r>
          </a:p>
        </p:txBody>
      </p:sp>
    </p:spTree>
    <p:extLst>
      <p:ext uri="{BB962C8B-B14F-4D97-AF65-F5344CB8AC3E}">
        <p14:creationId xmlns:p14="http://schemas.microsoft.com/office/powerpoint/2010/main" val="3987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Thermal Neutrino Distribution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4"/>
              <p:cNvSpPr>
                <a:spLocks noChangeArrowheads="1"/>
              </p:cNvSpPr>
              <p:nvPr/>
            </p:nvSpPr>
            <p:spPr bwMode="auto">
              <a:xfrm>
                <a:off x="720724" y="719607"/>
                <a:ext cx="3095677" cy="30239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t" anchorCtr="0"/>
              <a:lstStyle/>
              <a:p>
                <a:pPr algn="l">
                  <a:defRPr/>
                </a:pPr>
                <a:r>
                  <a:rPr lang="en-US" altLang="en-US" sz="2000" b="1" smtClean="0">
                    <a:solidFill>
                      <a:srgbClr val="003399"/>
                    </a:solidFill>
                  </a:rPr>
                  <a:t>Fermi-Dirac distribution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en-US" sz="2000" b="0">
                    <a:solidFill>
                      <a:srgbClr val="003399"/>
                    </a:solidFill>
                  </a:rPr>
                  <a:t> 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Chemical potential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𝜇</m:t>
                    </m:r>
                  </m:oMath>
                </a14:m>
                <a:endParaRPr lang="en-US" altLang="en-US" sz="2000">
                  <a:solidFill>
                    <a:schemeClr val="tx1"/>
                  </a:solidFill>
                </a:endParaRPr>
              </a:p>
              <a:p>
                <a:pPr algn="l"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𝜇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  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Particles</a:t>
                </a:r>
              </a:p>
              <a:p>
                <a:pPr algn="l">
                  <a:defRPr/>
                </a:pP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003399"/>
                        </a:solidFill>
                        <a:latin typeface="Cambria Math"/>
                      </a:rPr>
                      <m:t>   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𝜇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altLang="en-US" sz="2000">
                    <a:solidFill>
                      <a:srgbClr val="003399"/>
                    </a:solidFill>
                  </a:rPr>
                  <a:t>  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Anti-particles</a:t>
                </a:r>
              </a:p>
              <a:p>
                <a:pPr algn="l">
                  <a:defRPr/>
                </a:pPr>
                <a:endParaRPr lang="en-US" altLang="en-US" sz="2000">
                  <a:solidFill>
                    <a:srgbClr val="003399"/>
                  </a:solidFill>
                </a:endParaRPr>
              </a:p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en-US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)/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724" y="719607"/>
                <a:ext cx="3095677" cy="3023989"/>
              </a:xfrm>
              <a:prstGeom prst="rect">
                <a:avLst/>
              </a:prstGeom>
              <a:blipFill rotWithShape="1">
                <a:blip r:embed="rId2"/>
                <a:stretch>
                  <a:fillRect l="-1961" t="-8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13" descr="C:\Documents and Settings\Georg Raffelt.WIN1.000\Desktop\china\f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4" descr="C:\Documents and Settings\Georg Raffelt.WIN1.000\Desktop\china\f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5" descr="C:\Documents and Settings\Georg Raffelt.WIN1.000\Desktop\china\f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6" descr="C:\Documents and Settings\Georg Raffelt.WIN1.000\Desktop\china\f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" descr="C:\Documents and Settings\Georg Raffelt.WIN1.000\Desktop\china\f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8" descr="C:\Documents and Settings\Georg Raffelt.WIN1.000\Desktop\china\f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9" descr="C:\Documents and Settings\Georg Raffelt.WIN1.000\Desktop\china\f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3888432" y="719608"/>
            <a:ext cx="4608513" cy="302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latin typeface="Trebuchet MS" pitchFamily="34" charset="0"/>
            </a:endParaRP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720080" y="3815658"/>
            <a:ext cx="7776220" cy="676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defRPr/>
            </a:pPr>
            <a:r>
              <a:rPr lang="en-US" altLang="en-US" sz="2000" b="0" smtClean="0">
                <a:solidFill>
                  <a:srgbClr val="003399"/>
                </a:solidFill>
              </a:rPr>
              <a:t>Degeneracy parameter                          Invariant under cosmic expansion</a:t>
            </a:r>
            <a:endParaRPr lang="en-US" altLang="en-US" sz="2000">
              <a:solidFill>
                <a:srgbClr val="00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28362" y="3877026"/>
                <a:ext cx="868571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𝜉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62" y="3877026"/>
                <a:ext cx="868571" cy="6152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"/>
              <p:cNvSpPr>
                <a:spLocks noChangeArrowheads="1"/>
              </p:cNvSpPr>
              <p:nvPr/>
            </p:nvSpPr>
            <p:spPr bwMode="auto">
              <a:xfrm>
                <a:off x="719972" y="4565516"/>
                <a:ext cx="7776220" cy="19869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/>
              <a:extLst/>
            </p:spPr>
            <p:txBody>
              <a:bodyPr wrap="none" lIns="86402" tIns="43201" rIns="86402" bIns="43201" anchor="t" anchorCtr="0"/>
              <a:lstStyle/>
              <a:p>
                <a:pPr algn="l"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Number density   </a:t>
                </a:r>
                <a:endParaRPr lang="en-US" altLang="en-US" sz="2000" b="0" i="1" smtClean="0">
                  <a:solidFill>
                    <a:srgbClr val="003399"/>
                  </a:solidFill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  <m:bar>
                            <m:barPr>
                              <m:pos m:val="top"/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𝑑𝐸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𝜉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US" alt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  <m:r>
                                    <a:rPr lang="en-US" alt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𝜉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72</m:t>
                              </m:r>
                            </m:den>
                          </m:f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alt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8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972" y="4565516"/>
                <a:ext cx="7776220" cy="1986901"/>
              </a:xfrm>
              <a:prstGeom prst="rect">
                <a:avLst/>
              </a:prstGeom>
              <a:blipFill rotWithShape="1">
                <a:blip r:embed="rId11"/>
                <a:stretch>
                  <a:fillRect l="-782" t="-1220"/>
                </a:stretch>
              </a:blipFill>
              <a:ln>
                <a:solidFill>
                  <a:schemeClr val="tx1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7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BBN and Neutrino Chemical Potentials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10"/>
              <p:cNvSpPr>
                <a:spLocks noChangeArrowheads="1"/>
              </p:cNvSpPr>
              <p:nvPr/>
            </p:nvSpPr>
            <p:spPr bwMode="auto">
              <a:xfrm>
                <a:off x="3096344" y="719946"/>
                <a:ext cx="5184577" cy="22319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Energy density in one neutrino flavor with </a:t>
                </a:r>
              </a:p>
              <a:p>
                <a:pPr algn="l"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degeneracy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parameter </a:t>
                </a:r>
                <a:r>
                  <a:rPr lang="en-US" altLang="en-US" sz="2000">
                    <a:latin typeface="Symbol" pitchFamily="18" charset="2"/>
                  </a:rPr>
                  <a:t>x</a:t>
                </a:r>
                <a:r>
                  <a:rPr lang="en-US" altLang="en-US" sz="2000" b="0"/>
                  <a:t> = </a:t>
                </a:r>
                <a:r>
                  <a:rPr lang="en-US" altLang="en-US" sz="2000" smtClean="0">
                    <a:latin typeface="Symbol" pitchFamily="18" charset="2"/>
                  </a:rPr>
                  <a:t>h</a:t>
                </a:r>
                <a:r>
                  <a:rPr lang="en-US" altLang="en-US" sz="2000" b="0" smtClean="0"/>
                  <a:t>/T</a:t>
                </a:r>
              </a:p>
              <a:p>
                <a:pPr algn="l">
                  <a:defRPr/>
                </a:pPr>
                <a:endParaRPr lang="en-US" altLang="en-US" sz="1000" b="0" smtClean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1" smtClean="0">
                              <a:latin typeface="Cambria Math"/>
                            </a:rPr>
                            <m:t>ν</m:t>
                          </m:r>
                          <m:bar>
                            <m:barPr>
                              <m:pos m:val="top"/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120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bSup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1+</m:t>
                          </m:r>
                          <m:groupChr>
                            <m:groupChrPr>
                              <m:chr m:val="⏟"/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en-US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num>
                                        <m:den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2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en-US" sz="20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𝜉</m:t>
                                          </m:r>
                                        </m:num>
                                        <m:den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groupChr>
                        </m:e>
                      </m:d>
                    </m:oMath>
                  </m:oMathPara>
                </a14:m>
                <a:endParaRPr lang="en-US" altLang="en-US" sz="2000" b="0" smtClean="0"/>
              </a:p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smtClean="0">
                          <a:latin typeface="Cambria Math"/>
                        </a:rPr>
                        <m:t>           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/>
                            </a:rPr>
                            <m:t>eff</m:t>
                          </m:r>
                        </m:sub>
                      </m:sSub>
                    </m:oMath>
                  </m:oMathPara>
                </a14:m>
                <a:endParaRPr lang="en-US" altLang="en-US" sz="2000" b="0" smtClean="0"/>
              </a:p>
              <a:p>
                <a:pPr algn="l">
                  <a:defRPr/>
                </a:pPr>
                <a:endParaRPr lang="en-US" altLang="en-US" sz="2000" b="0"/>
              </a:p>
            </p:txBody>
          </p:sp>
        </mc:Choice>
        <mc:Fallback xmlns="">
          <p:sp>
            <p:nvSpPr>
              <p:cNvPr id="9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344" y="719946"/>
                <a:ext cx="5184577" cy="2231971"/>
              </a:xfrm>
              <a:prstGeom prst="rect">
                <a:avLst/>
              </a:prstGeom>
              <a:blipFill rotWithShape="1">
                <a:blip r:embed="rId2"/>
                <a:stretch>
                  <a:fillRect l="-1174" t="-10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3238" y="719607"/>
            <a:ext cx="2518387" cy="2232346"/>
          </a:xfrm>
          <a:prstGeom prst="rect">
            <a:avLst/>
          </a:prstGeom>
          <a:solidFill>
            <a:srgbClr val="33669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rate effect</a:t>
            </a:r>
          </a:p>
          <a:p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(all flavors)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499385" y="5328247"/>
            <a:ext cx="7781536" cy="122336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altLang="en-US" sz="2800" b="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beta effect can compensate expansion-rate effect of</a:t>
            </a:r>
            <a:r>
              <a:rPr lang="de-DE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n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m,t</a:t>
            </a:r>
            <a:endParaRPr lang="en-US" altLang="en-US" sz="2800" b="0" baseline="-25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  <a:p>
            <a:pPr>
              <a:buFontTx/>
              <a:buChar char="•"/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Naively, no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significant BBN limit on neutrino number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density</a:t>
            </a:r>
          </a:p>
          <a:p>
            <a:pPr>
              <a:buFontTx/>
              <a:buChar char="•"/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However, flavor oscillations equalize chemical potentials before BBN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"/>
              <p:cNvSpPr>
                <a:spLocks noChangeArrowheads="1"/>
              </p:cNvSpPr>
              <p:nvPr/>
            </p:nvSpPr>
            <p:spPr bwMode="auto">
              <a:xfrm>
                <a:off x="3097048" y="3024266"/>
                <a:ext cx="5184577" cy="22319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Helium abundance essentially fixed by n/p ratio</a:t>
                </a:r>
              </a:p>
              <a:p>
                <a:pPr algn="l"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at beta freeze-out</a:t>
                </a:r>
                <a:endParaRPr lang="en-US" altLang="en-US" sz="2000" b="0" smtClean="0"/>
              </a:p>
              <a:p>
                <a:pPr algn="l">
                  <a:defRPr/>
                </a:pPr>
                <a:endParaRPr lang="en-US" altLang="en-US" sz="400" b="0" smtClean="0"/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en-US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en-US" sz="2000" b="0" smtClean="0"/>
              </a:p>
              <a:p>
                <a:pPr algn="l">
                  <a:defRPr/>
                </a:pPr>
                <a:endParaRPr lang="en-US" altLang="en-US" sz="400" b="0" smtClean="0">
                  <a:solidFill>
                    <a:srgbClr val="003399"/>
                  </a:solidFill>
                </a:endParaRPr>
              </a:p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Effect on helium equivalent to</a:t>
                </a:r>
              </a:p>
              <a:p>
                <a:pPr algn="l">
                  <a:defRPr/>
                </a:pPr>
                <a:endParaRPr lang="en-US" altLang="en-US" sz="400" b="0" i="0" smtClean="0">
                  <a:latin typeface="Cambria Math"/>
                </a:endParaRPr>
              </a:p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∼−18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en-US" sz="2000" b="0" smtClean="0"/>
              </a:p>
            </p:txBody>
          </p:sp>
        </mc:Choice>
        <mc:Fallback xmlns="">
          <p:sp>
            <p:nvSpPr>
              <p:cNvPr id="10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048" y="3024266"/>
                <a:ext cx="5184577" cy="2231971"/>
              </a:xfrm>
              <a:prstGeom prst="rect">
                <a:avLst/>
              </a:prstGeom>
              <a:blipFill rotWithShape="1">
                <a:blip r:embed="rId3"/>
                <a:stretch>
                  <a:fillRect l="-1055" t="-10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03942" y="3023927"/>
                <a:ext cx="2518387" cy="2232346"/>
              </a:xfrm>
              <a:prstGeom prst="rect">
                <a:avLst/>
              </a:prstGeom>
              <a:solidFill>
                <a:srgbClr val="336699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Beta equilibrium effect</a:t>
                </a:r>
              </a:p>
              <a:p>
                <a:r>
                  <a:rPr 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electron flavor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023927"/>
                <a:ext cx="2518387" cy="2232346"/>
              </a:xfrm>
              <a:prstGeom prst="rect">
                <a:avLst/>
              </a:prstGeom>
              <a:blipFill rotWithShape="1">
                <a:blip r:embed="rId4"/>
                <a:stretch>
                  <a:fillRect l="-2651" t="-1359" r="-48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7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Chemical Potentials and Flavor Oscillations</a:t>
            </a:r>
            <a:endParaRPr lang="en-US" sz="28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08112" y="719997"/>
            <a:ext cx="3168352" cy="79199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Flavor mixing </a:t>
            </a:r>
          </a:p>
          <a:p>
            <a:pPr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(neutrino oscillations)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16024" y="2735990"/>
            <a:ext cx="3960440" cy="2087992"/>
            <a:chOff x="144" y="1824"/>
            <a:chExt cx="2640" cy="139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44" y="1824"/>
              <a:ext cx="480" cy="720"/>
            </a:xfrm>
            <a:prstGeom prst="curvedRigh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404040"/>
            </a:solidFill>
            <a:ln>
              <a:noFill/>
            </a:ln>
            <a:effectLst>
              <a:prstShdw prst="shdw17" dist="17961" dir="2700000">
                <a:schemeClr val="bg2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72" y="2208"/>
              <a:ext cx="2112" cy="100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35000"/>
                </a:lnSpc>
                <a:defRPr/>
              </a:pPr>
              <a:r>
                <a:rPr lang="en-US" altLang="en-US" sz="2000" b="0"/>
                <a:t>Stringent </a:t>
              </a:r>
              <a:r>
                <a:rPr lang="de-DE" altLang="en-US" sz="2000">
                  <a:latin typeface="Symbol" panose="05050102010706020507" pitchFamily="18" charset="2"/>
                </a:rPr>
                <a:t>x</a:t>
              </a:r>
              <a:r>
                <a:rPr lang="de-DE" altLang="en-US" sz="2400" baseline="-25000">
                  <a:latin typeface="Symbol" panose="05050102010706020507" pitchFamily="18" charset="2"/>
                </a:rPr>
                <a:t>n</a:t>
              </a:r>
              <a:r>
                <a:rPr lang="de-DE" altLang="en-US" sz="2400" baseline="-34000"/>
                <a:t>e</a:t>
              </a:r>
              <a:r>
                <a:rPr lang="de-DE" altLang="en-US" sz="2000" b="0" baseline="-34000"/>
                <a:t> </a:t>
              </a:r>
              <a:r>
                <a:rPr lang="en-US" altLang="en-US" sz="2000" b="0"/>
                <a:t>limit </a:t>
              </a:r>
            </a:p>
            <a:p>
              <a:pPr>
                <a:lnSpc>
                  <a:spcPct val="135000"/>
                </a:lnSpc>
                <a:defRPr/>
              </a:pPr>
              <a:r>
                <a:rPr lang="en-US" altLang="en-US" sz="2000" b="0"/>
                <a:t>applies to all flavors </a:t>
              </a:r>
            </a:p>
            <a:p>
              <a:pPr>
                <a:lnSpc>
                  <a:spcPct val="135000"/>
                </a:lnSpc>
                <a:defRPr/>
              </a:pPr>
              <a:r>
                <a:rPr lang="en-US" altLang="en-US" sz="2000" b="0"/>
                <a:t>|</a:t>
              </a:r>
              <a:r>
                <a:rPr lang="de-DE" altLang="en-US" sz="2000">
                  <a:latin typeface="Symbol" panose="05050102010706020507" pitchFamily="18" charset="2"/>
                </a:rPr>
                <a:t>x</a:t>
              </a:r>
              <a:r>
                <a:rPr lang="de-DE" altLang="en-US" sz="2400" baseline="-25000">
                  <a:latin typeface="Symbol" panose="05050102010706020507" pitchFamily="18" charset="2"/>
                </a:rPr>
                <a:t>n</a:t>
              </a:r>
              <a:r>
                <a:rPr lang="de-DE" altLang="en-US" sz="2400" baseline="-34000"/>
                <a:t>e</a:t>
              </a:r>
              <a:r>
                <a:rPr lang="de-DE" altLang="en-US" sz="2400" baseline="-34000">
                  <a:latin typeface="Symbol" panose="05050102010706020507" pitchFamily="18" charset="2"/>
                </a:rPr>
                <a:t>,m,t</a:t>
              </a:r>
              <a:r>
                <a:rPr lang="en-US" altLang="en-US" sz="2000" b="0"/>
                <a:t>|</a:t>
              </a:r>
              <a:r>
                <a:rPr lang="de-DE" altLang="en-US" sz="2000" b="0"/>
                <a:t> </a:t>
              </a:r>
              <a:r>
                <a:rPr lang="de-DE" altLang="en-US" sz="2000"/>
                <a:t>&lt;</a:t>
              </a:r>
              <a:r>
                <a:rPr lang="de-DE" altLang="en-US" sz="2000" b="0"/>
                <a:t> 0.07</a:t>
              </a:r>
              <a:endParaRPr lang="en-US" altLang="en-US" sz="2000" b="0"/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16024" y="5183981"/>
            <a:ext cx="3960440" cy="1367995"/>
            <a:chOff x="144" y="3456"/>
            <a:chExt cx="2640" cy="912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72" y="3840"/>
              <a:ext cx="2112" cy="52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Cosmic neutrino density</a:t>
              </a:r>
            </a:p>
            <a:p>
              <a:pPr eaLnBrk="0" hangingPunct="0">
                <a:defRPr/>
              </a:pPr>
              <a:r>
                <a: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close to standard value</a:t>
              </a: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144" y="3456"/>
              <a:ext cx="480" cy="720"/>
            </a:xfrm>
            <a:prstGeom prst="curvedRigh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404040"/>
            </a:solidFill>
            <a:ln>
              <a:noFill/>
            </a:ln>
            <a:effectLst>
              <a:prstShdw prst="shdw17" dist="17961" dir="2700000">
                <a:schemeClr val="bg2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216024" y="4319984"/>
            <a:ext cx="3960440" cy="1367995"/>
            <a:chOff x="144" y="2880"/>
            <a:chExt cx="2640" cy="912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672" y="3264"/>
              <a:ext cx="2112" cy="52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en-US" sz="2000" b="0"/>
                <a:t>Extra neutrino density </a:t>
              </a:r>
            </a:p>
            <a:p>
              <a:pPr eaLnBrk="0" hangingPunct="0">
                <a:defRPr/>
              </a:pPr>
              <a:r>
                <a:rPr lang="de-DE" altLang="en-US" sz="2000">
                  <a:latin typeface="Symbol" panose="05050102010706020507" pitchFamily="18" charset="2"/>
                </a:rPr>
                <a:t>D</a:t>
              </a:r>
              <a:r>
                <a:rPr lang="de-DE" altLang="en-US" sz="2000" b="0"/>
                <a:t>N</a:t>
              </a:r>
              <a:r>
                <a:rPr lang="de-DE" altLang="en-US" sz="2000" b="0" baseline="-25000"/>
                <a:t>eff</a:t>
              </a:r>
              <a:r>
                <a:rPr lang="de-DE" altLang="en-US" sz="2000" b="0"/>
                <a:t> </a:t>
              </a:r>
              <a:r>
                <a:rPr lang="de-DE" altLang="en-US" sz="2000"/>
                <a:t>&lt;</a:t>
              </a:r>
              <a:r>
                <a:rPr lang="de-DE" altLang="en-US" sz="2000" b="0"/>
                <a:t> 0.0064</a:t>
              </a:r>
              <a:endParaRPr lang="en-US" altLang="en-US" sz="2000" b="0"/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144" y="2880"/>
              <a:ext cx="480" cy="720"/>
            </a:xfrm>
            <a:prstGeom prst="curvedRigh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404040"/>
            </a:solidFill>
            <a:ln>
              <a:noFill/>
            </a:ln>
            <a:effectLst>
              <a:prstShdw prst="shdw17" dist="17961" dir="2700000">
                <a:schemeClr val="bg2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16024" y="1871993"/>
            <a:ext cx="3960440" cy="1367995"/>
            <a:chOff x="144" y="1248"/>
            <a:chExt cx="2640" cy="912"/>
          </a:xfrm>
        </p:grpSpPr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144" y="1248"/>
              <a:ext cx="480" cy="720"/>
            </a:xfrm>
            <a:prstGeom prst="curvedRigh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404040"/>
            </a:solidFill>
            <a:ln>
              <a:noFill/>
            </a:ln>
            <a:effectLst>
              <a:prstShdw prst="shdw17" dist="17961" dir="2700000">
                <a:schemeClr val="bg2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72" y="1632"/>
              <a:ext cx="2112" cy="52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Only one common neutrino </a:t>
              </a:r>
            </a:p>
            <a:p>
              <a:pPr>
                <a:defRPr/>
              </a:pPr>
              <a:r>
                <a:rPr lang="en-US" altLang="en-US" sz="2000" b="0"/>
                <a:t>chemical potential</a:t>
              </a:r>
              <a:endParaRPr lang="en-US" altLang="en-US" sz="2000"/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216024" y="1007996"/>
            <a:ext cx="3960440" cy="1367995"/>
            <a:chOff x="144" y="672"/>
            <a:chExt cx="2640" cy="912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72" y="1056"/>
              <a:ext cx="2112" cy="52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b="0"/>
                <a:t>Flavor lepton numbers</a:t>
              </a:r>
            </a:p>
            <a:p>
              <a:pPr>
                <a:defRPr/>
              </a:pPr>
              <a:r>
                <a:rPr lang="en-US" altLang="en-US" sz="2000" b="0"/>
                <a:t> not conserved</a:t>
              </a: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144" y="672"/>
              <a:ext cx="480" cy="720"/>
            </a:xfrm>
            <a:prstGeom prst="curvedRigh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404040"/>
            </a:solidFill>
            <a:ln>
              <a:noFill/>
            </a:ln>
            <a:effectLst>
              <a:prstShdw prst="shdw17" dist="17961" dir="2700000">
                <a:schemeClr val="bg2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</a:endParaRP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6505" y="5616288"/>
            <a:ext cx="4464496" cy="10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000" smtClean="0">
                <a:latin typeface="+mn-lt"/>
              </a:rPr>
              <a:t>arXiv:hep-ph/0012056 , hep-ph/0201287,</a:t>
            </a:r>
          </a:p>
          <a:p>
            <a:pPr>
              <a:defRPr/>
            </a:pPr>
            <a:r>
              <a:rPr lang="en-US" altLang="en-US" sz="2000" smtClean="0">
                <a:latin typeface="+mn-lt"/>
              </a:rPr>
              <a:t>astro-ph/0203442, hep-ph/0203180,</a:t>
            </a:r>
          </a:p>
          <a:p>
            <a:pPr>
              <a:defRPr/>
            </a:pPr>
            <a:r>
              <a:rPr lang="en-US" sz="2000" smtClean="0">
                <a:latin typeface="+mn-lt"/>
              </a:rPr>
              <a:t>arXiv:0808.3137, 1011.0916, 1110.4335</a:t>
            </a:r>
            <a:endParaRPr lang="en-US" sz="2000">
              <a:latin typeface="+mn-lt"/>
            </a:endParaRPr>
          </a:p>
        </p:txBody>
      </p:sp>
      <p:sp>
        <p:nvSpPr>
          <p:cNvPr id="26" name="Rectangle 14"/>
          <p:cNvSpPr>
            <a:spLocks noChangeAspect="1" noChangeArrowheads="1"/>
          </p:cNvSpPr>
          <p:nvPr/>
        </p:nvSpPr>
        <p:spPr bwMode="auto">
          <a:xfrm>
            <a:off x="4536505" y="719998"/>
            <a:ext cx="4464496" cy="22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Flavor </a:t>
            </a:r>
            <a:r>
              <a:rPr lang="en-US" altLang="en-US" sz="2000">
                <a:solidFill>
                  <a:srgbClr val="003399"/>
                </a:solidFill>
                <a:latin typeface="+mn-lt"/>
              </a:rPr>
              <a:t>equilibrium </a:t>
            </a: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before n/p </a:t>
            </a:r>
            <a:r>
              <a:rPr lang="en-US" altLang="en-US" sz="2000">
                <a:solidFill>
                  <a:srgbClr val="003399"/>
                </a:solidFill>
                <a:latin typeface="+mn-lt"/>
              </a:rPr>
              <a:t>freeze </a:t>
            </a: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out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assured because no mixing angle small</a:t>
            </a:r>
          </a:p>
          <a:p>
            <a:pPr>
              <a:defRPr/>
            </a:pPr>
            <a:endParaRPr lang="en-US" altLang="en-US" sz="1000">
              <a:solidFill>
                <a:srgbClr val="003399"/>
              </a:solidFill>
              <a:latin typeface="+mn-lt"/>
            </a:endParaRP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Our </a:t>
            </a:r>
            <a:r>
              <a:rPr lang="en-US" altLang="en-US" sz="2000">
                <a:solidFill>
                  <a:srgbClr val="003399"/>
                </a:solidFill>
                <a:latin typeface="+mn-lt"/>
              </a:rPr>
              <a:t>knowledge of the cosmic neutrino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density </a:t>
            </a:r>
            <a:r>
              <a:rPr lang="en-US" altLang="en-US" sz="2000">
                <a:solidFill>
                  <a:srgbClr val="003399"/>
                </a:solidFill>
                <a:latin typeface="+mn-lt"/>
              </a:rPr>
              <a:t>depends on measured </a:t>
            </a: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oscillation</a:t>
            </a:r>
          </a:p>
          <a:p>
            <a:pPr>
              <a:defRPr/>
            </a:pPr>
            <a:r>
              <a:rPr lang="en-US" altLang="en-US" sz="2000" smtClean="0">
                <a:solidFill>
                  <a:srgbClr val="003399"/>
                </a:solidFill>
                <a:latin typeface="+mn-lt"/>
              </a:rPr>
              <a:t>parameters!</a:t>
            </a:r>
            <a:endParaRPr lang="en-US" altLang="en-US" sz="200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 smtClean="0"/>
              <a:t>Flavor Conversion before BBN (</a:t>
            </a:r>
            <a:r>
              <a:rPr lang="en-US" altLang="en-US" smtClean="0">
                <a:latin typeface="Symbol" panose="05050102010706020507" pitchFamily="18" charset="2"/>
              </a:rPr>
              <a:t>Q</a:t>
            </a:r>
            <a:r>
              <a:rPr lang="en-US" altLang="en-US" sz="3600" baseline="-25000" smtClean="0"/>
              <a:t>13</a:t>
            </a:r>
            <a:r>
              <a:rPr lang="en-US" altLang="en-US" smtClean="0"/>
              <a:t> not small)</a:t>
            </a:r>
            <a:endParaRPr lang="en-US" sz="2800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792088" y="6047978"/>
            <a:ext cx="7632849" cy="5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sz="2000" smtClean="0">
                <a:latin typeface="+mn-lt"/>
              </a:rPr>
              <a:t>Mangano, Miele, Pastor, Pisanti &amp;</a:t>
            </a:r>
            <a:r>
              <a:rPr lang="en-US" sz="2000" smtClean="0">
                <a:latin typeface="+mn-lt"/>
              </a:rPr>
              <a:t> </a:t>
            </a:r>
            <a:r>
              <a:rPr lang="en-US" sz="2000">
                <a:latin typeface="+mn-lt"/>
              </a:rPr>
              <a:t>Sarikas</a:t>
            </a:r>
            <a:r>
              <a:rPr lang="en-US" altLang="en-US" sz="2000" smtClean="0">
                <a:latin typeface="+mn-lt"/>
              </a:rPr>
              <a:t>, </a:t>
            </a:r>
            <a:r>
              <a:rPr lang="en-US" sz="2000">
                <a:latin typeface="+mn-lt"/>
              </a:rPr>
              <a:t>arXiv:1110.4335</a:t>
            </a:r>
            <a:endParaRPr lang="en-US" altLang="en-US" sz="200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2" y="748044"/>
            <a:ext cx="7056980" cy="5103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4142" y="2521616"/>
                <a:ext cx="22363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Inverted Hierarchy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=0.03±0.01</m:t>
                      </m:r>
                    </m:oMath>
                  </m:oMathPara>
                </a14:m>
                <a:endParaRPr lang="en-US" sz="2000" b="0" smtClean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42" y="2521616"/>
                <a:ext cx="223638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997" t="-4310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8412" y="3252171"/>
                <a:ext cx="22363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smtClean="0">
                    <a:solidFill>
                      <a:srgbClr val="C00000"/>
                    </a:solidFill>
                  </a:rPr>
                  <a:t>Normal Hierarchy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=0.03±0.01</m:t>
                      </m:r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412" y="3252171"/>
                <a:ext cx="2236381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997" t="-4274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2532" y="4352057"/>
                <a:ext cx="11108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32" y="4352057"/>
                <a:ext cx="111088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Neutrino Thermal Equilibrium</a:t>
            </a:r>
            <a:endParaRPr lang="en-US" sz="280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680521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Cosmic expansion rate</a:t>
            </a: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680521" y="1296097"/>
            <a:ext cx="4392042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Friedmann </a:t>
            </a:r>
            <a:r>
              <a:rPr lang="en-US" altLang="en-US" sz="2000" smtClean="0">
                <a:solidFill>
                  <a:srgbClr val="003399"/>
                </a:solidFill>
              </a:rPr>
              <a:t>equation (flat universe)</a:t>
            </a:r>
            <a:endParaRPr lang="en-US" altLang="en-US" sz="2000">
              <a:solidFill>
                <a:srgbClr val="003399"/>
              </a:solidFill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680521" y="2304094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Radiation dominates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680521" y="3096091"/>
            <a:ext cx="25922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Expansion rate</a:t>
            </a: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44016" y="720099"/>
            <a:ext cx="4392488" cy="503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reaction rate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44016" y="2880092"/>
            <a:ext cx="4392488" cy="7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Dimensional analysis of reaction rate</a:t>
            </a:r>
          </a:p>
          <a:p>
            <a:pPr algn="l">
              <a:defRPr/>
            </a:pPr>
            <a:r>
              <a:rPr lang="en-US" altLang="en-US" sz="2000" smtClean="0">
                <a:solidFill>
                  <a:srgbClr val="003399"/>
                </a:solidFill>
              </a:rPr>
              <a:t>in a thermal medium for </a:t>
            </a:r>
            <a:r>
              <a:rPr lang="en-US" altLang="en-US" sz="2000"/>
              <a:t>T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≪</a:t>
            </a:r>
            <a:r>
              <a:rPr lang="en-US" altLang="en-US" sz="2000"/>
              <a:t> m</a:t>
            </a:r>
            <a:r>
              <a:rPr lang="en-US" altLang="en-US" sz="2400" baseline="-25000"/>
              <a:t>W,Z</a:t>
            </a:r>
            <a:endParaRPr lang="en-US" altLang="en-US" sz="2400"/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144016" y="1296097"/>
            <a:ext cx="4392488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>
                <a:solidFill>
                  <a:srgbClr val="003399"/>
                </a:solidFill>
              </a:rPr>
              <a:t>Examples for neutrino processes</a:t>
            </a:r>
          </a:p>
        </p:txBody>
      </p:sp>
      <p:sp>
        <p:nvSpPr>
          <p:cNvPr id="71" name="Line 29"/>
          <p:cNvSpPr>
            <a:spLocks noChangeAspect="1" noChangeShapeType="1"/>
          </p:cNvSpPr>
          <p:nvPr/>
        </p:nvSpPr>
        <p:spPr bwMode="auto">
          <a:xfrm>
            <a:off x="2880320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>
            <a:off x="2880320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 flipH="1">
            <a:off x="2880320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4" name="Line 32"/>
          <p:cNvSpPr>
            <a:spLocks noChangeAspect="1" noChangeShapeType="1"/>
          </p:cNvSpPr>
          <p:nvPr/>
        </p:nvSpPr>
        <p:spPr bwMode="auto">
          <a:xfrm flipH="1">
            <a:off x="304233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5" name="Line 33"/>
          <p:cNvSpPr>
            <a:spLocks noChangeAspect="1" noChangeShapeType="1"/>
          </p:cNvSpPr>
          <p:nvPr/>
        </p:nvSpPr>
        <p:spPr bwMode="auto">
          <a:xfrm flipH="1">
            <a:off x="3474386" y="1728096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H="1">
            <a:off x="3312368" y="1728096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7" name="Line 35"/>
          <p:cNvSpPr>
            <a:spLocks noChangeShapeType="1"/>
          </p:cNvSpPr>
          <p:nvPr/>
        </p:nvSpPr>
        <p:spPr bwMode="auto">
          <a:xfrm>
            <a:off x="3312368" y="2304094"/>
            <a:ext cx="432048" cy="57599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8" name="Line 36"/>
          <p:cNvSpPr>
            <a:spLocks noChangeAspect="1" noChangeShapeType="1"/>
          </p:cNvSpPr>
          <p:nvPr/>
        </p:nvSpPr>
        <p:spPr bwMode="auto">
          <a:xfrm>
            <a:off x="3312368" y="2304094"/>
            <a:ext cx="270030" cy="3599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9" name="Rectangle 37"/>
          <p:cNvSpPr>
            <a:spLocks noChangeArrowheads="1"/>
          </p:cNvSpPr>
          <p:nvPr/>
        </p:nvSpPr>
        <p:spPr bwMode="auto">
          <a:xfrm>
            <a:off x="3330370" y="2115094"/>
            <a:ext cx="432048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G</a:t>
            </a:r>
            <a:r>
              <a:rPr lang="en-US" altLang="en-US" sz="2400" baseline="-2500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bar>
                        <m:barPr>
                          <m:pos m:val="top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e>
                      </m:ba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</m:oMath>
                  </m:oMathPara>
                </a14:m>
                <a:endParaRPr lang="en-US" sz="2000" b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↔</m:t>
                      </m:r>
                      <m:r>
                        <a:rPr lang="en-US" sz="2000" b="0" i="1" smtClean="0"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1788323"/>
                <a:ext cx="2027711" cy="101957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F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2" y="3600007"/>
                <a:ext cx="2027711" cy="410625"/>
              </a:xfrm>
              <a:prstGeom prst="rect">
                <a:avLst/>
              </a:prstGeom>
              <a:blipFill rotWithShape="1">
                <a:blip r:embed="rId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Pl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51" y="1713473"/>
                <a:ext cx="1595651" cy="7492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471" y="1680122"/>
                <a:ext cx="1595651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3" y="2735887"/>
                <a:ext cx="108015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∼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Pl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26" y="3414212"/>
                <a:ext cx="2027711" cy="7618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Condition for thermal equilibrium: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Γ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&gt;</m:t>
                    </m:r>
                    <m:r>
                      <a:rPr lang="en-US" altLang="en-US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𝐻</m:t>
                    </m:r>
                  </m:oMath>
                </a14:m>
                <a:endParaRPr lang="en-US" alt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1" y="4176087"/>
                <a:ext cx="8928671" cy="503998"/>
              </a:xfrm>
              <a:prstGeom prst="rect">
                <a:avLst/>
              </a:prstGeom>
              <a:blipFill rotWithShape="1">
                <a:blip r:embed="rId8"/>
                <a:stretch>
                  <a:fillRect b="-141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Pl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∼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GeV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Ge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1" y="4879602"/>
                <a:ext cx="8928671" cy="520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43892" y="5616287"/>
            <a:ext cx="8929118" cy="8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1" smtClean="0">
                <a:solidFill>
                  <a:srgbClr val="C00000"/>
                </a:solidFill>
              </a:rPr>
              <a:t>Neutrinos </a:t>
            </a:r>
            <a:r>
              <a:rPr lang="en-US" altLang="en-US" sz="2000" b="1">
                <a:solidFill>
                  <a:srgbClr val="C00000"/>
                </a:solidFill>
              </a:rPr>
              <a:t>are </a:t>
            </a:r>
            <a:r>
              <a:rPr lang="en-US" altLang="en-US" sz="2000" b="1" smtClean="0">
                <a:solidFill>
                  <a:srgbClr val="C00000"/>
                </a:solidFill>
              </a:rPr>
              <a:t>in </a:t>
            </a:r>
            <a:r>
              <a:rPr lang="en-US" altLang="en-US" sz="2000" b="1">
                <a:solidFill>
                  <a:srgbClr val="C00000"/>
                </a:solidFill>
              </a:rPr>
              <a:t>thermal </a:t>
            </a:r>
            <a:r>
              <a:rPr lang="en-US" altLang="en-US" sz="2000" b="1" smtClean="0">
                <a:solidFill>
                  <a:srgbClr val="C00000"/>
                </a:solidFill>
              </a:rPr>
              <a:t>equilibrium for  </a:t>
            </a:r>
            <a:r>
              <a:rPr lang="en-US" altLang="en-US" sz="2000" b="1">
                <a:solidFill>
                  <a:srgbClr val="C00000"/>
                </a:solidFill>
              </a:rPr>
              <a:t>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≳ 1 MeV</a:t>
            </a:r>
          </a:p>
          <a:p>
            <a:pPr algn="ctr">
              <a:defRPr/>
            </a:pP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corresponding </a:t>
            </a:r>
            <a:r>
              <a:rPr lang="en-US" altLang="en-US" sz="2000" b="1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to  t </a:t>
            </a:r>
            <a:r>
              <a:rPr lang="en-US" altLang="en-US" sz="2000" b="1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≲ 1 sec</a:t>
            </a:r>
            <a:endParaRPr lang="en-US" altLang="en-US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3527"/>
            <a:ext cx="9217024" cy="582932"/>
          </a:xfrm>
        </p:spPr>
        <p:txBody>
          <a:bodyPr/>
          <a:lstStyle/>
          <a:p>
            <a:r>
              <a:rPr lang="en-US" sz="3600" smtClean="0"/>
              <a:t>BBN Summary</a:t>
            </a:r>
            <a:endParaRPr lang="en-US" sz="3600"/>
          </a:p>
        </p:txBody>
      </p:sp>
      <p:sp>
        <p:nvSpPr>
          <p:cNvPr id="3" name="TextBox 2"/>
          <p:cNvSpPr txBox="1"/>
          <p:nvPr/>
        </p:nvSpPr>
        <p:spPr>
          <a:xfrm>
            <a:off x="143892" y="1439707"/>
            <a:ext cx="878368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• BBN accounts well for He and D abundance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 smtClean="0">
                <a:solidFill>
                  <a:schemeClr val="bg1"/>
                </a:solidFill>
              </a:rPr>
              <a:t>• Lithium-7 problem unresolved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• </a:t>
            </a:r>
            <a:r>
              <a:rPr lang="en-US" sz="3600" b="1" smtClean="0">
                <a:solidFill>
                  <a:schemeClr val="bg1"/>
                </a:solidFill>
              </a:rPr>
              <a:t>Weak hint for extra radiation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• </a:t>
            </a:r>
            <a:r>
              <a:rPr lang="en-US" sz="3600" b="1" smtClean="0">
                <a:solidFill>
                  <a:schemeClr val="bg1"/>
                </a:solidFill>
              </a:rPr>
              <a:t>Large neutrino asymmetries not possible</a:t>
            </a:r>
          </a:p>
          <a:p>
            <a:endParaRPr lang="en-US" sz="1100" b="1" smtClean="0">
              <a:solidFill>
                <a:schemeClr val="bg1"/>
              </a:solidFill>
            </a:endParaRPr>
          </a:p>
          <a:p>
            <a:r>
              <a:rPr lang="en-US" sz="3600" b="1">
                <a:solidFill>
                  <a:schemeClr val="bg1"/>
                </a:solidFill>
              </a:rPr>
              <a:t>• </a:t>
            </a:r>
            <a:r>
              <a:rPr lang="en-US" sz="3600" b="1" smtClean="0">
                <a:solidFill>
                  <a:schemeClr val="bg1"/>
                </a:solidFill>
              </a:rPr>
              <a:t>Cosmic neutrino background exists</a:t>
            </a:r>
          </a:p>
          <a:p>
            <a:r>
              <a:rPr lang="en-US" sz="3600" b="1" smtClean="0">
                <a:solidFill>
                  <a:schemeClr val="bg1"/>
                </a:solidFill>
              </a:rPr>
              <a:t>   with roughly the predicted abundance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Mass</a:t>
            </a:r>
            <a:r>
              <a:rPr lang="en-US" altLang="en-US" baseline="0" smtClean="0"/>
              <a:t> Bounds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smtClean="0">
                <a:solidFill>
                  <a:srgbClr val="FFFF00"/>
                </a:solidFill>
              </a:rPr>
              <a:t>Mass Bounds</a:t>
            </a:r>
            <a:endParaRPr lang="en-US" altLang="en-US" sz="7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Fermion Mass Spectrum</a:t>
            </a:r>
          </a:p>
        </p:txBody>
      </p:sp>
      <p:grpSp>
        <p:nvGrpSpPr>
          <p:cNvPr id="3" name="Group 2051"/>
          <p:cNvGrpSpPr>
            <a:grpSpLocks/>
          </p:cNvGrpSpPr>
          <p:nvPr/>
        </p:nvGrpSpPr>
        <p:grpSpPr bwMode="auto">
          <a:xfrm>
            <a:off x="828092" y="5543980"/>
            <a:ext cx="7560841" cy="215999"/>
            <a:chOff x="816" y="3696"/>
            <a:chExt cx="5040" cy="144"/>
          </a:xfrm>
        </p:grpSpPr>
        <p:grpSp>
          <p:nvGrpSpPr>
            <p:cNvPr id="4" name="Group 2052"/>
            <p:cNvGrpSpPr>
              <a:grpSpLocks/>
            </p:cNvGrpSpPr>
            <p:nvPr/>
          </p:nvGrpSpPr>
          <p:grpSpPr bwMode="auto">
            <a:xfrm rot="5400000">
              <a:off x="912" y="3600"/>
              <a:ext cx="144" cy="336"/>
              <a:chOff x="3408" y="864"/>
              <a:chExt cx="192" cy="2400"/>
            </a:xfrm>
          </p:grpSpPr>
          <p:sp>
            <p:nvSpPr>
              <p:cNvPr id="173" name="Line 205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2054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2055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2056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2057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2058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2059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Line 2060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2061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2062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2063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064"/>
            <p:cNvGrpSpPr>
              <a:grpSpLocks/>
            </p:cNvGrpSpPr>
            <p:nvPr/>
          </p:nvGrpSpPr>
          <p:grpSpPr bwMode="auto">
            <a:xfrm rot="5400000">
              <a:off x="1248" y="3600"/>
              <a:ext cx="144" cy="336"/>
              <a:chOff x="3408" y="864"/>
              <a:chExt cx="192" cy="2400"/>
            </a:xfrm>
          </p:grpSpPr>
          <p:sp>
            <p:nvSpPr>
              <p:cNvPr id="162" name="Line 2065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2066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2067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2068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2069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2070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2071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072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073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074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2075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076"/>
            <p:cNvGrpSpPr>
              <a:grpSpLocks/>
            </p:cNvGrpSpPr>
            <p:nvPr/>
          </p:nvGrpSpPr>
          <p:grpSpPr bwMode="auto">
            <a:xfrm rot="5400000">
              <a:off x="1584" y="3600"/>
              <a:ext cx="144" cy="336"/>
              <a:chOff x="3408" y="864"/>
              <a:chExt cx="192" cy="2400"/>
            </a:xfrm>
          </p:grpSpPr>
          <p:sp>
            <p:nvSpPr>
              <p:cNvPr id="151" name="Line 2077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2078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Line 2079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Line 2080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2081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2082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Line 2083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084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2085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2086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2087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88"/>
            <p:cNvGrpSpPr>
              <a:grpSpLocks/>
            </p:cNvGrpSpPr>
            <p:nvPr/>
          </p:nvGrpSpPr>
          <p:grpSpPr bwMode="auto">
            <a:xfrm rot="5400000">
              <a:off x="1920" y="3600"/>
              <a:ext cx="144" cy="336"/>
              <a:chOff x="3408" y="864"/>
              <a:chExt cx="192" cy="2400"/>
            </a:xfrm>
          </p:grpSpPr>
          <p:sp>
            <p:nvSpPr>
              <p:cNvPr id="140" name="Line 208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2090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2091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2092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2093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2094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2095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096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2097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2098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2099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100"/>
            <p:cNvGrpSpPr>
              <a:grpSpLocks/>
            </p:cNvGrpSpPr>
            <p:nvPr/>
          </p:nvGrpSpPr>
          <p:grpSpPr bwMode="auto">
            <a:xfrm rot="5400000">
              <a:off x="2256" y="3600"/>
              <a:ext cx="144" cy="336"/>
              <a:chOff x="3408" y="864"/>
              <a:chExt cx="192" cy="2400"/>
            </a:xfrm>
          </p:grpSpPr>
          <p:sp>
            <p:nvSpPr>
              <p:cNvPr id="129" name="Line 2101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2102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103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2104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105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2106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107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2108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2109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2110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2111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112"/>
            <p:cNvGrpSpPr>
              <a:grpSpLocks/>
            </p:cNvGrpSpPr>
            <p:nvPr/>
          </p:nvGrpSpPr>
          <p:grpSpPr bwMode="auto">
            <a:xfrm rot="5400000">
              <a:off x="2592" y="3600"/>
              <a:ext cx="144" cy="336"/>
              <a:chOff x="3408" y="864"/>
              <a:chExt cx="192" cy="2400"/>
            </a:xfrm>
          </p:grpSpPr>
          <p:sp>
            <p:nvSpPr>
              <p:cNvPr id="118" name="Line 211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2114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2115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2116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2117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2118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2119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2120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2121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2122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2123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124"/>
            <p:cNvGrpSpPr>
              <a:grpSpLocks/>
            </p:cNvGrpSpPr>
            <p:nvPr/>
          </p:nvGrpSpPr>
          <p:grpSpPr bwMode="auto">
            <a:xfrm rot="5400000">
              <a:off x="2928" y="3600"/>
              <a:ext cx="144" cy="336"/>
              <a:chOff x="3408" y="864"/>
              <a:chExt cx="192" cy="2400"/>
            </a:xfrm>
          </p:grpSpPr>
          <p:sp>
            <p:nvSpPr>
              <p:cNvPr id="107" name="Line 2125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126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127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128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2129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2130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2131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2132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133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2134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2135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136"/>
            <p:cNvGrpSpPr>
              <a:grpSpLocks/>
            </p:cNvGrpSpPr>
            <p:nvPr/>
          </p:nvGrpSpPr>
          <p:grpSpPr bwMode="auto">
            <a:xfrm rot="5400000">
              <a:off x="3264" y="3600"/>
              <a:ext cx="144" cy="336"/>
              <a:chOff x="3408" y="864"/>
              <a:chExt cx="192" cy="2400"/>
            </a:xfrm>
          </p:grpSpPr>
          <p:sp>
            <p:nvSpPr>
              <p:cNvPr id="96" name="Line 2137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2138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2139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2140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2141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2142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2143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2144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145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146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147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2148"/>
            <p:cNvGrpSpPr>
              <a:grpSpLocks/>
            </p:cNvGrpSpPr>
            <p:nvPr/>
          </p:nvGrpSpPr>
          <p:grpSpPr bwMode="auto">
            <a:xfrm rot="5400000">
              <a:off x="3600" y="3600"/>
              <a:ext cx="144" cy="336"/>
              <a:chOff x="3408" y="864"/>
              <a:chExt cx="192" cy="2400"/>
            </a:xfrm>
          </p:grpSpPr>
          <p:sp>
            <p:nvSpPr>
              <p:cNvPr id="85" name="Line 214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2150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2151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2152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2153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154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2155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Line 2156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2157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2158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159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160"/>
            <p:cNvGrpSpPr>
              <a:grpSpLocks/>
            </p:cNvGrpSpPr>
            <p:nvPr/>
          </p:nvGrpSpPr>
          <p:grpSpPr bwMode="auto">
            <a:xfrm rot="5400000">
              <a:off x="3936" y="3600"/>
              <a:ext cx="144" cy="336"/>
              <a:chOff x="3408" y="864"/>
              <a:chExt cx="192" cy="2400"/>
            </a:xfrm>
          </p:grpSpPr>
          <p:sp>
            <p:nvSpPr>
              <p:cNvPr id="74" name="Line 2161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2162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2163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2164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2165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2166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167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2168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2169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2170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2171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172"/>
            <p:cNvGrpSpPr>
              <a:grpSpLocks/>
            </p:cNvGrpSpPr>
            <p:nvPr/>
          </p:nvGrpSpPr>
          <p:grpSpPr bwMode="auto">
            <a:xfrm rot="5400000">
              <a:off x="4272" y="3600"/>
              <a:ext cx="144" cy="336"/>
              <a:chOff x="3408" y="864"/>
              <a:chExt cx="192" cy="2400"/>
            </a:xfrm>
          </p:grpSpPr>
          <p:sp>
            <p:nvSpPr>
              <p:cNvPr id="63" name="Line 2173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174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175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176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177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2178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179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2180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2181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2182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2183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2184"/>
            <p:cNvGrpSpPr>
              <a:grpSpLocks/>
            </p:cNvGrpSpPr>
            <p:nvPr/>
          </p:nvGrpSpPr>
          <p:grpSpPr bwMode="auto">
            <a:xfrm rot="5400000">
              <a:off x="4608" y="3600"/>
              <a:ext cx="144" cy="336"/>
              <a:chOff x="3408" y="864"/>
              <a:chExt cx="192" cy="2400"/>
            </a:xfrm>
          </p:grpSpPr>
          <p:sp>
            <p:nvSpPr>
              <p:cNvPr id="52" name="Line 2185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186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187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188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189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190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191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192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193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194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195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196"/>
            <p:cNvGrpSpPr>
              <a:grpSpLocks/>
            </p:cNvGrpSpPr>
            <p:nvPr/>
          </p:nvGrpSpPr>
          <p:grpSpPr bwMode="auto">
            <a:xfrm rot="5400000">
              <a:off x="4944" y="3600"/>
              <a:ext cx="144" cy="336"/>
              <a:chOff x="3408" y="864"/>
              <a:chExt cx="192" cy="2400"/>
            </a:xfrm>
          </p:grpSpPr>
          <p:sp>
            <p:nvSpPr>
              <p:cNvPr id="41" name="Line 2197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198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199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200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201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202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203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204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205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206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207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208"/>
            <p:cNvGrpSpPr>
              <a:grpSpLocks/>
            </p:cNvGrpSpPr>
            <p:nvPr/>
          </p:nvGrpSpPr>
          <p:grpSpPr bwMode="auto">
            <a:xfrm rot="5400000">
              <a:off x="5280" y="3600"/>
              <a:ext cx="144" cy="336"/>
              <a:chOff x="3408" y="864"/>
              <a:chExt cx="192" cy="2400"/>
            </a:xfrm>
          </p:grpSpPr>
          <p:sp>
            <p:nvSpPr>
              <p:cNvPr id="30" name="Line 2209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210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211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212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213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214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215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216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217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218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219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220"/>
            <p:cNvGrpSpPr>
              <a:grpSpLocks/>
            </p:cNvGrpSpPr>
            <p:nvPr/>
          </p:nvGrpSpPr>
          <p:grpSpPr bwMode="auto">
            <a:xfrm rot="5400000">
              <a:off x="5616" y="3600"/>
              <a:ext cx="144" cy="336"/>
              <a:chOff x="3408" y="864"/>
              <a:chExt cx="192" cy="2400"/>
            </a:xfrm>
          </p:grpSpPr>
          <p:sp>
            <p:nvSpPr>
              <p:cNvPr id="19" name="Line 2221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2222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223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224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2225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226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227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2228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229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230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231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" name="Rectangle 2232"/>
          <p:cNvSpPr>
            <a:spLocks noChangeArrowheads="1"/>
          </p:cNvSpPr>
          <p:nvPr/>
        </p:nvSpPr>
        <p:spPr bwMode="auto">
          <a:xfrm>
            <a:off x="1116124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85" name="Rectangle 2233"/>
          <p:cNvSpPr>
            <a:spLocks noChangeArrowheads="1"/>
          </p:cNvSpPr>
          <p:nvPr/>
        </p:nvSpPr>
        <p:spPr bwMode="auto">
          <a:xfrm>
            <a:off x="1620180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186" name="Rectangle 2234"/>
          <p:cNvSpPr>
            <a:spLocks noChangeArrowheads="1"/>
          </p:cNvSpPr>
          <p:nvPr/>
        </p:nvSpPr>
        <p:spPr bwMode="auto">
          <a:xfrm>
            <a:off x="612068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87" name="Rectangle 2235"/>
          <p:cNvSpPr>
            <a:spLocks noChangeArrowheads="1"/>
          </p:cNvSpPr>
          <p:nvPr/>
        </p:nvSpPr>
        <p:spPr bwMode="auto">
          <a:xfrm>
            <a:off x="2628292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88" name="Rectangle 2236"/>
          <p:cNvSpPr>
            <a:spLocks noChangeArrowheads="1"/>
          </p:cNvSpPr>
          <p:nvPr/>
        </p:nvSpPr>
        <p:spPr bwMode="auto">
          <a:xfrm>
            <a:off x="3132348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189" name="Rectangle 2237"/>
          <p:cNvSpPr>
            <a:spLocks noChangeArrowheads="1"/>
          </p:cNvSpPr>
          <p:nvPr/>
        </p:nvSpPr>
        <p:spPr bwMode="auto">
          <a:xfrm>
            <a:off x="2124236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0" name="Rectangle 2238"/>
          <p:cNvSpPr>
            <a:spLocks noChangeArrowheads="1"/>
          </p:cNvSpPr>
          <p:nvPr/>
        </p:nvSpPr>
        <p:spPr bwMode="auto">
          <a:xfrm>
            <a:off x="4140460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91" name="Rectangle 2239"/>
          <p:cNvSpPr>
            <a:spLocks noChangeArrowheads="1"/>
          </p:cNvSpPr>
          <p:nvPr/>
        </p:nvSpPr>
        <p:spPr bwMode="auto">
          <a:xfrm>
            <a:off x="4644517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192" name="Rectangle 2240"/>
          <p:cNvSpPr>
            <a:spLocks noChangeArrowheads="1"/>
          </p:cNvSpPr>
          <p:nvPr/>
        </p:nvSpPr>
        <p:spPr bwMode="auto">
          <a:xfrm>
            <a:off x="3636404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3" name="Rectangle 2241"/>
          <p:cNvSpPr>
            <a:spLocks noChangeArrowheads="1"/>
          </p:cNvSpPr>
          <p:nvPr/>
        </p:nvSpPr>
        <p:spPr bwMode="auto">
          <a:xfrm>
            <a:off x="5652629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94" name="Rectangle 2242"/>
          <p:cNvSpPr>
            <a:spLocks noChangeArrowheads="1"/>
          </p:cNvSpPr>
          <p:nvPr/>
        </p:nvSpPr>
        <p:spPr bwMode="auto">
          <a:xfrm>
            <a:off x="6156685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195" name="Rectangle 2243"/>
          <p:cNvSpPr>
            <a:spLocks noChangeArrowheads="1"/>
          </p:cNvSpPr>
          <p:nvPr/>
        </p:nvSpPr>
        <p:spPr bwMode="auto">
          <a:xfrm>
            <a:off x="5148573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6" name="Rectangle 2244"/>
          <p:cNvSpPr>
            <a:spLocks noChangeArrowheads="1"/>
          </p:cNvSpPr>
          <p:nvPr/>
        </p:nvSpPr>
        <p:spPr bwMode="auto">
          <a:xfrm>
            <a:off x="7164797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197" name="Rectangle 2245"/>
          <p:cNvSpPr>
            <a:spLocks noChangeArrowheads="1"/>
          </p:cNvSpPr>
          <p:nvPr/>
        </p:nvSpPr>
        <p:spPr bwMode="auto">
          <a:xfrm>
            <a:off x="7668853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198" name="Rectangle 2246"/>
          <p:cNvSpPr>
            <a:spLocks noChangeArrowheads="1"/>
          </p:cNvSpPr>
          <p:nvPr/>
        </p:nvSpPr>
        <p:spPr bwMode="auto">
          <a:xfrm>
            <a:off x="6660741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99" name="Rectangle 2247"/>
          <p:cNvSpPr>
            <a:spLocks noChangeArrowheads="1"/>
          </p:cNvSpPr>
          <p:nvPr/>
        </p:nvSpPr>
        <p:spPr bwMode="auto">
          <a:xfrm>
            <a:off x="8172909" y="5759979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00" name="Rectangle 2248"/>
          <p:cNvSpPr>
            <a:spLocks noChangeArrowheads="1"/>
          </p:cNvSpPr>
          <p:nvPr/>
        </p:nvSpPr>
        <p:spPr bwMode="auto">
          <a:xfrm>
            <a:off x="612068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meV</a:t>
            </a:r>
          </a:p>
        </p:txBody>
      </p:sp>
      <p:sp>
        <p:nvSpPr>
          <p:cNvPr id="201" name="Rectangle 2249"/>
          <p:cNvSpPr>
            <a:spLocks noChangeArrowheads="1"/>
          </p:cNvSpPr>
          <p:nvPr/>
        </p:nvSpPr>
        <p:spPr bwMode="auto">
          <a:xfrm>
            <a:off x="2124236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eV</a:t>
            </a:r>
          </a:p>
        </p:txBody>
      </p:sp>
      <p:sp>
        <p:nvSpPr>
          <p:cNvPr id="202" name="Rectangle 2250"/>
          <p:cNvSpPr>
            <a:spLocks noChangeArrowheads="1"/>
          </p:cNvSpPr>
          <p:nvPr/>
        </p:nvSpPr>
        <p:spPr bwMode="auto">
          <a:xfrm>
            <a:off x="3636404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keV</a:t>
            </a:r>
          </a:p>
        </p:txBody>
      </p:sp>
      <p:sp>
        <p:nvSpPr>
          <p:cNvPr id="203" name="Rectangle 2251"/>
          <p:cNvSpPr>
            <a:spLocks noChangeArrowheads="1"/>
          </p:cNvSpPr>
          <p:nvPr/>
        </p:nvSpPr>
        <p:spPr bwMode="auto">
          <a:xfrm>
            <a:off x="5148573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MeV</a:t>
            </a:r>
          </a:p>
        </p:txBody>
      </p:sp>
      <p:sp>
        <p:nvSpPr>
          <p:cNvPr id="204" name="Rectangle 2252"/>
          <p:cNvSpPr>
            <a:spLocks noChangeArrowheads="1"/>
          </p:cNvSpPr>
          <p:nvPr/>
        </p:nvSpPr>
        <p:spPr bwMode="auto">
          <a:xfrm>
            <a:off x="6660741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GeV</a:t>
            </a:r>
          </a:p>
        </p:txBody>
      </p:sp>
      <p:sp>
        <p:nvSpPr>
          <p:cNvPr id="205" name="Rectangle 2253"/>
          <p:cNvSpPr>
            <a:spLocks noChangeArrowheads="1"/>
          </p:cNvSpPr>
          <p:nvPr/>
        </p:nvSpPr>
        <p:spPr bwMode="auto">
          <a:xfrm>
            <a:off x="8172909" y="6047978"/>
            <a:ext cx="432048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/>
              <a:t>TeV</a:t>
            </a:r>
          </a:p>
        </p:txBody>
      </p:sp>
      <p:grpSp>
        <p:nvGrpSpPr>
          <p:cNvPr id="206" name="Group 2254"/>
          <p:cNvGrpSpPr>
            <a:grpSpLocks/>
          </p:cNvGrpSpPr>
          <p:nvPr/>
        </p:nvGrpSpPr>
        <p:grpSpPr bwMode="auto">
          <a:xfrm flipV="1">
            <a:off x="828092" y="1079996"/>
            <a:ext cx="7560841" cy="215999"/>
            <a:chOff x="816" y="3696"/>
            <a:chExt cx="5040" cy="144"/>
          </a:xfrm>
        </p:grpSpPr>
        <p:grpSp>
          <p:nvGrpSpPr>
            <p:cNvPr id="207" name="Group 2255"/>
            <p:cNvGrpSpPr>
              <a:grpSpLocks/>
            </p:cNvGrpSpPr>
            <p:nvPr/>
          </p:nvGrpSpPr>
          <p:grpSpPr bwMode="auto">
            <a:xfrm rot="5400000">
              <a:off x="912" y="3600"/>
              <a:ext cx="144" cy="336"/>
              <a:chOff x="3408" y="864"/>
              <a:chExt cx="192" cy="2400"/>
            </a:xfrm>
          </p:grpSpPr>
          <p:sp>
            <p:nvSpPr>
              <p:cNvPr id="376" name="Line 2256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Line 2257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Line 2258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2259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Line 2260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2261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2262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Line 2263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Line 2264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Line 2265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Line 2266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" name="Group 2267"/>
            <p:cNvGrpSpPr>
              <a:grpSpLocks/>
            </p:cNvGrpSpPr>
            <p:nvPr/>
          </p:nvGrpSpPr>
          <p:grpSpPr bwMode="auto">
            <a:xfrm rot="5400000">
              <a:off x="1248" y="3600"/>
              <a:ext cx="144" cy="336"/>
              <a:chOff x="3408" y="864"/>
              <a:chExt cx="192" cy="2400"/>
            </a:xfrm>
          </p:grpSpPr>
          <p:sp>
            <p:nvSpPr>
              <p:cNvPr id="365" name="Line 2268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Line 2269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2270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Line 2271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Line 2272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Line 2273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2274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Line 2275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Line 2276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Line 2277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Line 2278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9" name="Group 2279"/>
            <p:cNvGrpSpPr>
              <a:grpSpLocks/>
            </p:cNvGrpSpPr>
            <p:nvPr/>
          </p:nvGrpSpPr>
          <p:grpSpPr bwMode="auto">
            <a:xfrm rot="5400000">
              <a:off x="1584" y="3600"/>
              <a:ext cx="144" cy="336"/>
              <a:chOff x="3408" y="864"/>
              <a:chExt cx="192" cy="2400"/>
            </a:xfrm>
          </p:grpSpPr>
          <p:sp>
            <p:nvSpPr>
              <p:cNvPr id="354" name="Line 2280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Line 2281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Line 2282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Line 2283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Line 2284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2285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Line 2286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Line 2287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Line 2288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2289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2290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0" name="Group 2291"/>
            <p:cNvGrpSpPr>
              <a:grpSpLocks/>
            </p:cNvGrpSpPr>
            <p:nvPr/>
          </p:nvGrpSpPr>
          <p:grpSpPr bwMode="auto">
            <a:xfrm rot="5400000">
              <a:off x="1920" y="3600"/>
              <a:ext cx="144" cy="336"/>
              <a:chOff x="3408" y="864"/>
              <a:chExt cx="192" cy="2400"/>
            </a:xfrm>
          </p:grpSpPr>
          <p:sp>
            <p:nvSpPr>
              <p:cNvPr id="343" name="Line 2292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Line 2293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Line 2294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Line 2295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Line 2296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Line 2297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Line 2298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Line 2299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Line 2300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2301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2302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1" name="Group 2303"/>
            <p:cNvGrpSpPr>
              <a:grpSpLocks/>
            </p:cNvGrpSpPr>
            <p:nvPr/>
          </p:nvGrpSpPr>
          <p:grpSpPr bwMode="auto">
            <a:xfrm rot="5400000">
              <a:off x="2256" y="3600"/>
              <a:ext cx="144" cy="336"/>
              <a:chOff x="3408" y="864"/>
              <a:chExt cx="192" cy="2400"/>
            </a:xfrm>
          </p:grpSpPr>
          <p:sp>
            <p:nvSpPr>
              <p:cNvPr id="332" name="Line 2304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Line 2305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Line 2306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Line 2307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Line 2308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Line 2309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Line 2310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Line 2311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Line 2312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Line 2313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Line 2314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" name="Group 2315"/>
            <p:cNvGrpSpPr>
              <a:grpSpLocks/>
            </p:cNvGrpSpPr>
            <p:nvPr/>
          </p:nvGrpSpPr>
          <p:grpSpPr bwMode="auto">
            <a:xfrm rot="5400000">
              <a:off x="2592" y="3600"/>
              <a:ext cx="144" cy="336"/>
              <a:chOff x="3408" y="864"/>
              <a:chExt cx="192" cy="2400"/>
            </a:xfrm>
          </p:grpSpPr>
          <p:sp>
            <p:nvSpPr>
              <p:cNvPr id="321" name="Line 2316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Line 2317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Line 2318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Line 2319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Line 2320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Line 2321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Line 2322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Line 2323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Line 2324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Line 2325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Line 2326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3" name="Group 2327"/>
            <p:cNvGrpSpPr>
              <a:grpSpLocks/>
            </p:cNvGrpSpPr>
            <p:nvPr/>
          </p:nvGrpSpPr>
          <p:grpSpPr bwMode="auto">
            <a:xfrm rot="5400000">
              <a:off x="2928" y="3600"/>
              <a:ext cx="144" cy="336"/>
              <a:chOff x="3408" y="864"/>
              <a:chExt cx="192" cy="2400"/>
            </a:xfrm>
          </p:grpSpPr>
          <p:sp>
            <p:nvSpPr>
              <p:cNvPr id="310" name="Line 2328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Line 2329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Line 2330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" name="Line 2331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Line 2332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Line 2333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Line 2334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Line 2335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Line 2336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Line 2337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Line 2338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4" name="Group 2339"/>
            <p:cNvGrpSpPr>
              <a:grpSpLocks/>
            </p:cNvGrpSpPr>
            <p:nvPr/>
          </p:nvGrpSpPr>
          <p:grpSpPr bwMode="auto">
            <a:xfrm rot="5400000">
              <a:off x="3264" y="3600"/>
              <a:ext cx="144" cy="336"/>
              <a:chOff x="3408" y="864"/>
              <a:chExt cx="192" cy="2400"/>
            </a:xfrm>
          </p:grpSpPr>
          <p:sp>
            <p:nvSpPr>
              <p:cNvPr id="299" name="Line 2340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Line 2341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2342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2343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Line 2344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Line 2345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Line 2346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Line 2347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Line 2348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Line 2349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Line 2350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" name="Group 2351"/>
            <p:cNvGrpSpPr>
              <a:grpSpLocks/>
            </p:cNvGrpSpPr>
            <p:nvPr/>
          </p:nvGrpSpPr>
          <p:grpSpPr bwMode="auto">
            <a:xfrm rot="5400000">
              <a:off x="3600" y="3600"/>
              <a:ext cx="144" cy="336"/>
              <a:chOff x="3408" y="864"/>
              <a:chExt cx="192" cy="2400"/>
            </a:xfrm>
          </p:grpSpPr>
          <p:sp>
            <p:nvSpPr>
              <p:cNvPr id="288" name="Line 2352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353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354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Line 2355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Line 2356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Line 2357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2358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Line 2359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Line 2360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Line 2361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Line 2362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" name="Group 2363"/>
            <p:cNvGrpSpPr>
              <a:grpSpLocks/>
            </p:cNvGrpSpPr>
            <p:nvPr/>
          </p:nvGrpSpPr>
          <p:grpSpPr bwMode="auto">
            <a:xfrm rot="5400000">
              <a:off x="3936" y="3600"/>
              <a:ext cx="144" cy="336"/>
              <a:chOff x="3408" y="864"/>
              <a:chExt cx="192" cy="2400"/>
            </a:xfrm>
          </p:grpSpPr>
          <p:sp>
            <p:nvSpPr>
              <p:cNvPr id="277" name="Line 2364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Line 2365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Line 2366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2367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Line 2368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Line 2369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Line 2370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Line 2371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Line 2372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373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374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7" name="Group 2375"/>
            <p:cNvGrpSpPr>
              <a:grpSpLocks/>
            </p:cNvGrpSpPr>
            <p:nvPr/>
          </p:nvGrpSpPr>
          <p:grpSpPr bwMode="auto">
            <a:xfrm rot="5400000">
              <a:off x="4272" y="3600"/>
              <a:ext cx="144" cy="336"/>
              <a:chOff x="3408" y="864"/>
              <a:chExt cx="192" cy="2400"/>
            </a:xfrm>
          </p:grpSpPr>
          <p:sp>
            <p:nvSpPr>
              <p:cNvPr id="266" name="Line 2376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2377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2378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2379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2380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2381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Line 2382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Line 2383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Line 2384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Line 2385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Line 2386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" name="Group 2387"/>
            <p:cNvGrpSpPr>
              <a:grpSpLocks/>
            </p:cNvGrpSpPr>
            <p:nvPr/>
          </p:nvGrpSpPr>
          <p:grpSpPr bwMode="auto">
            <a:xfrm rot="5400000">
              <a:off x="4608" y="3600"/>
              <a:ext cx="144" cy="336"/>
              <a:chOff x="3408" y="864"/>
              <a:chExt cx="192" cy="2400"/>
            </a:xfrm>
          </p:grpSpPr>
          <p:sp>
            <p:nvSpPr>
              <p:cNvPr id="255" name="Line 2388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2389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2390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Line 2391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Line 2392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Line 2393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" name="Line 2394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" name="Line 2395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3" name="Line 2396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Line 2397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5" name="Line 2398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9" name="Group 2399"/>
            <p:cNvGrpSpPr>
              <a:grpSpLocks/>
            </p:cNvGrpSpPr>
            <p:nvPr/>
          </p:nvGrpSpPr>
          <p:grpSpPr bwMode="auto">
            <a:xfrm rot="5400000">
              <a:off x="4944" y="3600"/>
              <a:ext cx="144" cy="336"/>
              <a:chOff x="3408" y="864"/>
              <a:chExt cx="192" cy="2400"/>
            </a:xfrm>
          </p:grpSpPr>
          <p:sp>
            <p:nvSpPr>
              <p:cNvPr id="244" name="Line 2400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2401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2402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403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2404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Line 2405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2406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2407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Line 2408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2409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Line 2410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0" name="Group 2411"/>
            <p:cNvGrpSpPr>
              <a:grpSpLocks/>
            </p:cNvGrpSpPr>
            <p:nvPr/>
          </p:nvGrpSpPr>
          <p:grpSpPr bwMode="auto">
            <a:xfrm rot="5400000">
              <a:off x="5280" y="3600"/>
              <a:ext cx="144" cy="336"/>
              <a:chOff x="3408" y="864"/>
              <a:chExt cx="192" cy="2400"/>
            </a:xfrm>
          </p:grpSpPr>
          <p:sp>
            <p:nvSpPr>
              <p:cNvPr id="233" name="Line 2412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Line 2413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2414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2415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2416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Line 2417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Line 2418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Line 2419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2420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2421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2422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1" name="Group 2423"/>
            <p:cNvGrpSpPr>
              <a:grpSpLocks/>
            </p:cNvGrpSpPr>
            <p:nvPr/>
          </p:nvGrpSpPr>
          <p:grpSpPr bwMode="auto">
            <a:xfrm rot="5400000">
              <a:off x="5616" y="3600"/>
              <a:ext cx="144" cy="336"/>
              <a:chOff x="3408" y="864"/>
              <a:chExt cx="192" cy="2400"/>
            </a:xfrm>
          </p:grpSpPr>
          <p:sp>
            <p:nvSpPr>
              <p:cNvPr id="222" name="Line 2424"/>
              <p:cNvSpPr>
                <a:spLocks noChangeShapeType="1"/>
              </p:cNvSpPr>
              <p:nvPr/>
            </p:nvSpPr>
            <p:spPr bwMode="auto">
              <a:xfrm>
                <a:off x="3600" y="864"/>
                <a:ext cx="0" cy="240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2425"/>
              <p:cNvSpPr>
                <a:spLocks noChangeShapeType="1"/>
              </p:cNvSpPr>
              <p:nvPr/>
            </p:nvSpPr>
            <p:spPr bwMode="auto">
              <a:xfrm>
                <a:off x="3408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2426"/>
              <p:cNvSpPr>
                <a:spLocks noChangeShapeType="1"/>
              </p:cNvSpPr>
              <p:nvPr/>
            </p:nvSpPr>
            <p:spPr bwMode="auto">
              <a:xfrm>
                <a:off x="3408" y="864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Line 2427"/>
              <p:cNvSpPr>
                <a:spLocks noChangeShapeType="1"/>
              </p:cNvSpPr>
              <p:nvPr/>
            </p:nvSpPr>
            <p:spPr bwMode="auto">
              <a:xfrm>
                <a:off x="3504" y="966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Line 2428"/>
              <p:cNvSpPr>
                <a:spLocks noChangeShapeType="1"/>
              </p:cNvSpPr>
              <p:nvPr/>
            </p:nvSpPr>
            <p:spPr bwMode="auto">
              <a:xfrm>
                <a:off x="3504" y="10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Line 2429"/>
              <p:cNvSpPr>
                <a:spLocks noChangeShapeType="1"/>
              </p:cNvSpPr>
              <p:nvPr/>
            </p:nvSpPr>
            <p:spPr bwMode="auto">
              <a:xfrm>
                <a:off x="3504" y="1230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2430"/>
              <p:cNvSpPr>
                <a:spLocks noChangeShapeType="1"/>
              </p:cNvSpPr>
              <p:nvPr/>
            </p:nvSpPr>
            <p:spPr bwMode="auto">
              <a:xfrm>
                <a:off x="3504" y="253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2431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2432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Line 2433"/>
              <p:cNvSpPr>
                <a:spLocks noChangeShapeType="1"/>
              </p:cNvSpPr>
              <p:nvPr/>
            </p:nvSpPr>
            <p:spPr bwMode="auto">
              <a:xfrm>
                <a:off x="3504" y="1818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434"/>
              <p:cNvSpPr>
                <a:spLocks noChangeShapeType="1"/>
              </p:cNvSpPr>
              <p:nvPr/>
            </p:nvSpPr>
            <p:spPr bwMode="auto">
              <a:xfrm>
                <a:off x="3504" y="2112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40404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7" name="Rectangle 2435"/>
          <p:cNvSpPr>
            <a:spLocks noChangeArrowheads="1"/>
          </p:cNvSpPr>
          <p:nvPr/>
        </p:nvSpPr>
        <p:spPr bwMode="auto">
          <a:xfrm>
            <a:off x="6318703" y="1511995"/>
            <a:ext cx="126014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88" name="Rectangle 2436"/>
          <p:cNvSpPr>
            <a:spLocks noChangeArrowheads="1"/>
          </p:cNvSpPr>
          <p:nvPr/>
        </p:nvSpPr>
        <p:spPr bwMode="auto">
          <a:xfrm>
            <a:off x="5706635" y="1511995"/>
            <a:ext cx="135015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89" name="Rectangle 2437"/>
          <p:cNvSpPr>
            <a:spLocks noChangeArrowheads="1"/>
          </p:cNvSpPr>
          <p:nvPr/>
        </p:nvSpPr>
        <p:spPr bwMode="auto">
          <a:xfrm>
            <a:off x="7164797" y="1511995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90" name="Rectangle 2438"/>
          <p:cNvSpPr>
            <a:spLocks noChangeArrowheads="1"/>
          </p:cNvSpPr>
          <p:nvPr/>
        </p:nvSpPr>
        <p:spPr bwMode="auto">
          <a:xfrm>
            <a:off x="5463608" y="1511995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d</a:t>
            </a:r>
          </a:p>
        </p:txBody>
      </p:sp>
      <p:sp>
        <p:nvSpPr>
          <p:cNvPr id="391" name="Rectangle 2439"/>
          <p:cNvSpPr>
            <a:spLocks noChangeArrowheads="1"/>
          </p:cNvSpPr>
          <p:nvPr/>
        </p:nvSpPr>
        <p:spPr bwMode="auto">
          <a:xfrm>
            <a:off x="6084677" y="1511995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s</a:t>
            </a:r>
          </a:p>
        </p:txBody>
      </p:sp>
      <p:sp>
        <p:nvSpPr>
          <p:cNvPr id="392" name="Rectangle 2440"/>
          <p:cNvSpPr>
            <a:spLocks noChangeArrowheads="1"/>
          </p:cNvSpPr>
          <p:nvPr/>
        </p:nvSpPr>
        <p:spPr bwMode="auto">
          <a:xfrm>
            <a:off x="6930771" y="1511995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b</a:t>
            </a:r>
          </a:p>
        </p:txBody>
      </p:sp>
      <p:sp>
        <p:nvSpPr>
          <p:cNvPr id="393" name="Rectangle 2441"/>
          <p:cNvSpPr>
            <a:spLocks noChangeArrowheads="1"/>
          </p:cNvSpPr>
          <p:nvPr/>
        </p:nvSpPr>
        <p:spPr bwMode="auto">
          <a:xfrm>
            <a:off x="864096" y="1511995"/>
            <a:ext cx="1368152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/>
              <a:t>Quarks (Q = </a:t>
            </a:r>
            <a:r>
              <a:rPr lang="en-US" sz="2000">
                <a:latin typeface="Symbol" pitchFamily="18" charset="2"/>
              </a:rPr>
              <a:t>-</a:t>
            </a:r>
            <a:r>
              <a:rPr lang="en-US" sz="2000"/>
              <a:t>1/3)</a:t>
            </a:r>
          </a:p>
        </p:txBody>
      </p:sp>
      <p:sp>
        <p:nvSpPr>
          <p:cNvPr id="394" name="Rectangle 2442"/>
          <p:cNvSpPr>
            <a:spLocks noChangeArrowheads="1"/>
          </p:cNvSpPr>
          <p:nvPr/>
        </p:nvSpPr>
        <p:spPr bwMode="auto">
          <a:xfrm>
            <a:off x="5427604" y="2519991"/>
            <a:ext cx="25202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95" name="Rectangle 2443"/>
          <p:cNvSpPr>
            <a:spLocks noChangeArrowheads="1"/>
          </p:cNvSpPr>
          <p:nvPr/>
        </p:nvSpPr>
        <p:spPr bwMode="auto">
          <a:xfrm>
            <a:off x="6849762" y="2519991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96" name="Rectangle 2444"/>
          <p:cNvSpPr>
            <a:spLocks noChangeArrowheads="1"/>
          </p:cNvSpPr>
          <p:nvPr/>
        </p:nvSpPr>
        <p:spPr bwMode="auto">
          <a:xfrm>
            <a:off x="7947884" y="2519991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97" name="Rectangle 2445"/>
          <p:cNvSpPr>
            <a:spLocks noChangeArrowheads="1"/>
          </p:cNvSpPr>
          <p:nvPr/>
        </p:nvSpPr>
        <p:spPr bwMode="auto">
          <a:xfrm>
            <a:off x="5148573" y="2519991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u</a:t>
            </a:r>
          </a:p>
        </p:txBody>
      </p:sp>
      <p:sp>
        <p:nvSpPr>
          <p:cNvPr id="398" name="Rectangle 2446"/>
          <p:cNvSpPr>
            <a:spLocks noChangeArrowheads="1"/>
          </p:cNvSpPr>
          <p:nvPr/>
        </p:nvSpPr>
        <p:spPr bwMode="auto">
          <a:xfrm>
            <a:off x="6606735" y="2519991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c</a:t>
            </a:r>
          </a:p>
        </p:txBody>
      </p:sp>
      <p:sp>
        <p:nvSpPr>
          <p:cNvPr id="399" name="Rectangle 2447"/>
          <p:cNvSpPr>
            <a:spLocks noChangeArrowheads="1"/>
          </p:cNvSpPr>
          <p:nvPr/>
        </p:nvSpPr>
        <p:spPr bwMode="auto">
          <a:xfrm>
            <a:off x="7668853" y="2519991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t</a:t>
            </a:r>
          </a:p>
        </p:txBody>
      </p:sp>
      <p:sp>
        <p:nvSpPr>
          <p:cNvPr id="400" name="Rectangle 2448"/>
          <p:cNvSpPr>
            <a:spLocks noChangeArrowheads="1"/>
          </p:cNvSpPr>
          <p:nvPr/>
        </p:nvSpPr>
        <p:spPr bwMode="auto">
          <a:xfrm>
            <a:off x="864096" y="2519991"/>
            <a:ext cx="1368152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/>
              <a:t>Quarks (Q = </a:t>
            </a:r>
            <a:r>
              <a:rPr lang="en-US" sz="2000">
                <a:latin typeface="Symbol" pitchFamily="18" charset="2"/>
              </a:rPr>
              <a:t>+</a:t>
            </a:r>
            <a:r>
              <a:rPr lang="en-US" sz="2000"/>
              <a:t>2/3)</a:t>
            </a:r>
          </a:p>
        </p:txBody>
      </p:sp>
      <p:sp>
        <p:nvSpPr>
          <p:cNvPr id="401" name="Rectangle 2449"/>
          <p:cNvSpPr>
            <a:spLocks noChangeArrowheads="1"/>
          </p:cNvSpPr>
          <p:nvPr/>
        </p:nvSpPr>
        <p:spPr bwMode="auto">
          <a:xfrm>
            <a:off x="5175576" y="3527987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402" name="Rectangle 2450"/>
          <p:cNvSpPr>
            <a:spLocks noChangeArrowheads="1"/>
          </p:cNvSpPr>
          <p:nvPr/>
        </p:nvSpPr>
        <p:spPr bwMode="auto">
          <a:xfrm>
            <a:off x="6336705" y="3527987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403" name="Rectangle 2451"/>
          <p:cNvSpPr>
            <a:spLocks noChangeArrowheads="1"/>
          </p:cNvSpPr>
          <p:nvPr/>
        </p:nvSpPr>
        <p:spPr bwMode="auto">
          <a:xfrm>
            <a:off x="6957774" y="3527987"/>
            <a:ext cx="72008" cy="791997"/>
          </a:xfrm>
          <a:prstGeom prst="rect">
            <a:avLst/>
          </a:prstGeom>
          <a:solidFill>
            <a:srgbClr val="CC0000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404" name="Rectangle 2452"/>
          <p:cNvSpPr>
            <a:spLocks noChangeArrowheads="1"/>
          </p:cNvSpPr>
          <p:nvPr/>
        </p:nvSpPr>
        <p:spPr bwMode="auto">
          <a:xfrm>
            <a:off x="864096" y="3527987"/>
            <a:ext cx="1944216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/>
              <a:t>Charged Leptons (Q = </a:t>
            </a:r>
            <a:r>
              <a:rPr lang="en-US" sz="2000">
                <a:latin typeface="Symbol" pitchFamily="18" charset="2"/>
              </a:rPr>
              <a:t>-</a:t>
            </a:r>
            <a:r>
              <a:rPr lang="en-US" sz="2000"/>
              <a:t>1)</a:t>
            </a:r>
          </a:p>
        </p:txBody>
      </p:sp>
      <p:sp>
        <p:nvSpPr>
          <p:cNvPr id="405" name="Rectangle 2453"/>
          <p:cNvSpPr>
            <a:spLocks noChangeArrowheads="1"/>
          </p:cNvSpPr>
          <p:nvPr/>
        </p:nvSpPr>
        <p:spPr bwMode="auto">
          <a:xfrm>
            <a:off x="4932549" y="3527987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/>
              <a:t>e</a:t>
            </a:r>
          </a:p>
        </p:txBody>
      </p:sp>
      <p:sp>
        <p:nvSpPr>
          <p:cNvPr id="406" name="Rectangle 2454"/>
          <p:cNvSpPr>
            <a:spLocks noChangeArrowheads="1"/>
          </p:cNvSpPr>
          <p:nvPr/>
        </p:nvSpPr>
        <p:spPr bwMode="auto">
          <a:xfrm>
            <a:off x="6084677" y="3527987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>
                <a:latin typeface="Symbol" pitchFamily="18" charset="2"/>
              </a:rPr>
              <a:t>m</a:t>
            </a:r>
          </a:p>
        </p:txBody>
      </p:sp>
      <p:sp>
        <p:nvSpPr>
          <p:cNvPr id="407" name="Rectangle 2455"/>
          <p:cNvSpPr>
            <a:spLocks noChangeArrowheads="1"/>
          </p:cNvSpPr>
          <p:nvPr/>
        </p:nvSpPr>
        <p:spPr bwMode="auto">
          <a:xfrm>
            <a:off x="6732749" y="3527987"/>
            <a:ext cx="216024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>
                <a:latin typeface="Symbol" pitchFamily="18" charset="2"/>
              </a:rPr>
              <a:t>t</a:t>
            </a:r>
          </a:p>
        </p:txBody>
      </p:sp>
      <p:sp>
        <p:nvSpPr>
          <p:cNvPr id="408" name="AutoShape 2456"/>
          <p:cNvSpPr>
            <a:spLocks noChangeArrowheads="1"/>
          </p:cNvSpPr>
          <p:nvPr/>
        </p:nvSpPr>
        <p:spPr bwMode="auto">
          <a:xfrm>
            <a:off x="828092" y="4463984"/>
            <a:ext cx="1296144" cy="503998"/>
          </a:xfrm>
          <a:prstGeom prst="leftArrow">
            <a:avLst>
              <a:gd name="adj1" fmla="val 60120"/>
              <a:gd name="adj2" fmla="val 5029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flavors</a:t>
            </a:r>
          </a:p>
        </p:txBody>
      </p:sp>
      <p:sp>
        <p:nvSpPr>
          <p:cNvPr id="409" name="AutoShape 2457"/>
          <p:cNvSpPr>
            <a:spLocks noChangeArrowheads="1"/>
          </p:cNvSpPr>
          <p:nvPr/>
        </p:nvSpPr>
        <p:spPr bwMode="auto">
          <a:xfrm>
            <a:off x="1683188" y="4895982"/>
            <a:ext cx="441049" cy="503998"/>
          </a:xfrm>
          <a:prstGeom prst="rightArrow">
            <a:avLst>
              <a:gd name="adj1" fmla="val 56546"/>
              <a:gd name="adj2" fmla="val 5748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400" b="1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" name="Rectangle 2458"/>
          <p:cNvSpPr>
            <a:spLocks noChangeArrowheads="1"/>
          </p:cNvSpPr>
          <p:nvPr/>
        </p:nvSpPr>
        <p:spPr bwMode="auto">
          <a:xfrm>
            <a:off x="1620180" y="4895983"/>
            <a:ext cx="432048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n</a:t>
            </a:r>
            <a:r>
              <a:rPr lang="en-US" sz="23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11" name="Rectangle 2459"/>
          <p:cNvSpPr>
            <a:spLocks noChangeArrowheads="1"/>
          </p:cNvSpPr>
          <p:nvPr/>
        </p:nvSpPr>
        <p:spPr bwMode="auto">
          <a:xfrm>
            <a:off x="2287742" y="4536198"/>
            <a:ext cx="1944216" cy="43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/>
              <a:t>Neutrinos, upper limit from cosmology</a:t>
            </a:r>
            <a:endParaRPr lang="en-US" sz="2000"/>
          </a:p>
        </p:txBody>
      </p:sp>
      <p:sp>
        <p:nvSpPr>
          <p:cNvPr id="412" name="Rectangle 2459"/>
          <p:cNvSpPr>
            <a:spLocks noChangeArrowheads="1"/>
          </p:cNvSpPr>
          <p:nvPr/>
        </p:nvSpPr>
        <p:spPr bwMode="auto">
          <a:xfrm>
            <a:off x="2286140" y="4968258"/>
            <a:ext cx="1944216" cy="43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/>
              <a:t>Lower limit from flavor oscillations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457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“Weighing” Neutrinos with KATRIN</a:t>
            </a:r>
          </a:p>
        </p:txBody>
      </p:sp>
      <p:pic>
        <p:nvPicPr>
          <p:cNvPr id="3" name="Picture 2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719607"/>
            <a:ext cx="4176000" cy="347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trit2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2" y="4368264"/>
            <a:ext cx="8856000" cy="23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40572" y="613687"/>
            <a:ext cx="4032560" cy="33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Sensitive to </a:t>
            </a:r>
            <a:r>
              <a:rPr lang="en-US" sz="2000">
                <a:solidFill>
                  <a:srgbClr val="CC0000"/>
                </a:solidFill>
              </a:rPr>
              <a:t>common mass scale </a:t>
            </a:r>
            <a:r>
              <a:rPr lang="en-US" sz="2000" smtClean="0">
                <a:solidFill>
                  <a:srgbClr val="CC0000"/>
                </a:solidFill>
              </a:rPr>
              <a:t>m</a:t>
            </a:r>
            <a:endParaRPr lang="en-US" sz="2000">
              <a:solidFill>
                <a:srgbClr val="CC0000"/>
              </a:solidFill>
            </a:endParaRPr>
          </a:p>
          <a:p>
            <a:pPr algn="l"/>
            <a:r>
              <a:rPr lang="en-US" sz="2000">
                <a:solidFill>
                  <a:srgbClr val="003399"/>
                </a:solidFill>
              </a:rPr>
              <a:t>   for all flavors because of small mass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differences from </a:t>
            </a:r>
            <a:r>
              <a:rPr lang="en-US" sz="2000" smtClean="0">
                <a:solidFill>
                  <a:srgbClr val="003399"/>
                </a:solidFill>
              </a:rPr>
              <a:t>oscillations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Best limit from Mainz und Troitsk</a:t>
            </a:r>
            <a:endParaRPr lang="en-US" sz="900">
              <a:solidFill>
                <a:srgbClr val="003399"/>
              </a:solidFill>
            </a:endParaRPr>
          </a:p>
          <a:p>
            <a:pPr algn="l"/>
            <a:r>
              <a:rPr lang="en-US" sz="2000">
                <a:solidFill>
                  <a:srgbClr val="003399"/>
                </a:solidFill>
              </a:rPr>
              <a:t>         </a:t>
            </a:r>
            <a:r>
              <a:rPr lang="en-US" sz="2000">
                <a:solidFill>
                  <a:srgbClr val="CC0000"/>
                </a:solidFill>
              </a:rPr>
              <a:t>m &lt; 2.2 eV  (95% CL</a:t>
            </a:r>
            <a:r>
              <a:rPr lang="en-US" sz="2000" smtClean="0">
                <a:solidFill>
                  <a:srgbClr val="CC0000"/>
                </a:solidFill>
              </a:rPr>
              <a:t>)</a:t>
            </a:r>
          </a:p>
          <a:p>
            <a:pPr algn="l"/>
            <a:endParaRPr lang="en-US" sz="500">
              <a:solidFill>
                <a:srgbClr val="CC0000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KATRIN can reach </a:t>
            </a:r>
            <a:r>
              <a:rPr lang="en-US" sz="2000">
                <a:solidFill>
                  <a:srgbClr val="CC0000"/>
                </a:solidFill>
              </a:rPr>
              <a:t>0.2 </a:t>
            </a:r>
            <a:r>
              <a:rPr lang="en-US" sz="2000" smtClean="0">
                <a:solidFill>
                  <a:srgbClr val="CC0000"/>
                </a:solidFill>
              </a:rPr>
              <a:t>eV</a:t>
            </a:r>
          </a:p>
          <a:p>
            <a:pPr algn="l"/>
            <a:endParaRPr lang="en-US" sz="500">
              <a:solidFill>
                <a:srgbClr val="CC0000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Under </a:t>
            </a:r>
            <a:r>
              <a:rPr lang="en-US" sz="2000" smtClean="0">
                <a:solidFill>
                  <a:srgbClr val="003399"/>
                </a:solidFill>
              </a:rPr>
              <a:t>construction</a:t>
            </a:r>
          </a:p>
          <a:p>
            <a:pPr algn="l"/>
            <a:endParaRPr lang="en-US" sz="500">
              <a:solidFill>
                <a:srgbClr val="003399"/>
              </a:solidFill>
            </a:endParaRP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Data </a:t>
            </a:r>
            <a:r>
              <a:rPr lang="en-US" sz="2000" smtClean="0">
                <a:solidFill>
                  <a:srgbClr val="003399"/>
                </a:solidFill>
              </a:rPr>
              <a:t>taking to </a:t>
            </a:r>
            <a:r>
              <a:rPr lang="en-US" sz="2000">
                <a:solidFill>
                  <a:srgbClr val="003399"/>
                </a:solidFill>
              </a:rPr>
              <a:t>begin </a:t>
            </a:r>
            <a:r>
              <a:rPr lang="en-US" sz="2000" smtClean="0">
                <a:solidFill>
                  <a:srgbClr val="003399"/>
                </a:solidFill>
              </a:rPr>
              <a:t>2015/16</a:t>
            </a:r>
          </a:p>
          <a:p>
            <a:pPr algn="l"/>
            <a:endParaRPr lang="en-US" sz="500" smtClean="0">
              <a:solidFill>
                <a:srgbClr val="003399"/>
              </a:solidFill>
            </a:endParaRPr>
          </a:p>
          <a:p>
            <a:pPr>
              <a:buFontTx/>
              <a:buChar char="•"/>
            </a:pPr>
            <a:r>
              <a:rPr lang="en-US" sz="2000" smtClean="0">
                <a:solidFill>
                  <a:srgbClr val="003399"/>
                </a:solidFill>
              </a:rPr>
              <a:t> http</a:t>
            </a:r>
            <a:r>
              <a:rPr lang="en-US" sz="2000">
                <a:solidFill>
                  <a:srgbClr val="003399"/>
                </a:solidFill>
              </a:rPr>
              <a:t>://</a:t>
            </a:r>
            <a:r>
              <a:rPr lang="en-US" sz="2000" smtClean="0">
                <a:solidFill>
                  <a:srgbClr val="003399"/>
                </a:solidFill>
              </a:rPr>
              <a:t>www.katrin.kit.edu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892" y="4248097"/>
            <a:ext cx="8929240" cy="230432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“KATRIN </a:t>
            </a:r>
            <a:r>
              <a:rPr lang="en-US" smtClean="0"/>
              <a:t>Coming” </a:t>
            </a:r>
            <a:r>
              <a:rPr lang="en-US"/>
              <a:t>(25 Nov 2006)</a:t>
            </a:r>
          </a:p>
        </p:txBody>
      </p:sp>
      <p:pic>
        <p:nvPicPr>
          <p:cNvPr id="3" name="Picture 3" descr="C:\Users\Georg Raffelt\Desktop\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" y="648018"/>
            <a:ext cx="3960440" cy="2951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Georg Raffelt\Desktop\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6" y="3671987"/>
            <a:ext cx="3960440" cy="2951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eorg Raffelt\Desktop\k3.jp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4883" r="2750" b="4874"/>
          <a:stretch/>
        </p:blipFill>
        <p:spPr bwMode="auto">
          <a:xfrm>
            <a:off x="4640866" y="647597"/>
            <a:ext cx="3960000" cy="29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Georg Raffelt\Desktop\k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26" y="3671987"/>
            <a:ext cx="3960440" cy="29519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Weighing Neutrinos with the Universe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38" cy="69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Cosmological Limit on Neutrino Masses</a:t>
            </a:r>
          </a:p>
        </p:txBody>
      </p:sp>
      <p:pic>
        <p:nvPicPr>
          <p:cNvPr id="3" name="Picture 3" descr="C:\PICS2001\CARTOONS\gershtein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2" y="2231817"/>
            <a:ext cx="8928000" cy="43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48712" y="2243692"/>
            <a:ext cx="3024420" cy="49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latin typeface="+mn-lt"/>
              </a:rPr>
              <a:t>JETP </a:t>
            </a:r>
            <a:r>
              <a:rPr lang="en-US">
                <a:latin typeface="+mn-lt"/>
              </a:rPr>
              <a:t>Lett. 4 (1966) 120</a:t>
            </a:r>
            <a:endParaRPr lang="de-DE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0" y="575587"/>
                <a:ext cx="9217025" cy="647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156" tIns="46078" rIns="92156" bIns="46078" anchor="ctr"/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>
                    <a:solidFill>
                      <a:srgbClr val="003399"/>
                    </a:solidFill>
                    <a:latin typeface="+mj-lt"/>
                  </a:rPr>
                  <a:t>Cosmic neutrino “sea”</a:t>
                </a:r>
                <a:r>
                  <a:rPr lang="en-US">
                    <a:solidFill>
                      <a:schemeClr val="bg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C0000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>
                    <a:solidFill>
                      <a:srgbClr val="CC0000"/>
                    </a:solidFill>
                    <a:latin typeface="+mj-lt"/>
                  </a:rPr>
                  <a:t>112 cm</a:t>
                </a:r>
                <a:r>
                  <a:rPr lang="en-US" sz="3200" baseline="30000">
                    <a:solidFill>
                      <a:srgbClr val="CC0000"/>
                    </a:solidFill>
                    <a:latin typeface="Symbol" pitchFamily="18" charset="2"/>
                  </a:rPr>
                  <a:t>-</a:t>
                </a:r>
                <a:r>
                  <a:rPr lang="en-US" sz="3200" baseline="30000">
                    <a:solidFill>
                      <a:srgbClr val="CC0000"/>
                    </a:solidFill>
                    <a:latin typeface="+mj-lt"/>
                  </a:rPr>
                  <a:t>3</a:t>
                </a:r>
                <a:r>
                  <a:rPr lang="en-US">
                    <a:solidFill>
                      <a:schemeClr val="bg2"/>
                    </a:solidFill>
                    <a:latin typeface="+mj-lt"/>
                  </a:rPr>
                  <a:t>  </a:t>
                </a:r>
                <a:r>
                  <a:rPr lang="en-US">
                    <a:solidFill>
                      <a:srgbClr val="003399"/>
                    </a:solidFill>
                    <a:latin typeface="+mj-lt"/>
                  </a:rPr>
                  <a:t>neutrinos + anti-neutrinos per flavor</a:t>
                </a:r>
                <a:r>
                  <a:rPr lang="en-US">
                    <a:solidFill>
                      <a:schemeClr val="accent2"/>
                    </a:solidFill>
                    <a:latin typeface="+mj-lt"/>
                  </a:rPr>
                  <a:t>  </a:t>
                </a:r>
                <a:endParaRPr lang="de-DE">
                  <a:solidFill>
                    <a:schemeClr val="accent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5587"/>
                <a:ext cx="9217025" cy="647998"/>
              </a:xfrm>
              <a:prstGeom prst="rect">
                <a:avLst/>
              </a:prstGeom>
              <a:blipFill rotWithShape="1">
                <a:blip r:embed="rId3"/>
                <a:stretch>
                  <a:fillRect l="-66" t="-5607" r="-132" b="-65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892" y="1223817"/>
                <a:ext cx="3528000" cy="1008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93 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eV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&lt;0.23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1223817"/>
                <a:ext cx="3528000" cy="1008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341725" y="1295687"/>
            <a:ext cx="1731407" cy="70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solidFill>
                  <a:srgbClr val="CC0000"/>
                </a:solidFill>
                <a:latin typeface="Trebuchet MS" pitchFamily="34" charset="0"/>
              </a:rPr>
              <a:t>For all</a:t>
            </a:r>
          </a:p>
          <a:p>
            <a:r>
              <a:rPr lang="en-US" sz="2000">
                <a:solidFill>
                  <a:srgbClr val="CC0000"/>
                </a:solidFill>
                <a:latin typeface="Trebuchet MS" pitchFamily="34" charset="0"/>
              </a:rPr>
              <a:t>stable flavors</a:t>
            </a:r>
            <a:endParaRPr lang="de-DE" sz="2000">
              <a:solidFill>
                <a:srgbClr val="CC0000"/>
              </a:solidFill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4885" y="1433852"/>
                <a:ext cx="20244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∑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20 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2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885" y="1433852"/>
                <a:ext cx="202446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0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2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Weakly Interacting Particles as Dark Matter</a:t>
            </a:r>
          </a:p>
        </p:txBody>
      </p:sp>
      <p:pic>
        <p:nvPicPr>
          <p:cNvPr id="3" name="Picture 2" descr="C:\Users\Georg Raffelt\Desktop\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623087"/>
            <a:ext cx="4536630" cy="60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68559" y="1224076"/>
            <a:ext cx="4104573" cy="53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27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mtClean="0">
                <a:solidFill>
                  <a:srgbClr val="003399"/>
                </a:solidFill>
                <a:latin typeface="+mj-lt"/>
              </a:rPr>
              <a:t>Almost </a:t>
            </a:r>
            <a:r>
              <a:rPr lang="en-US">
                <a:solidFill>
                  <a:srgbClr val="003399"/>
                </a:solidFill>
                <a:latin typeface="+mj-lt"/>
              </a:rPr>
              <a:t>40 years ago,</a:t>
            </a:r>
          </a:p>
          <a:p>
            <a:r>
              <a:rPr lang="en-US">
                <a:solidFill>
                  <a:srgbClr val="003399"/>
                </a:solidFill>
                <a:latin typeface="+mj-lt"/>
              </a:rPr>
              <a:t>   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 beginnings </a:t>
            </a:r>
            <a:r>
              <a:rPr lang="en-US">
                <a:solidFill>
                  <a:srgbClr val="003399"/>
                </a:solidFill>
                <a:latin typeface="+mj-lt"/>
              </a:rPr>
              <a:t>of the idea of</a:t>
            </a:r>
          </a:p>
          <a:p>
            <a:r>
              <a:rPr lang="en-US">
                <a:solidFill>
                  <a:srgbClr val="003399"/>
                </a:solidFill>
                <a:latin typeface="+mj-lt"/>
              </a:rPr>
              <a:t>   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 weakly </a:t>
            </a:r>
            <a:r>
              <a:rPr lang="en-US">
                <a:solidFill>
                  <a:srgbClr val="003399"/>
                </a:solidFill>
                <a:latin typeface="+mj-lt"/>
              </a:rPr>
              <a:t>interacting particles</a:t>
            </a:r>
          </a:p>
          <a:p>
            <a:r>
              <a:rPr lang="en-US">
                <a:solidFill>
                  <a:srgbClr val="003399"/>
                </a:solidFill>
                <a:latin typeface="+mj-lt"/>
              </a:rPr>
              <a:t>   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 (</a:t>
            </a:r>
            <a:r>
              <a:rPr lang="en-US">
                <a:solidFill>
                  <a:srgbClr val="003399"/>
                </a:solidFill>
                <a:latin typeface="+mj-lt"/>
              </a:rPr>
              <a:t>neutrinos) as dark matter</a:t>
            </a:r>
          </a:p>
          <a:p>
            <a:endParaRPr lang="en-US" sz="1200">
              <a:solidFill>
                <a:srgbClr val="003399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mtClean="0">
                <a:solidFill>
                  <a:srgbClr val="003399"/>
                </a:solidFill>
                <a:latin typeface="+mj-lt"/>
              </a:rPr>
              <a:t>Massive </a:t>
            </a:r>
            <a:r>
              <a:rPr lang="en-US">
                <a:solidFill>
                  <a:srgbClr val="003399"/>
                </a:solidFill>
                <a:latin typeface="+mj-lt"/>
              </a:rPr>
              <a:t>neutrinos are no</a:t>
            </a:r>
          </a:p>
          <a:p>
            <a:r>
              <a:rPr lang="en-US">
                <a:solidFill>
                  <a:srgbClr val="003399"/>
                </a:solidFill>
                <a:latin typeface="+mj-lt"/>
              </a:rPr>
              <a:t>   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 longer </a:t>
            </a:r>
            <a:r>
              <a:rPr lang="en-US">
                <a:solidFill>
                  <a:srgbClr val="003399"/>
                </a:solidFill>
                <a:latin typeface="+mj-lt"/>
              </a:rPr>
              <a:t>a good candidate</a:t>
            </a:r>
          </a:p>
          <a:p>
            <a:r>
              <a:rPr lang="en-US">
                <a:solidFill>
                  <a:srgbClr val="003399"/>
                </a:solidFill>
                <a:latin typeface="+mj-lt"/>
              </a:rPr>
              <a:t>   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 (</a:t>
            </a:r>
            <a:r>
              <a:rPr lang="en-US">
                <a:solidFill>
                  <a:srgbClr val="003399"/>
                </a:solidFill>
                <a:latin typeface="+mj-lt"/>
              </a:rPr>
              <a:t>hot dark matter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)</a:t>
            </a:r>
          </a:p>
          <a:p>
            <a:endParaRPr lang="en-US" sz="1200">
              <a:solidFill>
                <a:srgbClr val="003399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>
                <a:solidFill>
                  <a:srgbClr val="CC0000"/>
                </a:solidFill>
                <a:latin typeface="+mj-lt"/>
              </a:rPr>
              <a:t>However, the idea of</a:t>
            </a:r>
          </a:p>
          <a:p>
            <a:r>
              <a:rPr lang="en-US">
                <a:solidFill>
                  <a:srgbClr val="CC0000"/>
                </a:solidFill>
                <a:latin typeface="+mj-lt"/>
              </a:rPr>
              <a:t> </a:t>
            </a:r>
            <a:r>
              <a:rPr lang="en-US" smtClean="0">
                <a:solidFill>
                  <a:srgbClr val="CC0000"/>
                </a:solidFill>
                <a:latin typeface="+mj-lt"/>
              </a:rPr>
              <a:t>    weakly </a:t>
            </a:r>
            <a:r>
              <a:rPr lang="en-US">
                <a:solidFill>
                  <a:srgbClr val="CC0000"/>
                </a:solidFill>
                <a:latin typeface="+mj-lt"/>
              </a:rPr>
              <a:t>interacting massive</a:t>
            </a:r>
          </a:p>
          <a:p>
            <a:r>
              <a:rPr lang="en-US">
                <a:solidFill>
                  <a:srgbClr val="CC0000"/>
                </a:solidFill>
                <a:latin typeface="+mj-lt"/>
              </a:rPr>
              <a:t> </a:t>
            </a:r>
            <a:r>
              <a:rPr lang="en-US" smtClean="0">
                <a:solidFill>
                  <a:srgbClr val="CC0000"/>
                </a:solidFill>
                <a:latin typeface="+mj-lt"/>
              </a:rPr>
              <a:t>    particles (WIMPs) as</a:t>
            </a:r>
          </a:p>
          <a:p>
            <a:r>
              <a:rPr lang="en-US">
                <a:solidFill>
                  <a:srgbClr val="CC0000"/>
                </a:solidFill>
                <a:latin typeface="+mj-lt"/>
              </a:rPr>
              <a:t> </a:t>
            </a:r>
            <a:r>
              <a:rPr lang="en-US" smtClean="0">
                <a:solidFill>
                  <a:srgbClr val="CC0000"/>
                </a:solidFill>
                <a:latin typeface="+mj-lt"/>
              </a:rPr>
              <a:t>    dark matter is now standard</a:t>
            </a:r>
            <a:endParaRPr lang="de-DE" smtClean="0">
              <a:solidFill>
                <a:srgbClr val="003399"/>
              </a:solidFill>
              <a:latin typeface="+mj-lt"/>
            </a:endParaRPr>
          </a:p>
          <a:p>
            <a:endParaRPr lang="de-DE">
              <a:solidFill>
                <a:srgbClr val="00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62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latin typeface="+mn-lt"/>
              </a:rPr>
              <a:t>Lee Weinberg Curve</a:t>
            </a:r>
            <a:endParaRPr lang="en-US">
              <a:latin typeface="+mn-lt"/>
            </a:endParaRPr>
          </a:p>
        </p:txBody>
      </p:sp>
      <p:pic>
        <p:nvPicPr>
          <p:cNvPr id="91" name="Picture 2" descr="C:\Users\Georg Raffelt\Desktop\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799993"/>
            <a:ext cx="6192689" cy="47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6480721" y="4490984"/>
            <a:ext cx="2592288" cy="12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 Weakly interacting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 massive particles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 (WIMPs) possible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 cold dark matter</a:t>
            </a:r>
            <a:endParaRPr lang="de-DE" altLang="en-US" sz="2000" b="1">
              <a:solidFill>
                <a:srgbClr val="CC0000"/>
              </a:solidFill>
              <a:latin typeface="+mn-lt"/>
            </a:endParaRPr>
          </a:p>
        </p:txBody>
      </p:sp>
      <p:sp>
        <p:nvSpPr>
          <p:cNvPr id="93" name="Line 5"/>
          <p:cNvSpPr>
            <a:spLocks noChangeShapeType="1"/>
          </p:cNvSpPr>
          <p:nvPr/>
        </p:nvSpPr>
        <p:spPr bwMode="auto">
          <a:xfrm flipH="1">
            <a:off x="5094567" y="2420991"/>
            <a:ext cx="1368152" cy="1079996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6408713" y="1817994"/>
            <a:ext cx="2664296" cy="187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For m</a:t>
            </a:r>
            <a:r>
              <a:rPr lang="en-US" altLang="en-US" sz="2400" b="1" baseline="-25000">
                <a:solidFill>
                  <a:srgbClr val="003399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</a:t>
            </a:r>
            <a:r>
              <a:rPr lang="en-US" altLang="en-US" sz="2000" b="1">
                <a:solidFill>
                  <a:srgbClr val="003399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≳</a:t>
            </a: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1 MeV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  neutrinos freeze out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  nonrelativistically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b="1">
              <a:solidFill>
                <a:srgbClr val="003399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Density suppressed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  by annihilation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3399"/>
                </a:solidFill>
                <a:latin typeface="+mn-lt"/>
              </a:rPr>
              <a:t>   before freeze-out</a:t>
            </a: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1170130" y="791997"/>
            <a:ext cx="5760641" cy="79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+mn-lt"/>
              </a:rPr>
              <a:t>Cosmic matter fraction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+mn-lt"/>
              </a:rPr>
              <a:t>as a function of neutrino mass</a:t>
            </a:r>
            <a:endParaRPr lang="en-US" altLang="en-US" sz="2400" b="1" baseline="3000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96" name="Line 8"/>
          <p:cNvSpPr>
            <a:spLocks noChangeShapeType="1"/>
          </p:cNvSpPr>
          <p:nvPr/>
        </p:nvSpPr>
        <p:spPr bwMode="auto">
          <a:xfrm>
            <a:off x="1242138" y="4679983"/>
            <a:ext cx="5067564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97" name="Rectangle 9"/>
          <p:cNvSpPr>
            <a:spLocks noChangeArrowheads="1"/>
          </p:cNvSpPr>
          <p:nvPr/>
        </p:nvSpPr>
        <p:spPr bwMode="auto">
          <a:xfrm>
            <a:off x="2808312" y="4247984"/>
            <a:ext cx="1944216" cy="359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+mn-lt"/>
              </a:rPr>
              <a:t>Dark matter</a:t>
            </a:r>
            <a:endParaRPr lang="de-DE" altLang="en-US" sz="2400" b="1">
              <a:solidFill>
                <a:srgbClr val="006600"/>
              </a:solidFill>
              <a:latin typeface="+mn-lt"/>
            </a:endParaRPr>
          </a:p>
        </p:txBody>
      </p:sp>
      <p:sp>
        <p:nvSpPr>
          <p:cNvPr id="98" name="AutoShape 10"/>
          <p:cNvSpPr>
            <a:spLocks noChangeAspect="1" noChangeArrowheads="1"/>
          </p:cNvSpPr>
          <p:nvPr/>
        </p:nvSpPr>
        <p:spPr bwMode="auto">
          <a:xfrm>
            <a:off x="5328593" y="4457984"/>
            <a:ext cx="432048" cy="410999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99" name="AutoShape 11"/>
          <p:cNvSpPr>
            <a:spLocks noChangeAspect="1" noChangeArrowheads="1"/>
          </p:cNvSpPr>
          <p:nvPr/>
        </p:nvSpPr>
        <p:spPr bwMode="auto">
          <a:xfrm>
            <a:off x="1800200" y="4463984"/>
            <a:ext cx="432048" cy="410999"/>
          </a:xfrm>
          <a:prstGeom prst="star5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  <p:sp>
        <p:nvSpPr>
          <p:cNvPr id="100" name="Rectangle 12"/>
          <p:cNvSpPr>
            <a:spLocks noChangeArrowheads="1"/>
          </p:cNvSpPr>
          <p:nvPr/>
        </p:nvSpPr>
        <p:spPr bwMode="auto">
          <a:xfrm>
            <a:off x="1584176" y="3383988"/>
            <a:ext cx="1224136" cy="6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indent="-285750" algn="l" defTabSz="9747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indent="-228600" algn="l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indent="-228600" algn="l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indent="-228600" algn="l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Hot dark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+mn-lt"/>
              </a:rPr>
              <a:t>matter</a:t>
            </a:r>
            <a:endParaRPr lang="de-DE" altLang="en-US" sz="2000" b="1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01" name="Line 13"/>
          <p:cNvSpPr>
            <a:spLocks noChangeShapeType="1"/>
          </p:cNvSpPr>
          <p:nvPr/>
        </p:nvSpPr>
        <p:spPr bwMode="auto">
          <a:xfrm>
            <a:off x="2016224" y="3959986"/>
            <a:ext cx="0" cy="43199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8" y="-493"/>
            <a:ext cx="9217024" cy="582932"/>
          </a:xfrm>
        </p:spPr>
        <p:txBody>
          <a:bodyPr/>
          <a:lstStyle/>
          <a:p>
            <a:r>
              <a:rPr lang="en-US"/>
              <a:t>What is wrong with neutrino dark matter?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0222" y="719137"/>
            <a:ext cx="6552339" cy="23047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20221" y="719607"/>
            <a:ext cx="6552341" cy="50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Galactic Phase Space (“Tremaine-Gunn-Limit”)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520222" y="1223677"/>
            <a:ext cx="5112569" cy="71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000" b="0">
                <a:solidFill>
                  <a:srgbClr val="003399"/>
                </a:solidFill>
              </a:rPr>
              <a:t>Maximum mass density of a degenerate</a:t>
            </a:r>
          </a:p>
          <a:p>
            <a:pPr algn="l"/>
            <a:r>
              <a:rPr lang="en-US" sz="2000" b="0">
                <a:solidFill>
                  <a:srgbClr val="003399"/>
                </a:solidFill>
              </a:rPr>
              <a:t>Fermi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20223" y="1854372"/>
                <a:ext cx="4320600" cy="108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max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</m:sub>
                      </m:sSub>
                      <m:limLow>
                        <m:limLow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max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max</m:t>
                              </m:r>
                            </m:sub>
                          </m:sSub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escape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b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223" y="1854372"/>
                <a:ext cx="4320600" cy="10882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40822" y="1479462"/>
            <a:ext cx="2159729" cy="144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smtClean="0">
                <a:solidFill>
                  <a:srgbClr val="003399"/>
                </a:solidFill>
                <a:latin typeface="+mj-lt"/>
              </a:rPr>
              <a:t>Spiral galaxies</a:t>
            </a:r>
          </a:p>
          <a:p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 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en-US" baseline="-25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baseline="-2500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000" b="0">
                <a:solidFill>
                  <a:srgbClr val="C00000"/>
                </a:solidFill>
                <a:latin typeface="+mj-lt"/>
              </a:rPr>
              <a:t>&gt;</a:t>
            </a:r>
            <a:r>
              <a:rPr lang="en-US" sz="200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20–40 eV</a:t>
            </a:r>
          </a:p>
          <a:p>
            <a:r>
              <a:rPr lang="en-US" sz="2000" smtClean="0">
                <a:solidFill>
                  <a:srgbClr val="003399"/>
                </a:solidFill>
                <a:latin typeface="+mj-lt"/>
              </a:rPr>
              <a:t>Dwarf galaxies</a:t>
            </a:r>
          </a:p>
          <a:p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 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en-US" baseline="-25000" smtClean="0">
                <a:solidFill>
                  <a:srgbClr val="C00000"/>
                </a:solidFill>
                <a:latin typeface="Symbol" pitchFamily="18" charset="2"/>
              </a:rPr>
              <a:t>n</a:t>
            </a:r>
            <a:r>
              <a:rPr lang="en-US" sz="2000" baseline="-2500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en-US" sz="2000">
                <a:solidFill>
                  <a:srgbClr val="C00000"/>
                </a:solidFill>
                <a:latin typeface="+mj-lt"/>
              </a:rPr>
              <a:t>&gt; </a:t>
            </a:r>
            <a:r>
              <a:rPr lang="en-US" sz="2000" smtClean="0">
                <a:solidFill>
                  <a:srgbClr val="C00000"/>
                </a:solidFill>
                <a:latin typeface="+mj-lt"/>
              </a:rPr>
              <a:t>100–200 eV</a:t>
            </a:r>
            <a:endParaRPr lang="de-DE" sz="200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Picture 17" descr="C:\Users\Georg Raffelt\Desktop\gal2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" y="719607"/>
            <a:ext cx="2304512" cy="2304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4464" y="3240088"/>
            <a:ext cx="8928098" cy="3312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4464" y="3240029"/>
            <a:ext cx="8928100" cy="5039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Free Streaming (Collisionless Phase Mixing)</a:t>
            </a: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216025" y="4968423"/>
            <a:ext cx="4464497" cy="1583994"/>
          </a:xfrm>
          <a:custGeom>
            <a:avLst/>
            <a:gdLst>
              <a:gd name="T0" fmla="*/ 0 w 2736"/>
              <a:gd name="T1" fmla="*/ 832 h 832"/>
              <a:gd name="T2" fmla="*/ 499 w 2736"/>
              <a:gd name="T3" fmla="*/ 592 h 832"/>
              <a:gd name="T4" fmla="*/ 765 w 2736"/>
              <a:gd name="T5" fmla="*/ 336 h 832"/>
              <a:gd name="T6" fmla="*/ 1069 w 2736"/>
              <a:gd name="T7" fmla="*/ 100 h 832"/>
              <a:gd name="T8" fmla="*/ 1367 w 2736"/>
              <a:gd name="T9" fmla="*/ 7 h 832"/>
              <a:gd name="T10" fmla="*/ 1731 w 2736"/>
              <a:gd name="T11" fmla="*/ 138 h 832"/>
              <a:gd name="T12" fmla="*/ 1991 w 2736"/>
              <a:gd name="T13" fmla="*/ 362 h 832"/>
              <a:gd name="T14" fmla="*/ 2333 w 2736"/>
              <a:gd name="T15" fmla="*/ 676 h 832"/>
              <a:gd name="T16" fmla="*/ 2736 w 2736"/>
              <a:gd name="T17" fmla="*/ 832 h 832"/>
              <a:gd name="T18" fmla="*/ 0 w 2736"/>
              <a:gd name="T19" fmla="*/ 83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6" h="832">
                <a:moveTo>
                  <a:pt x="0" y="832"/>
                </a:moveTo>
                <a:cubicBezTo>
                  <a:pt x="215" y="829"/>
                  <a:pt x="378" y="692"/>
                  <a:pt x="499" y="592"/>
                </a:cubicBezTo>
                <a:cubicBezTo>
                  <a:pt x="615" y="494"/>
                  <a:pt x="670" y="418"/>
                  <a:pt x="765" y="336"/>
                </a:cubicBezTo>
                <a:cubicBezTo>
                  <a:pt x="860" y="254"/>
                  <a:pt x="969" y="155"/>
                  <a:pt x="1069" y="100"/>
                </a:cubicBezTo>
                <a:cubicBezTo>
                  <a:pt x="1169" y="45"/>
                  <a:pt x="1264" y="0"/>
                  <a:pt x="1367" y="7"/>
                </a:cubicBezTo>
                <a:cubicBezTo>
                  <a:pt x="1477" y="4"/>
                  <a:pt x="1635" y="77"/>
                  <a:pt x="1731" y="138"/>
                </a:cubicBezTo>
                <a:cubicBezTo>
                  <a:pt x="1831" y="204"/>
                  <a:pt x="1891" y="272"/>
                  <a:pt x="1991" y="362"/>
                </a:cubicBezTo>
                <a:cubicBezTo>
                  <a:pt x="2091" y="452"/>
                  <a:pt x="2208" y="592"/>
                  <a:pt x="2333" y="676"/>
                </a:cubicBezTo>
                <a:cubicBezTo>
                  <a:pt x="2455" y="756"/>
                  <a:pt x="2531" y="823"/>
                  <a:pt x="2736" y="832"/>
                </a:cubicBezTo>
                <a:cubicBezTo>
                  <a:pt x="2736" y="832"/>
                  <a:pt x="0" y="832"/>
                  <a:pt x="0" y="832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880272" y="5328196"/>
            <a:ext cx="1656184" cy="818997"/>
          </a:xfrm>
          <a:prstGeom prst="rightArrow">
            <a:avLst>
              <a:gd name="adj1" fmla="val 50000"/>
              <a:gd name="adj2" fmla="val 50549"/>
            </a:avLst>
          </a:prstGeom>
          <a:gradFill rotWithShape="0">
            <a:gsLst>
              <a:gs pos="0">
                <a:srgbClr val="FFCC00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Neutrinos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 flipH="1">
            <a:off x="359968" y="5328196"/>
            <a:ext cx="1656184" cy="818997"/>
          </a:xfrm>
          <a:prstGeom prst="rightArrow">
            <a:avLst>
              <a:gd name="adj1" fmla="val 50000"/>
              <a:gd name="adj2" fmla="val 50549"/>
            </a:avLst>
          </a:prstGeom>
          <a:gradFill rotWithShape="0">
            <a:gsLst>
              <a:gs pos="0">
                <a:srgbClr val="CC0000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Neutrinos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287144" y="6048347"/>
            <a:ext cx="2320758" cy="4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Over-density </a:t>
            </a:r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44016" y="3744027"/>
            <a:ext cx="8928993" cy="12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At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T</a:t>
            </a:r>
            <a:r>
              <a:rPr lang="en-US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&lt;</a:t>
            </a:r>
            <a:r>
              <a:rPr lang="en-US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1</a:t>
            </a:r>
            <a:r>
              <a:rPr lang="en-US" sz="16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MeV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neutrino</a:t>
            </a:r>
            <a:r>
              <a:rPr lang="en-US" sz="2000" smtClean="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scattering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in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>
                <a:solidFill>
                  <a:srgbClr val="003399"/>
                </a:solidFill>
                <a:latin typeface="+mj-lt"/>
              </a:rPr>
              <a:t>early</a:t>
            </a:r>
            <a:r>
              <a:rPr lang="en-US" sz="2000">
                <a:solidFill>
                  <a:srgbClr val="003399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003399"/>
                </a:solidFill>
                <a:latin typeface="+mj-lt"/>
              </a:rPr>
              <a:t>universe is ineffective</a:t>
            </a:r>
            <a:endParaRPr lang="en-US" sz="2400">
              <a:solidFill>
                <a:srgbClr val="003399"/>
              </a:solidFill>
              <a:latin typeface="+mj-lt"/>
            </a:endParaRP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Stream freely until non-relativistic</a:t>
            </a:r>
          </a:p>
          <a:p>
            <a:pPr algn="l">
              <a:buFontTx/>
              <a:buChar char="•"/>
            </a:pPr>
            <a:r>
              <a:rPr lang="en-US" sz="2400">
                <a:solidFill>
                  <a:srgbClr val="003399"/>
                </a:solidFill>
                <a:latin typeface="+mj-lt"/>
              </a:rPr>
              <a:t> Wash out density contrasts on small scales 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608512" y="5256237"/>
            <a:ext cx="4392488" cy="93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97530" tIns="48765" rIns="97530" bIns="48765" anchor="ctr" anchorCtr="1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>
                <a:solidFill>
                  <a:srgbClr val="C00000"/>
                </a:solidFill>
                <a:latin typeface="+mj-lt"/>
              </a:rPr>
              <a:t>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Neutrinos </a:t>
            </a:r>
            <a:r>
              <a:rPr lang="en-US">
                <a:solidFill>
                  <a:srgbClr val="C00000"/>
                </a:solidFill>
                <a:latin typeface="+mj-lt"/>
              </a:rPr>
              <a:t>are “Hot Dark Matter”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C00000"/>
                </a:solidFill>
                <a:latin typeface="+mj-lt"/>
              </a:rPr>
              <a:t> Ruled </a:t>
            </a:r>
            <a:r>
              <a:rPr lang="en-US" smtClean="0">
                <a:solidFill>
                  <a:srgbClr val="C00000"/>
                </a:solidFill>
                <a:latin typeface="+mj-lt"/>
              </a:rPr>
              <a:t>out by </a:t>
            </a:r>
            <a:r>
              <a:rPr lang="en-US">
                <a:solidFill>
                  <a:srgbClr val="C00000"/>
                </a:solidFill>
                <a:latin typeface="+mj-lt"/>
              </a:rPr>
              <a:t>structure formation</a:t>
            </a:r>
            <a:endParaRPr lang="de-DE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51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Thermal Radiations</a:t>
            </a:r>
            <a:endParaRPr lang="en-US" sz="28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48272" y="1007647"/>
            <a:ext cx="2448280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68622" y="1007647"/>
            <a:ext cx="2016219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56851" y="1007647"/>
            <a:ext cx="2016157" cy="575998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2448272" y="2591774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2" y="2591774"/>
                <a:ext cx="2448280" cy="86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44016" y="2591774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 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r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44016" y="3527771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 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448271" y="3527997"/>
                <a:ext cx="6624291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1" y="3527997"/>
                <a:ext cx="6624291" cy="863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144016" y="4463767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Entropy density  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448272" y="4463767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2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72" y="4463767"/>
                <a:ext cx="2448280" cy="863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8"/>
              <p:cNvSpPr>
                <a:spLocks noChangeArrowheads="1"/>
              </p:cNvSpPr>
              <p:nvPr/>
            </p:nvSpPr>
            <p:spPr bwMode="auto">
              <a:xfrm>
                <a:off x="2448148" y="2591548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9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148" y="2591548"/>
                <a:ext cx="2448280" cy="863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"/>
          <p:cNvSpPr>
            <a:spLocks noChangeArrowheads="1"/>
          </p:cNvSpPr>
          <p:nvPr/>
        </p:nvSpPr>
        <p:spPr bwMode="auto">
          <a:xfrm>
            <a:off x="143892" y="2591548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density 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r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144016" y="1655418"/>
            <a:ext cx="223224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density  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23"/>
              <p:cNvSpPr>
                <a:spLocks noChangeArrowheads="1"/>
              </p:cNvSpPr>
              <p:nvPr/>
            </p:nvSpPr>
            <p:spPr bwMode="auto">
              <a:xfrm>
                <a:off x="4968623" y="165541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08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623" y="1655418"/>
                <a:ext cx="2016219" cy="863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8"/>
              <p:cNvSpPr>
                <a:spLocks noChangeArrowheads="1"/>
              </p:cNvSpPr>
              <p:nvPr/>
            </p:nvSpPr>
            <p:spPr bwMode="auto">
              <a:xfrm>
                <a:off x="2448212" y="1655541"/>
                <a:ext cx="2448280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en-US" sz="2000" b="1" i="1" smtClean="0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en-US" sz="20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latin typeface="Cambria Math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en-US" sz="2000" b="0" dirty="0" smtClean="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212" y="1655541"/>
                <a:ext cx="2448280" cy="863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23"/>
              <p:cNvSpPr>
                <a:spLocks noChangeArrowheads="1"/>
              </p:cNvSpPr>
              <p:nvPr/>
            </p:nvSpPr>
            <p:spPr bwMode="auto">
              <a:xfrm>
                <a:off x="4968562" y="2591671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62" y="2591671"/>
                <a:ext cx="2016219" cy="863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23"/>
              <p:cNvSpPr>
                <a:spLocks noChangeArrowheads="1"/>
              </p:cNvSpPr>
              <p:nvPr/>
            </p:nvSpPr>
            <p:spPr bwMode="auto">
              <a:xfrm>
                <a:off x="4968562" y="4463931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562" y="4463931"/>
                <a:ext cx="2016219" cy="863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23"/>
              <p:cNvSpPr>
                <a:spLocks noChangeArrowheads="1"/>
              </p:cNvSpPr>
              <p:nvPr/>
            </p:nvSpPr>
            <p:spPr bwMode="auto">
              <a:xfrm>
                <a:off x="7056913" y="446380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45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5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913" y="4463808"/>
                <a:ext cx="2016219" cy="863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23"/>
              <p:cNvSpPr>
                <a:spLocks noChangeArrowheads="1"/>
              </p:cNvSpPr>
              <p:nvPr/>
            </p:nvSpPr>
            <p:spPr bwMode="auto">
              <a:xfrm>
                <a:off x="7056913" y="259154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6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913" y="2591548"/>
                <a:ext cx="2016219" cy="863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23"/>
              <p:cNvSpPr>
                <a:spLocks noChangeArrowheads="1"/>
              </p:cNvSpPr>
              <p:nvPr/>
            </p:nvSpPr>
            <p:spPr bwMode="auto">
              <a:xfrm>
                <a:off x="7056852" y="1655418"/>
                <a:ext cx="2016219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117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852" y="1655418"/>
                <a:ext cx="2016219" cy="863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6485949" y="5760307"/>
                <a:ext cx="25871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smtClean="0"/>
                  <a:t>Riemann Zeta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=1.2020569…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49" y="5760307"/>
                <a:ext cx="2587183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2594" t="-4310" r="-165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5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Hot dark matter ruled out in 1983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20080" y="1088996"/>
          <a:ext cx="7776865" cy="430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CorelPhotoPaint.Image.9" r:id="rId3" imgW="7365079" imgH="4063492" progId="CorelPhotoPaint.Image.9">
                  <p:embed/>
                </p:oleObj>
              </mc:Choice>
              <mc:Fallback>
                <p:oleObj name="CorelPhotoPaint.Image.9" r:id="rId3" imgW="7365079" imgH="4063492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80" y="1088996"/>
                        <a:ext cx="7776865" cy="430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64096" y="719997"/>
            <a:ext cx="7488833" cy="4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ctr" defTabSz="921018"/>
            <a:r>
              <a:rPr lang="en-US" sz="2000"/>
              <a:t>1000 particle </a:t>
            </a:r>
            <a:r>
              <a:rPr lang="en-US" sz="2000" smtClean="0"/>
              <a:t>simulation by Frenk</a:t>
            </a:r>
            <a:r>
              <a:rPr lang="en-US" sz="2000"/>
              <a:t>, White &amp; Davis, ApJ 271 (1983) </a:t>
            </a:r>
            <a:r>
              <a:rPr lang="en-US" sz="2000" smtClean="0"/>
              <a:t>417</a:t>
            </a:r>
            <a:endParaRPr lang="en-US" sz="20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52136" y="5184227"/>
            <a:ext cx="6984866" cy="13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defTabSz="921018"/>
            <a:r>
              <a:rPr lang="en-US" sz="2000">
                <a:solidFill>
                  <a:srgbClr val="CC0000"/>
                </a:solidFill>
              </a:rPr>
              <a:t>The coherence length of the neutrino distribution […] is too </a:t>
            </a:r>
            <a:r>
              <a:rPr lang="en-US" sz="2000" smtClean="0">
                <a:solidFill>
                  <a:srgbClr val="CC0000"/>
                </a:solidFill>
              </a:rPr>
              <a:t>large</a:t>
            </a:r>
          </a:p>
          <a:p>
            <a:pPr defTabSz="921018"/>
            <a:r>
              <a:rPr lang="en-US" sz="2000" smtClean="0">
                <a:solidFill>
                  <a:srgbClr val="CC0000"/>
                </a:solidFill>
              </a:rPr>
              <a:t>to be </a:t>
            </a:r>
            <a:r>
              <a:rPr lang="en-US" sz="2000">
                <a:solidFill>
                  <a:srgbClr val="CC0000"/>
                </a:solidFill>
              </a:rPr>
              <a:t>consistent with the observed clustering scale of galaxies […]</a:t>
            </a:r>
          </a:p>
          <a:p>
            <a:pPr defTabSz="921018"/>
            <a:r>
              <a:rPr lang="en-US" sz="2000">
                <a:solidFill>
                  <a:srgbClr val="CC0000"/>
                </a:solidFill>
              </a:rPr>
              <a:t>The conventional neutrino-dominated picture appears to be ruled</a:t>
            </a:r>
          </a:p>
          <a:p>
            <a:pPr defTabSz="921018"/>
            <a:r>
              <a:rPr lang="en-US" sz="2000">
                <a:solidFill>
                  <a:srgbClr val="CC0000"/>
                </a:solidFill>
              </a:rPr>
              <a:t>out.                                </a:t>
            </a:r>
            <a:r>
              <a:rPr lang="en-US" sz="2000" smtClean="0">
                <a:solidFill>
                  <a:srgbClr val="CC0000"/>
                </a:solidFill>
              </a:rPr>
              <a:t>       </a:t>
            </a:r>
            <a:r>
              <a:rPr lang="en-US" sz="2000">
                <a:solidFill>
                  <a:srgbClr val="CC0000"/>
                </a:solidFill>
              </a:rPr>
              <a:t>White, Frenk &amp; Davis, ApJ 274 (1983) L1.</a:t>
            </a:r>
          </a:p>
        </p:txBody>
      </p:sp>
    </p:spTree>
    <p:extLst>
      <p:ext uri="{BB962C8B-B14F-4D97-AF65-F5344CB8AC3E}">
        <p14:creationId xmlns:p14="http://schemas.microsoft.com/office/powerpoint/2010/main" val="133505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217025" cy="6911975"/>
          </a:xfrm>
          <a:prstGeom prst="rect">
            <a:avLst/>
          </a:prstGeom>
          <a:solidFill>
            <a:srgbClr val="4141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Structure Formation with Hot </a:t>
            </a:r>
            <a:r>
              <a:rPr lang="en-US" smtClean="0"/>
              <a:t>Dark Matter</a:t>
            </a:r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24537" y="4680157"/>
            <a:ext cx="3816424" cy="503998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Neutrinos with </a:t>
            </a: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S</a:t>
            </a:r>
            <a:r>
              <a:rPr lang="en-US" sz="2400">
                <a:solidFill>
                  <a:srgbClr val="FFFF00"/>
                </a:solidFill>
                <a:latin typeface="+mj-lt"/>
              </a:rPr>
              <a:t>m</a:t>
            </a:r>
            <a:r>
              <a:rPr lang="en-US" sz="32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400">
                <a:solidFill>
                  <a:srgbClr val="FFFF00"/>
                </a:solidFill>
                <a:latin typeface="+mj-lt"/>
              </a:rPr>
              <a:t> = 6.9 eV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2068" y="4680157"/>
            <a:ext cx="3816424" cy="503998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>
                <a:solidFill>
                  <a:srgbClr val="FFFF00"/>
                </a:solidFill>
                <a:latin typeface="+mj-lt"/>
              </a:rPr>
              <a:t>Standard </a:t>
            </a:r>
            <a:r>
              <a:rPr lang="en-US" sz="240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smtClean="0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 sz="2400" smtClean="0">
                <a:solidFill>
                  <a:srgbClr val="FFFF00"/>
                </a:solidFill>
                <a:latin typeface="+mj-lt"/>
              </a:rPr>
              <a:t>CDM  Model</a:t>
            </a:r>
            <a:endParaRPr lang="en-US" sz="240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20080" y="5543980"/>
            <a:ext cx="7776865" cy="1079996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Structure fromation simulated with Gadget code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Cube size 256 Mpc at zero redshift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+mj-lt"/>
              </a:rPr>
              <a:t>Troels Haugbølle, http://</a:t>
            </a:r>
            <a:r>
              <a:rPr lang="en-US" sz="2400" smtClean="0">
                <a:solidFill>
                  <a:schemeClr val="bg1"/>
                </a:solidFill>
                <a:latin typeface="+mj-lt"/>
              </a:rPr>
              <a:t>users-phys.au.dk/haugboel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struc6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177" y="575469"/>
            <a:ext cx="8497889" cy="42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Neutrino Free Streaming:  Transfer Function</a:t>
            </a:r>
            <a:endParaRPr lang="en-US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2" y="1435814"/>
            <a:ext cx="5832810" cy="5044593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296052" y="719668"/>
            <a:ext cx="4608513" cy="7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 b="0">
                <a:solidFill>
                  <a:srgbClr val="003399"/>
                </a:solidFill>
              </a:rPr>
              <a:t>Power suppression for </a:t>
            </a:r>
            <a:r>
              <a:rPr lang="en-US" altLang="en-US" sz="2000">
                <a:solidFill>
                  <a:srgbClr val="003399"/>
                </a:solidFill>
                <a:latin typeface="Symbol" pitchFamily="18" charset="2"/>
              </a:rPr>
              <a:t>l</a:t>
            </a:r>
            <a:r>
              <a:rPr lang="en-US" altLang="en-US" sz="2400" baseline="-25000">
                <a:solidFill>
                  <a:srgbClr val="003399"/>
                </a:solidFill>
              </a:rPr>
              <a:t>FS</a:t>
            </a:r>
            <a:r>
              <a:rPr lang="en-US" altLang="en-US" sz="2000" b="0">
                <a:solidFill>
                  <a:srgbClr val="003399"/>
                </a:solidFill>
              </a:rPr>
              <a:t> </a:t>
            </a:r>
            <a:r>
              <a:rPr lang="en-US" altLang="en-US" sz="200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≳ </a:t>
            </a:r>
            <a:r>
              <a:rPr lang="en-US" altLang="en-US" sz="2000" b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altLang="en-US" sz="2000" b="0" smtClean="0">
                <a:solidFill>
                  <a:srgbClr val="003399"/>
                </a:solidFill>
                <a:ea typeface="Arial Unicode MS" pitchFamily="34" charset="-128"/>
                <a:cs typeface="Arial Unicode MS" pitchFamily="34" charset="-128"/>
              </a:rPr>
              <a:t>Mpc/h</a:t>
            </a:r>
          </a:p>
          <a:p>
            <a:pPr>
              <a:defRPr/>
            </a:pPr>
            <a:r>
              <a:rPr lang="en-US" altLang="en-US" sz="2000" b="0" smtClean="0">
                <a:solidFill>
                  <a:srgbClr val="003399"/>
                </a:solidFill>
              </a:rPr>
              <a:t>(</a:t>
            </a:r>
            <a:r>
              <a:rPr lang="en-US" altLang="en-US" sz="2000">
                <a:solidFill>
                  <a:srgbClr val="003399"/>
                </a:solidFill>
              </a:rPr>
              <a:t>k</a:t>
            </a:r>
            <a:r>
              <a:rPr lang="en-US" altLang="en-US" sz="2000" baseline="-25000" smtClean="0">
                <a:solidFill>
                  <a:srgbClr val="003399"/>
                </a:solidFill>
              </a:rPr>
              <a:t>FS</a:t>
            </a:r>
            <a:r>
              <a:rPr lang="en-US" altLang="en-US" sz="2000" smtClean="0">
                <a:solidFill>
                  <a:srgbClr val="003399"/>
                </a:solidFill>
                <a:latin typeface="Symbol" pitchFamily="18" charset="2"/>
              </a:rPr>
              <a:t> = </a:t>
            </a:r>
            <a:r>
              <a:rPr lang="en-US" altLang="en-US" sz="2000" smtClean="0">
                <a:solidFill>
                  <a:srgbClr val="003399"/>
                </a:solidFill>
              </a:rPr>
              <a:t>2</a:t>
            </a:r>
            <a:r>
              <a:rPr lang="en-US" altLang="en-US" sz="2000" smtClean="0">
                <a:solidFill>
                  <a:srgbClr val="003399"/>
                </a:solidFill>
                <a:latin typeface="Symbol" pitchFamily="18" charset="2"/>
              </a:rPr>
              <a:t>p/l</a:t>
            </a:r>
            <a:r>
              <a:rPr lang="en-US" altLang="en-US" sz="2400" baseline="-25000" smtClean="0">
                <a:solidFill>
                  <a:srgbClr val="003399"/>
                </a:solidFill>
              </a:rPr>
              <a:t>FS</a:t>
            </a:r>
            <a:r>
              <a:rPr lang="en-US" altLang="en-US" sz="2000" smtClean="0">
                <a:solidFill>
                  <a:srgbClr val="003399"/>
                </a:solidFill>
              </a:rPr>
              <a:t>)</a:t>
            </a:r>
            <a:endParaRPr lang="en-US" altLang="en-US" sz="2000" b="0">
              <a:solidFill>
                <a:srgbClr val="0033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06877" y="1142142"/>
            <a:ext cx="0" cy="36005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48673" y="1392461"/>
            <a:ext cx="3024336" cy="415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Transfer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4D4D4D"/>
                </a:solidFill>
                <a:latin typeface="Trebuchet MS" pitchFamily="34" charset="0"/>
              </a:rPr>
              <a:t>  </a:t>
            </a:r>
            <a:r>
              <a:rPr lang="en-US" altLang="en-US" sz="2000">
                <a:latin typeface="Trebuchet MS" pitchFamily="34" charset="0"/>
              </a:rPr>
              <a:t>P(k) = T(k) P</a:t>
            </a:r>
            <a:r>
              <a:rPr lang="en-US" altLang="en-US" sz="2400" baseline="-25000">
                <a:latin typeface="Trebuchet MS" pitchFamily="34" charset="0"/>
              </a:rPr>
              <a:t>0</a:t>
            </a:r>
            <a:r>
              <a:rPr lang="en-US" altLang="en-US" sz="2000">
                <a:latin typeface="Trebuchet MS" pitchFamily="34" charset="0"/>
              </a:rPr>
              <a:t>(k)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Effect of neutrino free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streaming on small scales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3399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  </a:t>
            </a:r>
            <a:r>
              <a:rPr lang="en-US" altLang="en-US" sz="2000">
                <a:latin typeface="Trebuchet MS" pitchFamily="34" charset="0"/>
              </a:rPr>
              <a:t>T(k) = 1 </a:t>
            </a:r>
            <a:r>
              <a:rPr lang="en-US" altLang="en-US" sz="2000" smtClean="0">
                <a:latin typeface="Symbol" pitchFamily="18" charset="2"/>
              </a:rPr>
              <a:t>-</a:t>
            </a:r>
            <a:r>
              <a:rPr lang="en-US" altLang="en-US" sz="2000" smtClean="0">
                <a:latin typeface="Trebuchet MS" pitchFamily="34" charset="0"/>
              </a:rPr>
              <a:t> </a:t>
            </a:r>
            <a:r>
              <a:rPr lang="en-US" altLang="en-US" sz="2000" smtClean="0">
                <a:solidFill>
                  <a:srgbClr val="C00000"/>
                </a:solidFill>
                <a:latin typeface="Trebuchet MS" pitchFamily="34" charset="0"/>
              </a:rPr>
              <a:t>8 </a:t>
            </a:r>
            <a:r>
              <a:rPr lang="en-US" altLang="en-US" sz="2000" smtClean="0">
                <a:latin typeface="Symbol" pitchFamily="18" charset="2"/>
              </a:rPr>
              <a:t>W</a:t>
            </a:r>
            <a:r>
              <a:rPr lang="en-US" altLang="en-US" sz="2400" baseline="-25000" smtClean="0">
                <a:latin typeface="Symbol" pitchFamily="18" charset="2"/>
              </a:rPr>
              <a:t>n</a:t>
            </a:r>
            <a:r>
              <a:rPr lang="en-US" altLang="en-US" sz="2000" smtClean="0">
                <a:latin typeface="Trebuchet MS" pitchFamily="34" charset="0"/>
              </a:rPr>
              <a:t>/</a:t>
            </a:r>
            <a:r>
              <a:rPr lang="en-US" altLang="en-US" sz="2000" smtClean="0">
                <a:latin typeface="Symbol" pitchFamily="18" charset="2"/>
              </a:rPr>
              <a:t>W</a:t>
            </a:r>
            <a:r>
              <a:rPr lang="en-US" altLang="en-US" sz="2400" baseline="-25000" smtClean="0">
                <a:latin typeface="Trebuchet MS" pitchFamily="34" charset="0"/>
              </a:rPr>
              <a:t>M </a:t>
            </a:r>
            <a:endParaRPr lang="en-US" altLang="en-US" sz="2400" baseline="-250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aseline="-250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valid </a:t>
            </a:r>
            <a:r>
              <a:rPr lang="en-US" altLang="en-US" sz="2000" smtClean="0">
                <a:solidFill>
                  <a:srgbClr val="003399"/>
                </a:solidFill>
                <a:latin typeface="Trebuchet MS" pitchFamily="34" charset="0"/>
              </a:rPr>
              <a:t>for </a:t>
            </a:r>
            <a:r>
              <a:rPr lang="en-US" altLang="en-US" sz="2000" smtClean="0">
                <a:latin typeface="Trebuchet MS" pitchFamily="34" charset="0"/>
              </a:rPr>
              <a:t>8</a:t>
            </a:r>
            <a:r>
              <a:rPr lang="en-US" altLang="en-US" sz="2000" smtClean="0">
                <a:latin typeface="Symbol" pitchFamily="18" charset="2"/>
              </a:rPr>
              <a:t>W</a:t>
            </a:r>
            <a:r>
              <a:rPr lang="en-US" altLang="en-US" sz="2400" baseline="-25000" smtClean="0">
                <a:latin typeface="Symbol" pitchFamily="18" charset="2"/>
              </a:rPr>
              <a:t>n</a:t>
            </a:r>
            <a:r>
              <a:rPr lang="en-US" altLang="en-US" sz="2000" smtClean="0">
                <a:latin typeface="Trebuchet MS" pitchFamily="34" charset="0"/>
              </a:rPr>
              <a:t>/</a:t>
            </a:r>
            <a:r>
              <a:rPr lang="en-US" altLang="en-US" sz="2000" smtClean="0">
                <a:latin typeface="Symbol" pitchFamily="18" charset="2"/>
              </a:rPr>
              <a:t>W</a:t>
            </a:r>
            <a:r>
              <a:rPr lang="en-US" altLang="en-US" sz="2400" baseline="-25000" smtClean="0">
                <a:latin typeface="Trebuchet MS" pitchFamily="34" charset="0"/>
              </a:rPr>
              <a:t>M </a:t>
            </a:r>
            <a:r>
              <a:rPr lang="en-US" altLang="en-US" sz="2000">
                <a:latin typeface="Trebuchet MS" pitchFamily="34" charset="0"/>
                <a:ea typeface="Arial Unicode MS" pitchFamily="34" charset="-128"/>
                <a:cs typeface="Arial Unicode MS" pitchFamily="34" charset="-128"/>
              </a:rPr>
              <a:t>≪ </a:t>
            </a:r>
            <a:r>
              <a:rPr lang="en-US" altLang="en-US" sz="2000" smtClean="0">
                <a:latin typeface="Trebuchet MS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smtClean="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Trebuchet MS" pitchFamily="34" charset="0"/>
              </a:rPr>
              <a:t>Power suppression much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Trebuchet MS" pitchFamily="34" charset="0"/>
              </a:rPr>
              <a:t>larger (factor 8) than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Trebuchet MS" pitchFamily="34" charset="0"/>
              </a:rPr>
              <a:t>corresponds to neutrino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smtClean="0">
                <a:solidFill>
                  <a:srgbClr val="C00000"/>
                </a:solidFill>
                <a:latin typeface="Trebuchet MS" pitchFamily="34" charset="0"/>
              </a:rPr>
              <a:t>mass fraction!</a:t>
            </a:r>
            <a:endParaRPr lang="en-US" altLang="en-US" sz="2000">
              <a:latin typeface="Trebuchet MS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263420" y="1176114"/>
            <a:ext cx="2076377" cy="4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+mn-lt"/>
              </a:rPr>
              <a:t>hep-ph/0404239</a:t>
            </a:r>
            <a:endParaRPr lang="en-US" altLang="en-US" sz="1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4081" y="5625812"/>
            <a:ext cx="7745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/>
              <a:t>0.50</a:t>
            </a:r>
            <a:endParaRPr lang="en-US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8312" y="4712107"/>
                <a:ext cx="139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12" y="4712107"/>
                <a:ext cx="139486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42247" y="2407787"/>
                <a:ext cx="15904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eV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247" y="2407787"/>
                <a:ext cx="1590435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2434" y="1763959"/>
                <a:ext cx="1058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34" y="1763959"/>
                <a:ext cx="105823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3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eorg Raffelt\Desktop\stru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7" r="890"/>
          <a:stretch/>
        </p:blipFill>
        <p:spPr bwMode="auto">
          <a:xfrm>
            <a:off x="1319905" y="647597"/>
            <a:ext cx="6551970" cy="59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 Spectrum of Cosmic Density Fluctuations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6731162" y="4858537"/>
            <a:ext cx="21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Tegmark, TAUP  2003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Mass Limits Post Planck (2013)</a:t>
            </a:r>
            <a:endParaRPr lang="en-US" sz="3600" baseline="-250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016" y="6191978"/>
            <a:ext cx="892899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Ade </a:t>
            </a:r>
            <a:r>
              <a:rPr lang="en-US" sz="2000">
                <a:solidFill>
                  <a:srgbClr val="003399"/>
                </a:solidFill>
              </a:rPr>
              <a:t>et al. </a:t>
            </a:r>
            <a:r>
              <a:rPr lang="en-US" sz="2000" smtClean="0">
                <a:solidFill>
                  <a:srgbClr val="003399"/>
                </a:solidFill>
              </a:rPr>
              <a:t>(Planck </a:t>
            </a:r>
            <a:r>
              <a:rPr lang="en-US" sz="2000">
                <a:solidFill>
                  <a:srgbClr val="003399"/>
                </a:solidFill>
              </a:rPr>
              <a:t>Collaboration), </a:t>
            </a:r>
            <a:r>
              <a:rPr lang="en-US" sz="2000" smtClean="0">
                <a:solidFill>
                  <a:srgbClr val="003399"/>
                </a:solidFill>
              </a:rPr>
              <a:t>arXiv:1303.5076</a:t>
            </a:r>
            <a:endParaRPr lang="en-US" sz="2000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2" y="1511300"/>
            <a:ext cx="4808283" cy="374491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4463" y="5328636"/>
            <a:ext cx="8928099" cy="9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400" b="1" smtClean="0">
                <a:solidFill>
                  <a:srgbClr val="C00000"/>
                </a:solidFill>
              </a:rPr>
              <a:t>Planck alone:          </a:t>
            </a:r>
            <a:r>
              <a:rPr lang="en-US" sz="2400" b="1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b="1" smtClean="0">
                <a:solidFill>
                  <a:srgbClr val="C00000"/>
                </a:solidFill>
              </a:rPr>
              <a:t>m</a:t>
            </a:r>
            <a:r>
              <a:rPr lang="en-US" sz="3200" b="1" baseline="-25000" smtClean="0">
                <a:solidFill>
                  <a:srgbClr val="C00000"/>
                </a:solidFill>
                <a:latin typeface="Symbol" pitchFamily="18" charset="2"/>
              </a:rPr>
              <a:t>n </a:t>
            </a:r>
            <a:r>
              <a:rPr lang="en-US" sz="2400" b="1" smtClean="0">
                <a:solidFill>
                  <a:srgbClr val="C00000"/>
                </a:solidFill>
              </a:rPr>
              <a:t>&lt; 1.08 eV  (95% CL)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CMB + BAO  limit:  </a:t>
            </a:r>
            <a:r>
              <a:rPr lang="en-US" sz="2400" b="1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b="1">
                <a:solidFill>
                  <a:srgbClr val="C00000"/>
                </a:solidFill>
              </a:rPr>
              <a:t>m</a:t>
            </a:r>
            <a:r>
              <a:rPr lang="en-US" sz="3200" b="1" baseline="-25000">
                <a:solidFill>
                  <a:srgbClr val="C00000"/>
                </a:solidFill>
                <a:latin typeface="Symbol" pitchFamily="18" charset="2"/>
              </a:rPr>
              <a:t>n </a:t>
            </a:r>
            <a:r>
              <a:rPr lang="en-US" sz="2400" b="1">
                <a:solidFill>
                  <a:srgbClr val="C00000"/>
                </a:solidFill>
              </a:rPr>
              <a:t>&lt; </a:t>
            </a:r>
            <a:r>
              <a:rPr lang="en-US" sz="2400" b="1" smtClean="0">
                <a:solidFill>
                  <a:srgbClr val="C00000"/>
                </a:solidFill>
              </a:rPr>
              <a:t>0.23 </a:t>
            </a:r>
            <a:r>
              <a:rPr lang="en-US" sz="2400" b="1">
                <a:solidFill>
                  <a:srgbClr val="C00000"/>
                </a:solidFill>
              </a:rPr>
              <a:t>eV  (95% CL</a:t>
            </a:r>
            <a:r>
              <a:rPr lang="en-US" sz="2400" b="1" smtClean="0">
                <a:solidFill>
                  <a:srgbClr val="C00000"/>
                </a:solidFill>
              </a:rPr>
              <a:t>)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3835" y="659811"/>
            <a:ext cx="4364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Depends on used data sets</a:t>
            </a:r>
          </a:p>
          <a:p>
            <a:r>
              <a:rPr lang="en-US" sz="2000" i="1" smtClean="0">
                <a:solidFill>
                  <a:srgbClr val="003399"/>
                </a:solidFill>
              </a:rPr>
              <a:t>Many</a:t>
            </a:r>
            <a:r>
              <a:rPr lang="en-US" sz="2000" smtClean="0">
                <a:solidFill>
                  <a:srgbClr val="003399"/>
                </a:solidFill>
              </a:rPr>
              <a:t> different analyses in the literature</a:t>
            </a:r>
            <a:endParaRPr lang="en-US" sz="20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AutoShape 2"/>
          <p:cNvSpPr>
            <a:spLocks noChangeArrowheads="1"/>
          </p:cNvSpPr>
          <p:nvPr/>
        </p:nvSpPr>
        <p:spPr bwMode="auto">
          <a:xfrm flipH="1">
            <a:off x="2381065" y="3198008"/>
            <a:ext cx="5914258" cy="2227192"/>
          </a:xfrm>
          <a:prstGeom prst="rtTriangle">
            <a:avLst/>
          </a:pr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62" tIns="46081" rIns="92162" bIns="46081" anchor="ctr"/>
          <a:lstStyle/>
          <a:p>
            <a:endParaRPr lang="da-DK"/>
          </a:p>
        </p:txBody>
      </p:sp>
      <p:sp>
        <p:nvSpPr>
          <p:cNvPr id="819203" name="AutoShape 3"/>
          <p:cNvSpPr>
            <a:spLocks noChangeArrowheads="1"/>
          </p:cNvSpPr>
          <p:nvPr/>
        </p:nvSpPr>
        <p:spPr bwMode="auto">
          <a:xfrm rot="10800000" flipH="1">
            <a:off x="2381065" y="1508415"/>
            <a:ext cx="4838938" cy="1843193"/>
          </a:xfrm>
          <a:prstGeom prst="rtTriangl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162" tIns="46081" rIns="92162" bIns="46081" anchor="ctr"/>
          <a:lstStyle/>
          <a:p>
            <a:endParaRPr lang="da-DK"/>
          </a:p>
        </p:txBody>
      </p:sp>
      <p:sp>
        <p:nvSpPr>
          <p:cNvPr id="819205" name="Line 5"/>
          <p:cNvSpPr>
            <a:spLocks noChangeShapeType="1"/>
          </p:cNvSpPr>
          <p:nvPr/>
        </p:nvSpPr>
        <p:spPr bwMode="auto">
          <a:xfrm>
            <a:off x="2381065" y="5502000"/>
            <a:ext cx="5837449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162" tIns="46081" rIns="92162" bIns="46081"/>
          <a:lstStyle/>
          <a:p>
            <a:endParaRPr lang="da-DK"/>
          </a:p>
        </p:txBody>
      </p:sp>
      <p:sp>
        <p:nvSpPr>
          <p:cNvPr id="819206" name="Line 6"/>
          <p:cNvSpPr>
            <a:spLocks noChangeShapeType="1"/>
          </p:cNvSpPr>
          <p:nvPr/>
        </p:nvSpPr>
        <p:spPr bwMode="auto">
          <a:xfrm flipV="1">
            <a:off x="2304256" y="894017"/>
            <a:ext cx="0" cy="453118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162" tIns="46081" rIns="92162" bIns="46081"/>
          <a:lstStyle/>
          <a:p>
            <a:endParaRPr lang="da-DK"/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7450429" y="5706800"/>
            <a:ext cx="1559064" cy="70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Larger model</a:t>
            </a:r>
          </a:p>
          <a:p>
            <a:r>
              <a:rPr lang="da-DK" sz="2000">
                <a:solidFill>
                  <a:schemeClr val="bg1"/>
                </a:solidFill>
              </a:rPr>
              <a:t>space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844895" y="791617"/>
            <a:ext cx="1275268" cy="40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 sz="2000">
                <a:solidFill>
                  <a:schemeClr val="bg1"/>
                </a:solidFill>
              </a:rPr>
              <a:t>More data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982509" y="4694004"/>
            <a:ext cx="1085409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CMB only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0" name="Text Box 10"/>
          <p:cNvSpPr txBox="1">
            <a:spLocks noChangeArrowheads="1"/>
          </p:cNvSpPr>
          <p:nvPr/>
        </p:nvSpPr>
        <p:spPr bwMode="auto">
          <a:xfrm>
            <a:off x="998511" y="3658807"/>
            <a:ext cx="814501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 SDSS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1" name="Text Box 11"/>
          <p:cNvSpPr txBox="1">
            <a:spLocks noChangeArrowheads="1"/>
          </p:cNvSpPr>
          <p:nvPr/>
        </p:nvSpPr>
        <p:spPr bwMode="auto">
          <a:xfrm>
            <a:off x="998511" y="2353211"/>
            <a:ext cx="848165" cy="6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 SNI-a</a:t>
            </a:r>
          </a:p>
          <a:p>
            <a:r>
              <a:rPr lang="da-DK">
                <a:solidFill>
                  <a:schemeClr val="bg1"/>
                </a:solidFill>
              </a:rPr>
              <a:t>+WL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998511" y="1508415"/>
            <a:ext cx="1082908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+Ly-alpha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3" name="Text Box 13"/>
          <p:cNvSpPr txBox="1">
            <a:spLocks noChangeArrowheads="1"/>
          </p:cNvSpPr>
          <p:nvPr/>
        </p:nvSpPr>
        <p:spPr bwMode="auto">
          <a:xfrm>
            <a:off x="2441872" y="5615600"/>
            <a:ext cx="979309" cy="6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Minimal</a:t>
            </a:r>
          </a:p>
          <a:p>
            <a:r>
              <a:rPr lang="da-DK">
                <a:solidFill>
                  <a:schemeClr val="bg1"/>
                </a:solidFill>
                <a:latin typeface="Symbol" pitchFamily="18" charset="2"/>
              </a:rPr>
              <a:t>L</a:t>
            </a:r>
            <a:r>
              <a:rPr lang="da-DK">
                <a:solidFill>
                  <a:schemeClr val="bg1"/>
                </a:solidFill>
                <a:latin typeface="Arial Unicode MS" pitchFamily="34" charset="-128"/>
              </a:rPr>
              <a:t>CDM</a:t>
            </a:r>
            <a:endParaRPr lang="en-US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19214" name="Text Box 14"/>
          <p:cNvSpPr txBox="1">
            <a:spLocks noChangeArrowheads="1"/>
          </p:cNvSpPr>
          <p:nvPr/>
        </p:nvSpPr>
        <p:spPr bwMode="auto">
          <a:xfrm>
            <a:off x="4454896" y="5655600"/>
            <a:ext cx="530770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</a:t>
            </a:r>
            <a:r>
              <a:rPr lang="da-DK" i="1">
                <a:solidFill>
                  <a:schemeClr val="bg1"/>
                </a:solidFill>
              </a:rPr>
              <a:t>N</a:t>
            </a:r>
            <a:r>
              <a:rPr lang="da-DK" baseline="-25000">
                <a:solidFill>
                  <a:schemeClr val="bg1"/>
                </a:solidFill>
                <a:latin typeface="Symbol" pitchFamily="18" charset="2"/>
              </a:rPr>
              <a:t>n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19215" name="Text Box 15"/>
          <p:cNvSpPr txBox="1">
            <a:spLocks noChangeArrowheads="1"/>
          </p:cNvSpPr>
          <p:nvPr/>
        </p:nvSpPr>
        <p:spPr bwMode="auto">
          <a:xfrm>
            <a:off x="5837449" y="5655600"/>
            <a:ext cx="899461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+</a:t>
            </a:r>
            <a:r>
              <a:rPr lang="da-DK" i="1">
                <a:solidFill>
                  <a:schemeClr val="bg1"/>
                </a:solidFill>
              </a:rPr>
              <a:t>w</a:t>
            </a:r>
            <a:r>
              <a:rPr lang="da-DK">
                <a:solidFill>
                  <a:schemeClr val="bg1"/>
                </a:solidFill>
              </a:rPr>
              <a:t>+……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6" name="Text Box 16"/>
          <p:cNvSpPr txBox="1">
            <a:spLocks noChangeArrowheads="1"/>
          </p:cNvSpPr>
          <p:nvPr/>
        </p:nvSpPr>
        <p:spPr bwMode="auto">
          <a:xfrm>
            <a:off x="2534682" y="4734004"/>
            <a:ext cx="777633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1.1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7" name="Text Box 17"/>
          <p:cNvSpPr txBox="1">
            <a:spLocks noChangeArrowheads="1"/>
          </p:cNvSpPr>
          <p:nvPr/>
        </p:nvSpPr>
        <p:spPr bwMode="auto">
          <a:xfrm>
            <a:off x="2534683" y="3658807"/>
            <a:ext cx="777633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0.4 </a:t>
            </a:r>
            <a:r>
              <a:rPr lang="da-DK" dirty="0" err="1">
                <a:solidFill>
                  <a:schemeClr val="bg1"/>
                </a:solidFill>
              </a:rPr>
              <a:t>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218" name="Text Box 18"/>
          <p:cNvSpPr txBox="1">
            <a:spLocks noChangeArrowheads="1"/>
          </p:cNvSpPr>
          <p:nvPr/>
        </p:nvSpPr>
        <p:spPr bwMode="auto">
          <a:xfrm>
            <a:off x="2534682" y="2430012"/>
            <a:ext cx="965183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a-DK">
                <a:solidFill>
                  <a:schemeClr val="bg1"/>
                </a:solidFill>
              </a:rPr>
              <a:t> 0.5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19" name="Text Box 19"/>
          <p:cNvSpPr txBox="1">
            <a:spLocks noChangeArrowheads="1"/>
          </p:cNvSpPr>
          <p:nvPr/>
        </p:nvSpPr>
        <p:spPr bwMode="auto">
          <a:xfrm>
            <a:off x="2534682" y="1508415"/>
            <a:ext cx="965183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a-DK">
                <a:solidFill>
                  <a:schemeClr val="bg1"/>
                </a:solidFill>
              </a:rPr>
              <a:t> 0.2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0" name="Text Box 20"/>
          <p:cNvSpPr txBox="1">
            <a:spLocks noChangeArrowheads="1"/>
          </p:cNvSpPr>
          <p:nvPr/>
        </p:nvSpPr>
        <p:spPr bwMode="auto">
          <a:xfrm>
            <a:off x="4301279" y="4734004"/>
            <a:ext cx="790457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a-DK">
                <a:solidFill>
                  <a:schemeClr val="bg1"/>
                </a:solidFill>
              </a:rPr>
              <a:t> 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1" name="Text Box 21"/>
          <p:cNvSpPr txBox="1">
            <a:spLocks noChangeArrowheads="1"/>
          </p:cNvSpPr>
          <p:nvPr/>
        </p:nvSpPr>
        <p:spPr bwMode="auto">
          <a:xfrm>
            <a:off x="5914258" y="4734004"/>
            <a:ext cx="768015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2.?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2" name="Text Box 22"/>
          <p:cNvSpPr txBox="1">
            <a:spLocks noChangeArrowheads="1"/>
          </p:cNvSpPr>
          <p:nvPr/>
        </p:nvSpPr>
        <p:spPr bwMode="auto">
          <a:xfrm>
            <a:off x="7527237" y="4734004"/>
            <a:ext cx="808089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???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3" name="Text Box 23"/>
          <p:cNvSpPr txBox="1">
            <a:spLocks noChangeArrowheads="1"/>
          </p:cNvSpPr>
          <p:nvPr/>
        </p:nvSpPr>
        <p:spPr bwMode="auto">
          <a:xfrm>
            <a:off x="4378087" y="3658807"/>
            <a:ext cx="790457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da-DK">
                <a:solidFill>
                  <a:schemeClr val="bg1"/>
                </a:solidFill>
              </a:rPr>
              <a:t> 1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4" name="Text Box 24"/>
          <p:cNvSpPr txBox="1">
            <a:spLocks noChangeArrowheads="1"/>
          </p:cNvSpPr>
          <p:nvPr/>
        </p:nvSpPr>
        <p:spPr bwMode="auto">
          <a:xfrm>
            <a:off x="5914258" y="3658807"/>
            <a:ext cx="835341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1–2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5" name="Text Box 25"/>
          <p:cNvSpPr txBox="1">
            <a:spLocks noChangeArrowheads="1"/>
          </p:cNvSpPr>
          <p:nvPr/>
        </p:nvSpPr>
        <p:spPr bwMode="auto">
          <a:xfrm>
            <a:off x="4301278" y="2430012"/>
            <a:ext cx="1184795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0.5–0.6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6" name="Text Box 26"/>
          <p:cNvSpPr txBox="1">
            <a:spLocks noChangeArrowheads="1"/>
          </p:cNvSpPr>
          <p:nvPr/>
        </p:nvSpPr>
        <p:spPr bwMode="auto">
          <a:xfrm>
            <a:off x="5914258" y="2430012"/>
            <a:ext cx="1184795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0.5–0.6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7" name="Text Box 27"/>
          <p:cNvSpPr txBox="1">
            <a:spLocks noChangeArrowheads="1"/>
          </p:cNvSpPr>
          <p:nvPr/>
        </p:nvSpPr>
        <p:spPr bwMode="auto">
          <a:xfrm>
            <a:off x="4301278" y="1508415"/>
            <a:ext cx="1184795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 smtClean="0">
                <a:solidFill>
                  <a:schemeClr val="bg1"/>
                </a:solidFill>
              </a:rPr>
              <a:t>0.2–0.3 </a:t>
            </a:r>
            <a:r>
              <a:rPr lang="da-DK">
                <a:solidFill>
                  <a:schemeClr val="bg1"/>
                </a:solidFill>
              </a:rPr>
              <a:t>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228" name="Text Box 28"/>
          <p:cNvSpPr txBox="1">
            <a:spLocks noChangeArrowheads="1"/>
          </p:cNvSpPr>
          <p:nvPr/>
        </p:nvSpPr>
        <p:spPr bwMode="auto">
          <a:xfrm>
            <a:off x="5914258" y="1508415"/>
            <a:ext cx="1184795" cy="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2" tIns="46081" rIns="92162" bIns="46081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0.2–0.3 eV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Mass from Cosmology (Hannestad)</a:t>
            </a:r>
            <a:endParaRPr lang="en-US"/>
          </a:p>
        </p:txBody>
      </p:sp>
      <p:pic>
        <p:nvPicPr>
          <p:cNvPr id="32" name="Picture 29" descr="cards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293" y="599915"/>
            <a:ext cx="2688299" cy="2279992"/>
          </a:xfrm>
          <a:prstGeom prst="rect">
            <a:avLst/>
          </a:prstGeom>
          <a:noFill/>
        </p:spPr>
      </p:pic>
      <p:pic>
        <p:nvPicPr>
          <p:cNvPr id="33" name="Picture 32" descr="chichenit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5563" y="3167947"/>
            <a:ext cx="2867519" cy="21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Weak Lensing </a:t>
            </a:r>
            <a:r>
              <a:rPr lang="en-US">
                <a:latin typeface="Symbol" pitchFamily="18" charset="2"/>
              </a:rPr>
              <a:t>-</a:t>
            </a:r>
            <a:r>
              <a:rPr lang="en-US"/>
              <a:t> A Powerful Probe for the Future</a:t>
            </a:r>
          </a:p>
        </p:txBody>
      </p:sp>
      <p:pic>
        <p:nvPicPr>
          <p:cNvPr id="3" name="Picture 1027" descr="lensing"/>
          <p:cNvPicPr>
            <a:picLocks noChangeAspect="1" noChangeArrowheads="1"/>
          </p:cNvPicPr>
          <p:nvPr/>
        </p:nvPicPr>
        <p:blipFill>
          <a:blip r:embed="rId2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719853"/>
            <a:ext cx="3312368" cy="1727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28" descr="src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3024368"/>
            <a:ext cx="3312368" cy="30959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29" descr="srcran_len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3024368"/>
            <a:ext cx="3312368" cy="30959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0" descr="fig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21" y="719853"/>
            <a:ext cx="3312368" cy="1727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1224136" y="6191978"/>
            <a:ext cx="3312368" cy="35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b="0"/>
              <a:t>Unlensed</a:t>
            </a:r>
          </a:p>
        </p:txBody>
      </p:sp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4680521" y="6191978"/>
            <a:ext cx="3312368" cy="35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b="0"/>
              <a:t>Lensed</a:t>
            </a:r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1224136" y="2519857"/>
            <a:ext cx="6768753" cy="36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 b="0"/>
              <a:t>Distortion of background images by foreground matter</a:t>
            </a:r>
          </a:p>
        </p:txBody>
      </p:sp>
    </p:spTree>
    <p:extLst>
      <p:ext uri="{BB962C8B-B14F-4D97-AF65-F5344CB8AC3E}">
        <p14:creationId xmlns:p14="http://schemas.microsoft.com/office/powerpoint/2010/main" val="39350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Future Cosmological Neutrino Mass Sensitivity</a:t>
            </a:r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4464" y="5904430"/>
            <a:ext cx="8928100" cy="5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400" smtClean="0"/>
              <a:t>Basse, Bjælde, Hamann, Hannestad &amp; Wong, arXiv:1304.2321:</a:t>
            </a:r>
          </a:p>
          <a:p>
            <a:r>
              <a:rPr lang="en-US" sz="2400"/>
              <a:t>Dark energy and neutrino </a:t>
            </a:r>
            <a:r>
              <a:rPr lang="en-US" sz="2400" smtClean="0"/>
              <a:t>constraints from </a:t>
            </a:r>
            <a:r>
              <a:rPr lang="en-US" sz="2400"/>
              <a:t>a future EUCLID-like survey</a:t>
            </a:r>
            <a:endParaRPr lang="en-US" sz="2400" b="1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1393717"/>
            <a:ext cx="5328740" cy="376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1" y="817169"/>
            <a:ext cx="3261340" cy="3261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8662" y="4220838"/>
            <a:ext cx="3414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ESA’s Euclid satellite to be </a:t>
            </a:r>
          </a:p>
          <a:p>
            <a:r>
              <a:rPr lang="en-US" sz="2000"/>
              <a:t>l</a:t>
            </a:r>
            <a:r>
              <a:rPr lang="en-US" sz="2000" smtClean="0"/>
              <a:t>aunched in 2020</a:t>
            </a:r>
          </a:p>
          <a:p>
            <a:r>
              <a:rPr lang="en-US" sz="2000" smtClean="0"/>
              <a:t>Precision measurement of the</a:t>
            </a:r>
          </a:p>
          <a:p>
            <a:r>
              <a:rPr lang="en-US" sz="2000"/>
              <a:t>u</a:t>
            </a:r>
            <a:r>
              <a:rPr lang="en-US" sz="2000" smtClean="0"/>
              <a:t>niverse out to redshift of 2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74916" y="817169"/>
            <a:ext cx="572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     Pin down the neutrino mass in the sky!</a:t>
            </a:r>
            <a:endParaRPr lang="en-US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2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Transfer Function with Massive Neutrinos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892" y="6080297"/>
            <a:ext cx="8928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/>
              <a:t>Community Planning Study: Snowmass 2013</a:t>
            </a:r>
            <a:r>
              <a:rPr lang="en-US" sz="2000" smtClean="0"/>
              <a:t>, arXiv:1309.5383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" y="754486"/>
            <a:ext cx="5616780" cy="5221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6702" y="4148828"/>
            <a:ext cx="3095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Measuring few-percent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suppression requires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structure-formation theory beyond linear order!</a:t>
            </a:r>
            <a:endParaRPr lang="en-US" sz="20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Mass-Energy-Inventory of the Universe</a:t>
            </a:r>
          </a:p>
        </p:txBody>
      </p:sp>
      <p:grpSp>
        <p:nvGrpSpPr>
          <p:cNvPr id="52" name="Group 1082"/>
          <p:cNvGrpSpPr>
            <a:grpSpLocks/>
          </p:cNvGrpSpPr>
          <p:nvPr/>
        </p:nvGrpSpPr>
        <p:grpSpPr bwMode="auto">
          <a:xfrm>
            <a:off x="792088" y="1087515"/>
            <a:ext cx="7704565" cy="795048"/>
            <a:chOff x="528" y="725"/>
            <a:chExt cx="5136" cy="530"/>
          </a:xfrm>
        </p:grpSpPr>
        <p:sp>
          <p:nvSpPr>
            <p:cNvPr id="53" name="Text Box 1083"/>
            <p:cNvSpPr txBox="1">
              <a:spLocks noChangeArrowheads="1"/>
            </p:cNvSpPr>
            <p:nvPr/>
          </p:nvSpPr>
          <p:spPr bwMode="auto">
            <a:xfrm>
              <a:off x="854" y="764"/>
              <a:ext cx="59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404040"/>
                  </a:solidFill>
                  <a:latin typeface="+mj-lt"/>
                </a:rPr>
                <a:t>10</a:t>
              </a:r>
              <a:r>
                <a:rPr lang="en-US" sz="2800" baseline="30000">
                  <a:solidFill>
                    <a:srgbClr val="404040"/>
                  </a:solidFill>
                  <a:latin typeface="Symbol" pitchFamily="18" charset="2"/>
                </a:rPr>
                <a:t>-</a:t>
              </a:r>
              <a:r>
                <a:rPr lang="en-US" sz="2800" baseline="30000">
                  <a:solidFill>
                    <a:srgbClr val="404040"/>
                  </a:solidFill>
                  <a:latin typeface="+mj-lt"/>
                </a:rPr>
                <a:t>3</a:t>
              </a:r>
              <a:endParaRPr lang="de-DE" sz="2800" baseline="30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4" name="Text Box 1084"/>
            <p:cNvSpPr txBox="1">
              <a:spLocks noChangeArrowheads="1"/>
            </p:cNvSpPr>
            <p:nvPr/>
          </p:nvSpPr>
          <p:spPr bwMode="auto">
            <a:xfrm>
              <a:off x="2150" y="764"/>
              <a:ext cx="59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mtClean="0">
                  <a:solidFill>
                    <a:srgbClr val="404040"/>
                  </a:solidFill>
                  <a:latin typeface="+mj-lt"/>
                </a:rPr>
                <a:t>10</a:t>
              </a:r>
              <a:r>
                <a:rPr lang="en-US" sz="2800" baseline="30000">
                  <a:solidFill>
                    <a:srgbClr val="404040"/>
                  </a:solidFill>
                  <a:latin typeface="Symbol" pitchFamily="18" charset="2"/>
                </a:rPr>
                <a:t>-</a:t>
              </a:r>
              <a:r>
                <a:rPr lang="en-US" sz="2800" baseline="30000" smtClean="0">
                  <a:solidFill>
                    <a:srgbClr val="404040"/>
                  </a:solidFill>
                  <a:latin typeface="+mj-lt"/>
                </a:rPr>
                <a:t>2</a:t>
              </a:r>
              <a:endParaRPr lang="de-DE" sz="2800" baseline="30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5" name="Text Box 1085"/>
            <p:cNvSpPr txBox="1">
              <a:spLocks noChangeArrowheads="1"/>
            </p:cNvSpPr>
            <p:nvPr/>
          </p:nvSpPr>
          <p:spPr bwMode="auto">
            <a:xfrm>
              <a:off x="3446" y="764"/>
              <a:ext cx="59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mtClean="0">
                  <a:solidFill>
                    <a:srgbClr val="404040"/>
                  </a:solidFill>
                  <a:latin typeface="+mj-lt"/>
                </a:rPr>
                <a:t>10</a:t>
              </a:r>
              <a:r>
                <a:rPr lang="en-US" sz="2800" baseline="30000">
                  <a:solidFill>
                    <a:srgbClr val="404040"/>
                  </a:solidFill>
                  <a:latin typeface="Symbol" pitchFamily="18" charset="2"/>
                </a:rPr>
                <a:t>-</a:t>
              </a:r>
              <a:r>
                <a:rPr lang="en-US" sz="2800" baseline="30000" smtClean="0">
                  <a:solidFill>
                    <a:srgbClr val="404040"/>
                  </a:solidFill>
                  <a:latin typeface="+mj-lt"/>
                </a:rPr>
                <a:t>1</a:t>
              </a:r>
              <a:endParaRPr lang="de-DE" sz="2800" baseline="30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6" name="Text Box 1086"/>
            <p:cNvSpPr txBox="1">
              <a:spLocks noChangeArrowheads="1"/>
            </p:cNvSpPr>
            <p:nvPr/>
          </p:nvSpPr>
          <p:spPr bwMode="auto">
            <a:xfrm>
              <a:off x="4937" y="764"/>
              <a:ext cx="20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404040"/>
                  </a:solidFill>
                  <a:latin typeface="+mj-lt"/>
                </a:rPr>
                <a:t>1</a:t>
              </a:r>
              <a:endParaRPr lang="de-DE" baseline="30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57" name="Text Box 1087"/>
            <p:cNvSpPr txBox="1">
              <a:spLocks noChangeArrowheads="1"/>
            </p:cNvSpPr>
            <p:nvPr/>
          </p:nvSpPr>
          <p:spPr bwMode="auto">
            <a:xfrm>
              <a:off x="5184" y="725"/>
              <a:ext cx="391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7530" tIns="48765" rIns="97530" bIns="48765">
              <a:spAutoFit/>
            </a:bodyPr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404040"/>
                  </a:solidFill>
                  <a:latin typeface="Symbol" pitchFamily="18" charset="2"/>
                </a:rPr>
                <a:t>W</a:t>
              </a:r>
              <a:endParaRPr lang="de-DE" baseline="-25000">
                <a:solidFill>
                  <a:srgbClr val="404040"/>
                </a:solidFill>
                <a:latin typeface="Symbol" pitchFamily="18" charset="2"/>
              </a:endParaRPr>
            </a:p>
          </p:txBody>
        </p:sp>
        <p:grpSp>
          <p:nvGrpSpPr>
            <p:cNvPr id="58" name="Group 1088"/>
            <p:cNvGrpSpPr>
              <a:grpSpLocks/>
            </p:cNvGrpSpPr>
            <p:nvPr/>
          </p:nvGrpSpPr>
          <p:grpSpPr bwMode="auto">
            <a:xfrm>
              <a:off x="3744" y="1056"/>
              <a:ext cx="1296" cy="199"/>
              <a:chOff x="2880" y="3360"/>
              <a:chExt cx="2400" cy="240"/>
            </a:xfrm>
          </p:grpSpPr>
          <p:sp>
            <p:nvSpPr>
              <p:cNvPr id="95" name="Line 1089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6" name="Line 1090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7" name="Line 1091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8" name="Line 1092"/>
              <p:cNvSpPr>
                <a:spLocks noChangeShapeType="1"/>
              </p:cNvSpPr>
              <p:nvPr/>
            </p:nvSpPr>
            <p:spPr bwMode="auto">
              <a:xfrm>
                <a:off x="3603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9" name="Line 1093"/>
              <p:cNvSpPr>
                <a:spLocks noChangeShapeType="1"/>
              </p:cNvSpPr>
              <p:nvPr/>
            </p:nvSpPr>
            <p:spPr bwMode="auto">
              <a:xfrm>
                <a:off x="40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0" name="Line 1094"/>
              <p:cNvSpPr>
                <a:spLocks noChangeShapeType="1"/>
              </p:cNvSpPr>
              <p:nvPr/>
            </p:nvSpPr>
            <p:spPr bwMode="auto">
              <a:xfrm>
                <a:off x="43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1" name="Line 1095"/>
              <p:cNvSpPr>
                <a:spLocks noChangeShapeType="1"/>
              </p:cNvSpPr>
              <p:nvPr/>
            </p:nvSpPr>
            <p:spPr bwMode="auto">
              <a:xfrm>
                <a:off x="455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" name="Line 1096"/>
              <p:cNvSpPr>
                <a:spLocks noChangeShapeType="1"/>
              </p:cNvSpPr>
              <p:nvPr/>
            </p:nvSpPr>
            <p:spPr bwMode="auto">
              <a:xfrm>
                <a:off x="474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" name="Line 1097"/>
              <p:cNvSpPr>
                <a:spLocks noChangeShapeType="1"/>
              </p:cNvSpPr>
              <p:nvPr/>
            </p:nvSpPr>
            <p:spPr bwMode="auto">
              <a:xfrm>
                <a:off x="5046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4" name="Line 1098"/>
              <p:cNvSpPr>
                <a:spLocks noChangeShapeType="1"/>
              </p:cNvSpPr>
              <p:nvPr/>
            </p:nvSpPr>
            <p:spPr bwMode="auto">
              <a:xfrm>
                <a:off x="5169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5" name="Line 1099"/>
              <p:cNvSpPr>
                <a:spLocks noChangeShapeType="1"/>
              </p:cNvSpPr>
              <p:nvPr/>
            </p:nvSpPr>
            <p:spPr bwMode="auto">
              <a:xfrm>
                <a:off x="4907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59" name="Line 1100"/>
            <p:cNvSpPr>
              <a:spLocks noChangeShapeType="1"/>
            </p:cNvSpPr>
            <p:nvPr/>
          </p:nvSpPr>
          <p:spPr bwMode="auto">
            <a:xfrm>
              <a:off x="5040" y="105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60" name="Group 1101"/>
            <p:cNvGrpSpPr>
              <a:grpSpLocks/>
            </p:cNvGrpSpPr>
            <p:nvPr/>
          </p:nvGrpSpPr>
          <p:grpSpPr bwMode="auto">
            <a:xfrm>
              <a:off x="2448" y="1056"/>
              <a:ext cx="1296" cy="199"/>
              <a:chOff x="2880" y="3360"/>
              <a:chExt cx="2400" cy="240"/>
            </a:xfrm>
          </p:grpSpPr>
          <p:sp>
            <p:nvSpPr>
              <p:cNvPr id="84" name="Line 1102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2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5" name="Line 1103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6" name="Line 1104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7" name="Line 1105"/>
              <p:cNvSpPr>
                <a:spLocks noChangeShapeType="1"/>
              </p:cNvSpPr>
              <p:nvPr/>
            </p:nvSpPr>
            <p:spPr bwMode="auto">
              <a:xfrm>
                <a:off x="3603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8" name="Line 1106"/>
              <p:cNvSpPr>
                <a:spLocks noChangeShapeType="1"/>
              </p:cNvSpPr>
              <p:nvPr/>
            </p:nvSpPr>
            <p:spPr bwMode="auto">
              <a:xfrm>
                <a:off x="40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9" name="Line 1107"/>
              <p:cNvSpPr>
                <a:spLocks noChangeShapeType="1"/>
              </p:cNvSpPr>
              <p:nvPr/>
            </p:nvSpPr>
            <p:spPr bwMode="auto">
              <a:xfrm>
                <a:off x="43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0" name="Line 1108"/>
              <p:cNvSpPr>
                <a:spLocks noChangeShapeType="1"/>
              </p:cNvSpPr>
              <p:nvPr/>
            </p:nvSpPr>
            <p:spPr bwMode="auto">
              <a:xfrm>
                <a:off x="455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1" name="Line 1109"/>
              <p:cNvSpPr>
                <a:spLocks noChangeShapeType="1"/>
              </p:cNvSpPr>
              <p:nvPr/>
            </p:nvSpPr>
            <p:spPr bwMode="auto">
              <a:xfrm>
                <a:off x="474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2" name="Line 1110"/>
              <p:cNvSpPr>
                <a:spLocks noChangeShapeType="1"/>
              </p:cNvSpPr>
              <p:nvPr/>
            </p:nvSpPr>
            <p:spPr bwMode="auto">
              <a:xfrm>
                <a:off x="5046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3" name="Line 1111"/>
              <p:cNvSpPr>
                <a:spLocks noChangeShapeType="1"/>
              </p:cNvSpPr>
              <p:nvPr/>
            </p:nvSpPr>
            <p:spPr bwMode="auto">
              <a:xfrm>
                <a:off x="5169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4" name="Line 1112"/>
              <p:cNvSpPr>
                <a:spLocks noChangeShapeType="1"/>
              </p:cNvSpPr>
              <p:nvPr/>
            </p:nvSpPr>
            <p:spPr bwMode="auto">
              <a:xfrm>
                <a:off x="4907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1" name="Group 1113"/>
            <p:cNvGrpSpPr>
              <a:grpSpLocks/>
            </p:cNvGrpSpPr>
            <p:nvPr/>
          </p:nvGrpSpPr>
          <p:grpSpPr bwMode="auto">
            <a:xfrm>
              <a:off x="1152" y="1056"/>
              <a:ext cx="1296" cy="199"/>
              <a:chOff x="2880" y="3360"/>
              <a:chExt cx="2400" cy="240"/>
            </a:xfrm>
          </p:grpSpPr>
          <p:sp>
            <p:nvSpPr>
              <p:cNvPr id="73" name="Line 1114"/>
              <p:cNvSpPr>
                <a:spLocks noChangeShapeType="1"/>
              </p:cNvSpPr>
              <p:nvPr/>
            </p:nvSpPr>
            <p:spPr bwMode="auto">
              <a:xfrm>
                <a:off x="2880" y="3361"/>
                <a:ext cx="2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4" name="Line 1115"/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5" name="Line 1116"/>
              <p:cNvSpPr>
                <a:spLocks noChangeShapeType="1"/>
              </p:cNvSpPr>
              <p:nvPr/>
            </p:nvSpPr>
            <p:spPr bwMode="auto">
              <a:xfrm>
                <a:off x="5280" y="336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6" name="Line 1117"/>
              <p:cNvSpPr>
                <a:spLocks noChangeShapeType="1"/>
              </p:cNvSpPr>
              <p:nvPr/>
            </p:nvSpPr>
            <p:spPr bwMode="auto">
              <a:xfrm>
                <a:off x="3603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7" name="Line 1118"/>
              <p:cNvSpPr>
                <a:spLocks noChangeShapeType="1"/>
              </p:cNvSpPr>
              <p:nvPr/>
            </p:nvSpPr>
            <p:spPr bwMode="auto">
              <a:xfrm>
                <a:off x="40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8" name="Line 1119"/>
              <p:cNvSpPr>
                <a:spLocks noChangeShapeType="1"/>
              </p:cNvSpPr>
              <p:nvPr/>
            </p:nvSpPr>
            <p:spPr bwMode="auto">
              <a:xfrm>
                <a:off x="4325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9" name="Line 1120"/>
              <p:cNvSpPr>
                <a:spLocks noChangeShapeType="1"/>
              </p:cNvSpPr>
              <p:nvPr/>
            </p:nvSpPr>
            <p:spPr bwMode="auto">
              <a:xfrm>
                <a:off x="455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0" name="Line 1121"/>
              <p:cNvSpPr>
                <a:spLocks noChangeShapeType="1"/>
              </p:cNvSpPr>
              <p:nvPr/>
            </p:nvSpPr>
            <p:spPr bwMode="auto">
              <a:xfrm>
                <a:off x="4748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1" name="Line 1122"/>
              <p:cNvSpPr>
                <a:spLocks noChangeShapeType="1"/>
              </p:cNvSpPr>
              <p:nvPr/>
            </p:nvSpPr>
            <p:spPr bwMode="auto">
              <a:xfrm>
                <a:off x="5046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2" name="Line 1123"/>
              <p:cNvSpPr>
                <a:spLocks noChangeShapeType="1"/>
              </p:cNvSpPr>
              <p:nvPr/>
            </p:nvSpPr>
            <p:spPr bwMode="auto">
              <a:xfrm>
                <a:off x="5169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83" name="Line 1124"/>
              <p:cNvSpPr>
                <a:spLocks noChangeShapeType="1"/>
              </p:cNvSpPr>
              <p:nvPr/>
            </p:nvSpPr>
            <p:spPr bwMode="auto">
              <a:xfrm>
                <a:off x="4907" y="3360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62" name="Group 1125"/>
            <p:cNvGrpSpPr>
              <a:grpSpLocks/>
            </p:cNvGrpSpPr>
            <p:nvPr/>
          </p:nvGrpSpPr>
          <p:grpSpPr bwMode="auto">
            <a:xfrm>
              <a:off x="528" y="1056"/>
              <a:ext cx="624" cy="199"/>
              <a:chOff x="432" y="912"/>
              <a:chExt cx="624" cy="199"/>
            </a:xfrm>
          </p:grpSpPr>
          <p:sp>
            <p:nvSpPr>
              <p:cNvPr id="66" name="Line 1126"/>
              <p:cNvSpPr>
                <a:spLocks noChangeShapeType="1"/>
              </p:cNvSpPr>
              <p:nvPr/>
            </p:nvSpPr>
            <p:spPr bwMode="auto">
              <a:xfrm>
                <a:off x="432" y="91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7" name="Line 1127"/>
              <p:cNvSpPr>
                <a:spLocks noChangeShapeType="1"/>
              </p:cNvSpPr>
              <p:nvPr/>
            </p:nvSpPr>
            <p:spPr bwMode="auto">
              <a:xfrm>
                <a:off x="1056" y="912"/>
                <a:ext cx="0" cy="1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8" name="Line 1128"/>
              <p:cNvSpPr>
                <a:spLocks noChangeShapeType="1"/>
              </p:cNvSpPr>
              <p:nvPr/>
            </p:nvSpPr>
            <p:spPr bwMode="auto">
              <a:xfrm>
                <a:off x="666" y="912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9" name="Line 1129"/>
              <p:cNvSpPr>
                <a:spLocks noChangeShapeType="1"/>
              </p:cNvSpPr>
              <p:nvPr/>
            </p:nvSpPr>
            <p:spPr bwMode="auto">
              <a:xfrm>
                <a:off x="769" y="912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0" name="Line 1130"/>
              <p:cNvSpPr>
                <a:spLocks noChangeShapeType="1"/>
              </p:cNvSpPr>
              <p:nvPr/>
            </p:nvSpPr>
            <p:spPr bwMode="auto">
              <a:xfrm>
                <a:off x="930" y="912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1" name="Line 1131"/>
              <p:cNvSpPr>
                <a:spLocks noChangeShapeType="1"/>
              </p:cNvSpPr>
              <p:nvPr/>
            </p:nvSpPr>
            <p:spPr bwMode="auto">
              <a:xfrm>
                <a:off x="996" y="912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2" name="Line 1132"/>
              <p:cNvSpPr>
                <a:spLocks noChangeShapeType="1"/>
              </p:cNvSpPr>
              <p:nvPr/>
            </p:nvSpPr>
            <p:spPr bwMode="auto">
              <a:xfrm>
                <a:off x="855" y="912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63" name="Line 1133"/>
            <p:cNvSpPr>
              <a:spLocks noChangeShapeType="1"/>
            </p:cNvSpPr>
            <p:nvPr/>
          </p:nvSpPr>
          <p:spPr bwMode="auto">
            <a:xfrm>
              <a:off x="5040" y="105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Line 1134"/>
            <p:cNvSpPr>
              <a:spLocks noChangeShapeType="1"/>
            </p:cNvSpPr>
            <p:nvPr/>
          </p:nvSpPr>
          <p:spPr bwMode="auto">
            <a:xfrm>
              <a:off x="5040" y="105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1135"/>
            <p:cNvSpPr>
              <a:spLocks noChangeShapeType="1"/>
            </p:cNvSpPr>
            <p:nvPr/>
          </p:nvSpPr>
          <p:spPr bwMode="auto">
            <a:xfrm>
              <a:off x="5430" y="1056"/>
              <a:ext cx="0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07" name="Rectangle 1138"/>
          <p:cNvSpPr>
            <a:spLocks noChangeArrowheads="1"/>
          </p:cNvSpPr>
          <p:nvPr/>
        </p:nvSpPr>
        <p:spPr bwMode="auto">
          <a:xfrm>
            <a:off x="2448272" y="2016072"/>
            <a:ext cx="1188087" cy="432026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08" name="Text Box 1139"/>
          <p:cNvSpPr txBox="1">
            <a:spLocks noChangeArrowheads="1"/>
          </p:cNvSpPr>
          <p:nvPr/>
        </p:nvSpPr>
        <p:spPr bwMode="auto">
          <a:xfrm>
            <a:off x="1080120" y="2016072"/>
            <a:ext cx="1296095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808000"/>
                </a:solidFill>
                <a:latin typeface="+mj-lt"/>
              </a:rPr>
              <a:t>Luminous</a:t>
            </a:r>
            <a:endParaRPr lang="de-DE" b="1">
              <a:solidFill>
                <a:srgbClr val="808000"/>
              </a:solidFill>
              <a:latin typeface="+mj-lt"/>
            </a:endParaRPr>
          </a:p>
        </p:txBody>
      </p:sp>
      <p:sp>
        <p:nvSpPr>
          <p:cNvPr id="109" name="Text Box 1141"/>
          <p:cNvSpPr txBox="1">
            <a:spLocks noChangeArrowheads="1"/>
          </p:cNvSpPr>
          <p:nvPr/>
        </p:nvSpPr>
        <p:spPr bwMode="auto">
          <a:xfrm>
            <a:off x="7589495" y="2016072"/>
            <a:ext cx="936069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  <a:latin typeface="+mj-lt"/>
              </a:rPr>
              <a:t>Total</a:t>
            </a:r>
            <a:endParaRPr lang="de-DE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0" name="Rectangle 1142"/>
          <p:cNvSpPr>
            <a:spLocks noChangeArrowheads="1"/>
          </p:cNvSpPr>
          <p:nvPr/>
        </p:nvSpPr>
        <p:spPr bwMode="auto">
          <a:xfrm>
            <a:off x="7517487" y="2016072"/>
            <a:ext cx="72005" cy="43202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11" name="Rectangle 1143"/>
          <p:cNvSpPr>
            <a:spLocks noChangeArrowheads="1"/>
          </p:cNvSpPr>
          <p:nvPr/>
        </p:nvSpPr>
        <p:spPr bwMode="auto">
          <a:xfrm>
            <a:off x="4980649" y="2016072"/>
            <a:ext cx="72005" cy="432026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latin typeface="+mj-lt"/>
            </a:endParaRPr>
          </a:p>
        </p:txBody>
      </p:sp>
      <p:sp>
        <p:nvSpPr>
          <p:cNvPr id="112" name="Text Box 1144"/>
          <p:cNvSpPr txBox="1">
            <a:spLocks noChangeArrowheads="1"/>
          </p:cNvSpPr>
          <p:nvPr/>
        </p:nvSpPr>
        <p:spPr bwMode="auto">
          <a:xfrm>
            <a:off x="5079660" y="2016072"/>
            <a:ext cx="1257092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FF9933"/>
                </a:solidFill>
                <a:latin typeface="+mj-lt"/>
              </a:rPr>
              <a:t>Baryons</a:t>
            </a:r>
            <a:endParaRPr lang="de-DE" b="1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13" name="Rectangle 1145"/>
          <p:cNvSpPr>
            <a:spLocks noChangeArrowheads="1"/>
          </p:cNvSpPr>
          <p:nvPr/>
        </p:nvSpPr>
        <p:spPr bwMode="auto">
          <a:xfrm>
            <a:off x="7234709" y="2592106"/>
            <a:ext cx="72005" cy="432026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latin typeface="+mj-lt"/>
            </a:endParaRPr>
          </a:p>
        </p:txBody>
      </p:sp>
      <p:sp>
        <p:nvSpPr>
          <p:cNvPr id="114" name="Text Box 1146"/>
          <p:cNvSpPr txBox="1">
            <a:spLocks noChangeArrowheads="1"/>
          </p:cNvSpPr>
          <p:nvPr/>
        </p:nvSpPr>
        <p:spPr bwMode="auto">
          <a:xfrm>
            <a:off x="7321719" y="2592106"/>
            <a:ext cx="417030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Symbol" pitchFamily="18" charset="2"/>
              <a:buNone/>
            </a:pPr>
            <a:r>
              <a:rPr lang="en-US">
                <a:solidFill>
                  <a:srgbClr val="008000"/>
                </a:solidFill>
                <a:latin typeface="Symbol" pitchFamily="18" charset="2"/>
              </a:rPr>
              <a:t>L</a:t>
            </a:r>
            <a:endParaRPr lang="de-DE" b="0">
              <a:solidFill>
                <a:srgbClr val="008000"/>
              </a:solidFill>
              <a:latin typeface="Symbol" pitchFamily="18" charset="2"/>
            </a:endParaRPr>
          </a:p>
        </p:txBody>
      </p:sp>
      <p:sp>
        <p:nvSpPr>
          <p:cNvPr id="115" name="Rectangle 1147"/>
          <p:cNvSpPr>
            <a:spLocks noChangeArrowheads="1"/>
          </p:cNvSpPr>
          <p:nvPr/>
        </p:nvSpPr>
        <p:spPr bwMode="auto">
          <a:xfrm>
            <a:off x="6264751" y="2592106"/>
            <a:ext cx="144011" cy="432026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2156" tIns="46078" rIns="92156" bIns="46078" anchor="ctr"/>
          <a:lstStyle/>
          <a:p>
            <a:pPr defTabSz="921018"/>
            <a:endParaRPr lang="en-US" b="0">
              <a:solidFill>
                <a:srgbClr val="33CCFF"/>
              </a:solidFill>
              <a:latin typeface="+mj-lt"/>
            </a:endParaRPr>
          </a:p>
        </p:txBody>
      </p:sp>
      <p:sp>
        <p:nvSpPr>
          <p:cNvPr id="116" name="Text Box 1148"/>
          <p:cNvSpPr txBox="1">
            <a:spLocks noChangeArrowheads="1"/>
          </p:cNvSpPr>
          <p:nvPr/>
        </p:nvSpPr>
        <p:spPr bwMode="auto">
          <a:xfrm>
            <a:off x="4253029" y="2592106"/>
            <a:ext cx="1975644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b="1">
                <a:solidFill>
                  <a:srgbClr val="003399"/>
                </a:solidFill>
                <a:latin typeface="+mj-lt"/>
              </a:rPr>
              <a:t>Dark Matter</a:t>
            </a:r>
            <a:endParaRPr lang="de-DE" b="1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Text Box 1031"/>
          <p:cNvSpPr txBox="1">
            <a:spLocks noChangeArrowheads="1"/>
          </p:cNvSpPr>
          <p:nvPr/>
        </p:nvSpPr>
        <p:spPr bwMode="auto">
          <a:xfrm>
            <a:off x="4737527" y="3527996"/>
            <a:ext cx="892599" cy="4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404040"/>
                </a:solidFill>
                <a:latin typeface="+mj-lt"/>
              </a:rPr>
              <a:t>1</a:t>
            </a:r>
            <a:endParaRPr lang="de-DE" sz="3000" baseline="3000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5" name="Text Box 1032"/>
          <p:cNvSpPr txBox="1">
            <a:spLocks noChangeArrowheads="1"/>
          </p:cNvSpPr>
          <p:nvPr/>
        </p:nvSpPr>
        <p:spPr bwMode="auto">
          <a:xfrm>
            <a:off x="6588733" y="3527996"/>
            <a:ext cx="1080120" cy="4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404040"/>
                </a:solidFill>
                <a:latin typeface="+mj-lt"/>
              </a:rPr>
              <a:t>10 eV</a:t>
            </a:r>
            <a:endParaRPr lang="de-DE" baseline="30000">
              <a:solidFill>
                <a:srgbClr val="404040"/>
              </a:solidFill>
              <a:latin typeface="+mj-lt"/>
            </a:endParaRPr>
          </a:p>
        </p:txBody>
      </p:sp>
      <p:grpSp>
        <p:nvGrpSpPr>
          <p:cNvPr id="6" name="Group 1033"/>
          <p:cNvGrpSpPr>
            <a:grpSpLocks/>
          </p:cNvGrpSpPr>
          <p:nvPr/>
        </p:nvGrpSpPr>
        <p:grpSpPr bwMode="auto">
          <a:xfrm>
            <a:off x="5184576" y="3960022"/>
            <a:ext cx="1944216" cy="288017"/>
            <a:chOff x="2880" y="3360"/>
            <a:chExt cx="2400" cy="240"/>
          </a:xfrm>
        </p:grpSpPr>
        <p:sp>
          <p:nvSpPr>
            <p:cNvPr id="7" name="Line 1034"/>
            <p:cNvSpPr>
              <a:spLocks noChangeShapeType="1"/>
            </p:cNvSpPr>
            <p:nvPr/>
          </p:nvSpPr>
          <p:spPr bwMode="auto">
            <a:xfrm>
              <a:off x="2880" y="3360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Line 1035"/>
            <p:cNvSpPr>
              <a:spLocks noChangeShapeType="1"/>
            </p:cNvSpPr>
            <p:nvPr/>
          </p:nvSpPr>
          <p:spPr bwMode="auto">
            <a:xfrm>
              <a:off x="28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" name="Line 1036"/>
            <p:cNvSpPr>
              <a:spLocks noChangeShapeType="1"/>
            </p:cNvSpPr>
            <p:nvPr/>
          </p:nvSpPr>
          <p:spPr bwMode="auto">
            <a:xfrm>
              <a:off x="52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Line 1037"/>
            <p:cNvSpPr>
              <a:spLocks noChangeShapeType="1"/>
            </p:cNvSpPr>
            <p:nvPr/>
          </p:nvSpPr>
          <p:spPr bwMode="auto">
            <a:xfrm>
              <a:off x="3603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38"/>
            <p:cNvSpPr>
              <a:spLocks noChangeShapeType="1"/>
            </p:cNvSpPr>
            <p:nvPr/>
          </p:nvSpPr>
          <p:spPr bwMode="auto">
            <a:xfrm>
              <a:off x="40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039"/>
            <p:cNvSpPr>
              <a:spLocks noChangeShapeType="1"/>
            </p:cNvSpPr>
            <p:nvPr/>
          </p:nvSpPr>
          <p:spPr bwMode="auto">
            <a:xfrm>
              <a:off x="43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Line 1040"/>
            <p:cNvSpPr>
              <a:spLocks noChangeShapeType="1"/>
            </p:cNvSpPr>
            <p:nvPr/>
          </p:nvSpPr>
          <p:spPr bwMode="auto">
            <a:xfrm>
              <a:off x="455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Line 1041"/>
            <p:cNvSpPr>
              <a:spLocks noChangeShapeType="1"/>
            </p:cNvSpPr>
            <p:nvPr/>
          </p:nvSpPr>
          <p:spPr bwMode="auto">
            <a:xfrm>
              <a:off x="474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Line 1042"/>
            <p:cNvSpPr>
              <a:spLocks noChangeShapeType="1"/>
            </p:cNvSpPr>
            <p:nvPr/>
          </p:nvSpPr>
          <p:spPr bwMode="auto">
            <a:xfrm>
              <a:off x="5046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Line 1043"/>
            <p:cNvSpPr>
              <a:spLocks noChangeShapeType="1"/>
            </p:cNvSpPr>
            <p:nvPr/>
          </p:nvSpPr>
          <p:spPr bwMode="auto">
            <a:xfrm>
              <a:off x="5169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Line 1044"/>
            <p:cNvSpPr>
              <a:spLocks noChangeShapeType="1"/>
            </p:cNvSpPr>
            <p:nvPr/>
          </p:nvSpPr>
          <p:spPr bwMode="auto">
            <a:xfrm>
              <a:off x="4907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8" name="Line 1045"/>
          <p:cNvSpPr>
            <a:spLocks noChangeShapeType="1"/>
          </p:cNvSpPr>
          <p:nvPr/>
        </p:nvSpPr>
        <p:spPr bwMode="auto">
          <a:xfrm>
            <a:off x="7128793" y="3960022"/>
            <a:ext cx="9361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9" name="Group 1046"/>
          <p:cNvGrpSpPr>
            <a:grpSpLocks/>
          </p:cNvGrpSpPr>
          <p:nvPr/>
        </p:nvGrpSpPr>
        <p:grpSpPr bwMode="auto">
          <a:xfrm>
            <a:off x="3240360" y="3960022"/>
            <a:ext cx="1944216" cy="288017"/>
            <a:chOff x="2880" y="3360"/>
            <a:chExt cx="2400" cy="240"/>
          </a:xfrm>
        </p:grpSpPr>
        <p:sp>
          <p:nvSpPr>
            <p:cNvPr id="20" name="Line 1047"/>
            <p:cNvSpPr>
              <a:spLocks noChangeShapeType="1"/>
            </p:cNvSpPr>
            <p:nvPr/>
          </p:nvSpPr>
          <p:spPr bwMode="auto">
            <a:xfrm>
              <a:off x="2880" y="3360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1048"/>
            <p:cNvSpPr>
              <a:spLocks noChangeShapeType="1"/>
            </p:cNvSpPr>
            <p:nvPr/>
          </p:nvSpPr>
          <p:spPr bwMode="auto">
            <a:xfrm>
              <a:off x="28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1049"/>
            <p:cNvSpPr>
              <a:spLocks noChangeShapeType="1"/>
            </p:cNvSpPr>
            <p:nvPr/>
          </p:nvSpPr>
          <p:spPr bwMode="auto">
            <a:xfrm>
              <a:off x="52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Line 1050"/>
            <p:cNvSpPr>
              <a:spLocks noChangeShapeType="1"/>
            </p:cNvSpPr>
            <p:nvPr/>
          </p:nvSpPr>
          <p:spPr bwMode="auto">
            <a:xfrm>
              <a:off x="3603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1051"/>
            <p:cNvSpPr>
              <a:spLocks noChangeShapeType="1"/>
            </p:cNvSpPr>
            <p:nvPr/>
          </p:nvSpPr>
          <p:spPr bwMode="auto">
            <a:xfrm>
              <a:off x="40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Line 1052"/>
            <p:cNvSpPr>
              <a:spLocks noChangeShapeType="1"/>
            </p:cNvSpPr>
            <p:nvPr/>
          </p:nvSpPr>
          <p:spPr bwMode="auto">
            <a:xfrm>
              <a:off x="43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Line 1053"/>
            <p:cNvSpPr>
              <a:spLocks noChangeShapeType="1"/>
            </p:cNvSpPr>
            <p:nvPr/>
          </p:nvSpPr>
          <p:spPr bwMode="auto">
            <a:xfrm>
              <a:off x="455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Line 1054"/>
            <p:cNvSpPr>
              <a:spLocks noChangeShapeType="1"/>
            </p:cNvSpPr>
            <p:nvPr/>
          </p:nvSpPr>
          <p:spPr bwMode="auto">
            <a:xfrm>
              <a:off x="474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Line 1055"/>
            <p:cNvSpPr>
              <a:spLocks noChangeShapeType="1"/>
            </p:cNvSpPr>
            <p:nvPr/>
          </p:nvSpPr>
          <p:spPr bwMode="auto">
            <a:xfrm>
              <a:off x="5046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Line 1056"/>
            <p:cNvSpPr>
              <a:spLocks noChangeShapeType="1"/>
            </p:cNvSpPr>
            <p:nvPr/>
          </p:nvSpPr>
          <p:spPr bwMode="auto">
            <a:xfrm>
              <a:off x="5169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1057"/>
            <p:cNvSpPr>
              <a:spLocks noChangeShapeType="1"/>
            </p:cNvSpPr>
            <p:nvPr/>
          </p:nvSpPr>
          <p:spPr bwMode="auto">
            <a:xfrm>
              <a:off x="4907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1" name="Group 1058"/>
          <p:cNvGrpSpPr>
            <a:grpSpLocks/>
          </p:cNvGrpSpPr>
          <p:nvPr/>
        </p:nvGrpSpPr>
        <p:grpSpPr bwMode="auto">
          <a:xfrm>
            <a:off x="1296144" y="3960022"/>
            <a:ext cx="1944216" cy="288017"/>
            <a:chOff x="2880" y="3360"/>
            <a:chExt cx="2400" cy="240"/>
          </a:xfrm>
        </p:grpSpPr>
        <p:sp>
          <p:nvSpPr>
            <p:cNvPr id="32" name="Line 1059"/>
            <p:cNvSpPr>
              <a:spLocks noChangeShapeType="1"/>
            </p:cNvSpPr>
            <p:nvPr/>
          </p:nvSpPr>
          <p:spPr bwMode="auto">
            <a:xfrm>
              <a:off x="2880" y="3360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1060"/>
            <p:cNvSpPr>
              <a:spLocks noChangeShapeType="1"/>
            </p:cNvSpPr>
            <p:nvPr/>
          </p:nvSpPr>
          <p:spPr bwMode="auto">
            <a:xfrm>
              <a:off x="28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1061"/>
            <p:cNvSpPr>
              <a:spLocks noChangeShapeType="1"/>
            </p:cNvSpPr>
            <p:nvPr/>
          </p:nvSpPr>
          <p:spPr bwMode="auto">
            <a:xfrm>
              <a:off x="5280" y="33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Line 1062"/>
            <p:cNvSpPr>
              <a:spLocks noChangeShapeType="1"/>
            </p:cNvSpPr>
            <p:nvPr/>
          </p:nvSpPr>
          <p:spPr bwMode="auto">
            <a:xfrm>
              <a:off x="3603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Line 1063"/>
            <p:cNvSpPr>
              <a:spLocks noChangeShapeType="1"/>
            </p:cNvSpPr>
            <p:nvPr/>
          </p:nvSpPr>
          <p:spPr bwMode="auto">
            <a:xfrm>
              <a:off x="40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Line 1064"/>
            <p:cNvSpPr>
              <a:spLocks noChangeShapeType="1"/>
            </p:cNvSpPr>
            <p:nvPr/>
          </p:nvSpPr>
          <p:spPr bwMode="auto">
            <a:xfrm>
              <a:off x="4325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1065"/>
            <p:cNvSpPr>
              <a:spLocks noChangeShapeType="1"/>
            </p:cNvSpPr>
            <p:nvPr/>
          </p:nvSpPr>
          <p:spPr bwMode="auto">
            <a:xfrm>
              <a:off x="455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Line 1066"/>
            <p:cNvSpPr>
              <a:spLocks noChangeShapeType="1"/>
            </p:cNvSpPr>
            <p:nvPr/>
          </p:nvSpPr>
          <p:spPr bwMode="auto">
            <a:xfrm>
              <a:off x="4748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Line 1067"/>
            <p:cNvSpPr>
              <a:spLocks noChangeShapeType="1"/>
            </p:cNvSpPr>
            <p:nvPr/>
          </p:nvSpPr>
          <p:spPr bwMode="auto">
            <a:xfrm>
              <a:off x="5046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Line 1068"/>
            <p:cNvSpPr>
              <a:spLocks noChangeShapeType="1"/>
            </p:cNvSpPr>
            <p:nvPr/>
          </p:nvSpPr>
          <p:spPr bwMode="auto">
            <a:xfrm>
              <a:off x="5169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1069"/>
            <p:cNvSpPr>
              <a:spLocks noChangeShapeType="1"/>
            </p:cNvSpPr>
            <p:nvPr/>
          </p:nvSpPr>
          <p:spPr bwMode="auto">
            <a:xfrm>
              <a:off x="4907" y="336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1296144" y="3949521"/>
            <a:ext cx="0" cy="298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4" name="Line 1071"/>
          <p:cNvSpPr>
            <a:spLocks noChangeShapeType="1"/>
          </p:cNvSpPr>
          <p:nvPr/>
        </p:nvSpPr>
        <p:spPr bwMode="auto">
          <a:xfrm>
            <a:off x="7128793" y="3949521"/>
            <a:ext cx="0" cy="2985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5" name="Line 1072"/>
          <p:cNvSpPr>
            <a:spLocks noChangeShapeType="1"/>
          </p:cNvSpPr>
          <p:nvPr/>
        </p:nvSpPr>
        <p:spPr bwMode="auto">
          <a:xfrm>
            <a:off x="7704857" y="3960022"/>
            <a:ext cx="0" cy="178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6" name="Line 1074"/>
          <p:cNvSpPr>
            <a:spLocks noChangeShapeType="1"/>
          </p:cNvSpPr>
          <p:nvPr/>
        </p:nvSpPr>
        <p:spPr bwMode="auto">
          <a:xfrm>
            <a:off x="792088" y="396002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7" name="Line 1075"/>
          <p:cNvSpPr>
            <a:spLocks noChangeShapeType="1"/>
          </p:cNvSpPr>
          <p:nvPr/>
        </p:nvSpPr>
        <p:spPr bwMode="auto">
          <a:xfrm>
            <a:off x="1296144" y="3960022"/>
            <a:ext cx="0" cy="2880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8" name="Line 1076"/>
          <p:cNvSpPr>
            <a:spLocks noChangeShapeType="1"/>
          </p:cNvSpPr>
          <p:nvPr/>
        </p:nvSpPr>
        <p:spPr bwMode="auto">
          <a:xfrm>
            <a:off x="1107123" y="3960022"/>
            <a:ext cx="0" cy="172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49" name="Line 1077"/>
          <p:cNvSpPr>
            <a:spLocks noChangeShapeType="1"/>
          </p:cNvSpPr>
          <p:nvPr/>
        </p:nvSpPr>
        <p:spPr bwMode="auto">
          <a:xfrm>
            <a:off x="1206134" y="3960022"/>
            <a:ext cx="0" cy="172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0" name="Line 1078"/>
          <p:cNvSpPr>
            <a:spLocks noChangeShapeType="1"/>
          </p:cNvSpPr>
          <p:nvPr/>
        </p:nvSpPr>
        <p:spPr bwMode="auto">
          <a:xfrm>
            <a:off x="994611" y="3960022"/>
            <a:ext cx="0" cy="172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17" name="Text Box 1150"/>
          <p:cNvSpPr txBox="1">
            <a:spLocks noChangeArrowheads="1"/>
          </p:cNvSpPr>
          <p:nvPr/>
        </p:nvSpPr>
        <p:spPr bwMode="auto">
          <a:xfrm>
            <a:off x="5832649" y="4392048"/>
            <a:ext cx="3024014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>
                <a:solidFill>
                  <a:srgbClr val="CC0000"/>
                </a:solidFill>
                <a:latin typeface="+mj-lt"/>
              </a:rPr>
              <a:t>Tritium (</a:t>
            </a:r>
            <a:r>
              <a:rPr lang="en-US" b="1">
                <a:solidFill>
                  <a:srgbClr val="CC0000"/>
                </a:solidFill>
                <a:latin typeface="+mj-lt"/>
              </a:rPr>
              <a:t>Mainz/Troitsk</a:t>
            </a:r>
            <a:r>
              <a:rPr lang="en-US" b="1" smtClean="0">
                <a:solidFill>
                  <a:srgbClr val="CC0000"/>
                </a:solidFill>
                <a:latin typeface="+mj-lt"/>
              </a:rPr>
              <a:t>)</a:t>
            </a:r>
            <a:endParaRPr lang="de-DE" b="1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8" name="Rectangle 1151"/>
          <p:cNvSpPr>
            <a:spLocks noChangeArrowheads="1"/>
          </p:cNvSpPr>
          <p:nvPr/>
        </p:nvSpPr>
        <p:spPr bwMode="auto">
          <a:xfrm>
            <a:off x="1656184" y="4392048"/>
            <a:ext cx="4176464" cy="432026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Neutrinos</a:t>
            </a:r>
          </a:p>
        </p:txBody>
      </p:sp>
      <p:sp>
        <p:nvSpPr>
          <p:cNvPr id="119" name="Text Box 1152"/>
          <p:cNvSpPr txBox="1">
            <a:spLocks noChangeArrowheads="1"/>
          </p:cNvSpPr>
          <p:nvPr/>
        </p:nvSpPr>
        <p:spPr bwMode="auto">
          <a:xfrm>
            <a:off x="360040" y="4392048"/>
            <a:ext cx="1296144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b="1" smtClean="0">
                <a:solidFill>
                  <a:srgbClr val="CC0000"/>
                </a:solidFill>
                <a:latin typeface="+mj-lt"/>
              </a:rPr>
              <a:t>Oscillations</a:t>
            </a:r>
            <a:endParaRPr lang="de-DE" b="1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20" name="Text Box 1155"/>
          <p:cNvSpPr txBox="1">
            <a:spLocks noChangeArrowheads="1"/>
          </p:cNvSpPr>
          <p:nvPr/>
        </p:nvSpPr>
        <p:spPr bwMode="auto">
          <a:xfrm>
            <a:off x="3816424" y="4896080"/>
            <a:ext cx="3456385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rgbClr val="CC0000"/>
                </a:solidFill>
                <a:latin typeface="+mj-lt"/>
              </a:rPr>
              <a:t>Future Tritium (KATRIN) </a:t>
            </a:r>
            <a:endParaRPr lang="de-DE" b="1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21" name="Rectangle 1156" descr="Dark upward diagonal"/>
          <p:cNvSpPr>
            <a:spLocks noChangeArrowheads="1"/>
          </p:cNvSpPr>
          <p:nvPr/>
        </p:nvSpPr>
        <p:spPr bwMode="auto">
          <a:xfrm>
            <a:off x="1656184" y="4896080"/>
            <a:ext cx="2160240" cy="432026"/>
          </a:xfrm>
          <a:prstGeom prst="rect">
            <a:avLst/>
          </a:prstGeom>
          <a:pattFill prst="dkUpDiag">
            <a:fgClr>
              <a:srgbClr val="CC0000"/>
            </a:fgClr>
            <a:bgClr>
              <a:srgbClr val="DDDDDD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Rectangle 1157" descr="Dark upward diagonal"/>
          <p:cNvSpPr>
            <a:spLocks noChangeArrowheads="1"/>
          </p:cNvSpPr>
          <p:nvPr/>
        </p:nvSpPr>
        <p:spPr bwMode="auto">
          <a:xfrm>
            <a:off x="1656184" y="5904140"/>
            <a:ext cx="72008" cy="432026"/>
          </a:xfrm>
          <a:prstGeom prst="rect">
            <a:avLst/>
          </a:prstGeom>
          <a:pattFill prst="dkUpDiag">
            <a:fgClr>
              <a:srgbClr val="CC0000"/>
            </a:fgClr>
            <a:bgClr>
              <a:srgbClr val="DDDDDD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3" name="Text Box 1158"/>
          <p:cNvSpPr txBox="1">
            <a:spLocks noChangeArrowheads="1"/>
          </p:cNvSpPr>
          <p:nvPr/>
        </p:nvSpPr>
        <p:spPr bwMode="auto">
          <a:xfrm>
            <a:off x="1728192" y="5904140"/>
            <a:ext cx="5760641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smtClean="0">
                <a:solidFill>
                  <a:srgbClr val="CC0000"/>
                </a:solidFill>
                <a:latin typeface="+mj-lt"/>
              </a:rPr>
              <a:t>Forecast, e.g. Euclid</a:t>
            </a:r>
            <a:endParaRPr lang="de-DE" b="1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24" name="Rectangle 1159"/>
          <p:cNvSpPr>
            <a:spLocks noChangeArrowheads="1"/>
          </p:cNvSpPr>
          <p:nvPr/>
        </p:nvSpPr>
        <p:spPr bwMode="auto">
          <a:xfrm>
            <a:off x="1656184" y="5400110"/>
            <a:ext cx="1569082" cy="432026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 sz="23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5" name="Text Box 1160"/>
          <p:cNvSpPr txBox="1">
            <a:spLocks noChangeArrowheads="1"/>
          </p:cNvSpPr>
          <p:nvPr/>
        </p:nvSpPr>
        <p:spPr bwMode="auto">
          <a:xfrm>
            <a:off x="3240374" y="5400110"/>
            <a:ext cx="1872208" cy="4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>
                <a:solidFill>
                  <a:srgbClr val="CC0000"/>
                </a:solidFill>
                <a:latin typeface="+mj-lt"/>
              </a:rPr>
              <a:t>CMB &amp; LSS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965578" y="3554463"/>
                <a:ext cx="963534" cy="837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578" y="3554463"/>
                <a:ext cx="963534" cy="8377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 Box 1084"/>
          <p:cNvSpPr txBox="1">
            <a:spLocks noChangeArrowheads="1"/>
          </p:cNvSpPr>
          <p:nvPr/>
        </p:nvSpPr>
        <p:spPr bwMode="auto">
          <a:xfrm>
            <a:off x="863992" y="3528006"/>
            <a:ext cx="892599" cy="4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mtClean="0">
                <a:solidFill>
                  <a:srgbClr val="404040"/>
                </a:solidFill>
                <a:latin typeface="+mj-lt"/>
              </a:rPr>
              <a:t>10</a:t>
            </a:r>
            <a:r>
              <a:rPr lang="en-US" sz="2800" baseline="30000">
                <a:solidFill>
                  <a:srgbClr val="404040"/>
                </a:solidFill>
                <a:latin typeface="Symbol" pitchFamily="18" charset="2"/>
              </a:rPr>
              <a:t>-</a:t>
            </a:r>
            <a:r>
              <a:rPr lang="en-US" sz="2800" baseline="30000" smtClean="0">
                <a:solidFill>
                  <a:srgbClr val="404040"/>
                </a:solidFill>
                <a:latin typeface="+mj-lt"/>
              </a:rPr>
              <a:t>2</a:t>
            </a:r>
            <a:endParaRPr lang="de-DE" sz="2800" baseline="3000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128" name="Text Box 1085"/>
          <p:cNvSpPr txBox="1">
            <a:spLocks noChangeArrowheads="1"/>
          </p:cNvSpPr>
          <p:nvPr/>
        </p:nvSpPr>
        <p:spPr bwMode="auto">
          <a:xfrm>
            <a:off x="2808262" y="3528006"/>
            <a:ext cx="892599" cy="46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530" tIns="48765" rIns="97530" bIns="48765">
            <a:spAutoFit/>
          </a:bodyPr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mtClean="0">
                <a:solidFill>
                  <a:srgbClr val="404040"/>
                </a:solidFill>
                <a:latin typeface="+mj-lt"/>
              </a:rPr>
              <a:t>10</a:t>
            </a:r>
            <a:r>
              <a:rPr lang="en-US" sz="2800" baseline="30000">
                <a:solidFill>
                  <a:srgbClr val="404040"/>
                </a:solidFill>
                <a:latin typeface="Symbol" pitchFamily="18" charset="2"/>
              </a:rPr>
              <a:t>-</a:t>
            </a:r>
            <a:r>
              <a:rPr lang="en-US" sz="2800" baseline="30000" smtClean="0">
                <a:solidFill>
                  <a:srgbClr val="404040"/>
                </a:solidFill>
                <a:latin typeface="+mj-lt"/>
              </a:rPr>
              <a:t>1</a:t>
            </a:r>
            <a:endParaRPr lang="de-DE" sz="2800" baseline="30000">
              <a:solidFill>
                <a:srgbClr val="4040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7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Photon Heating by Electron-Positron Annihilation</a:t>
            </a:r>
            <a:endParaRPr lang="en-US" sz="2800"/>
          </a:p>
        </p:txBody>
      </p:sp>
      <p:pic>
        <p:nvPicPr>
          <p:cNvPr id="1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647998"/>
            <a:ext cx="6020170" cy="573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4176465" y="6101978"/>
            <a:ext cx="1224136" cy="431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altLang="en-US">
                <a:latin typeface="Helvetica" pitchFamily="34" charset="0"/>
              </a:rPr>
              <a:t>T</a:t>
            </a:r>
            <a:r>
              <a:rPr lang="en-US" altLang="en-US" sz="2300" baseline="-25000">
                <a:latin typeface="Symbol" pitchFamily="18" charset="2"/>
              </a:rPr>
              <a:t>g</a:t>
            </a:r>
            <a:r>
              <a:rPr lang="en-US" altLang="en-US">
                <a:latin typeface="Helvetica" pitchFamily="34" charset="0"/>
              </a:rPr>
              <a:t> (MeV)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5841650" y="1250996"/>
            <a:ext cx="1296144" cy="431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" name="Line 8"/>
          <p:cNvSpPr>
            <a:spLocks noChangeShapeType="1"/>
          </p:cNvSpPr>
          <p:nvPr/>
        </p:nvSpPr>
        <p:spPr bwMode="auto">
          <a:xfrm>
            <a:off x="5832682" y="1700994"/>
            <a:ext cx="864096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2615472" y="1223677"/>
                <a:ext cx="3293530" cy="86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3399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03399"/>
                          </a:solidFill>
                          <a:latin typeface="Cambria Math"/>
                        </a:rPr>
                        <m:t>=1.401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2000" b="0" smtClean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72" y="1223677"/>
                <a:ext cx="3293530" cy="86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38129" y="5040207"/>
                <a:ext cx="574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129" y="5040207"/>
                <a:ext cx="57445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752532" y="5400257"/>
            <a:ext cx="822" cy="28804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Cosmic Neutrino Capture in Tritium Beta Decay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7962" y="5007084"/>
            <a:ext cx="76330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91982" y="1694624"/>
            <a:ext cx="0" cy="34648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-576208" y="3023927"/>
            <a:ext cx="4032560" cy="3960550"/>
          </a:xfrm>
          <a:prstGeom prst="arc">
            <a:avLst>
              <a:gd name="adj1" fmla="val 18458802"/>
              <a:gd name="adj2" fmla="val 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40737" y="2313395"/>
            <a:ext cx="3683805" cy="2693689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192732" y="3427054"/>
            <a:ext cx="106" cy="158003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24542" y="5295124"/>
            <a:ext cx="1368319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456352" y="5295124"/>
            <a:ext cx="1368319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92732" y="5007084"/>
            <a:ext cx="0" cy="43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4542" y="5007084"/>
            <a:ext cx="0" cy="43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56352" y="5007084"/>
            <a:ext cx="0" cy="432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02305" y="5203964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70495" y="5189413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</a:t>
            </a:r>
            <a:endParaRPr 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72132" y="1798584"/>
                <a:ext cx="298543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𝐇</m:t>
                          </m:r>
                        </m:e>
                      </m:sPre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0">
                              <a:latin typeface="Cambria Math"/>
                            </a:rPr>
                            <m:t>𝐇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𝐞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𝝂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32" y="1798584"/>
                <a:ext cx="2985433" cy="470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914658" y="1800715"/>
                <a:ext cx="298543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𝐇</m:t>
                          </m:r>
                        </m:e>
                      </m:sPre>
                      <m:r>
                        <a:rPr lang="en-US" sz="2400" b="1" i="1" smtClean="0">
                          <a:latin typeface="Cambria Math"/>
                        </a:rPr>
                        <m:t>→</m:t>
                      </m:r>
                      <m:sPre>
                        <m:sPre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400" b="1" i="1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sz="2400" b="1" i="0">
                              <a:latin typeface="Cambria Math"/>
                            </a:rPr>
                            <m:t>𝐇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𝐞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658" y="1800715"/>
                <a:ext cx="2985433" cy="470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1932306" y="872909"/>
            <a:ext cx="214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Tritium </a:t>
            </a:r>
            <a:r>
              <a:rPr lang="en-US" sz="2400" b="1" dirty="0" smtClean="0">
                <a:solidFill>
                  <a:srgbClr val="003399"/>
                </a:solidFill>
                <a:latin typeface="Symbol" panose="05050102010706020507" pitchFamily="18" charset="2"/>
              </a:rPr>
              <a:t>b</a:t>
            </a:r>
            <a:r>
              <a:rPr lang="en-US" sz="2400" b="1" dirty="0" smtClean="0">
                <a:solidFill>
                  <a:srgbClr val="003399"/>
                </a:solidFill>
              </a:rPr>
              <a:t> decay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68562" y="863627"/>
            <a:ext cx="3633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Tritium inverse </a:t>
            </a:r>
            <a:r>
              <a:rPr lang="en-US" sz="2400" b="1" dirty="0" smtClean="0">
                <a:solidFill>
                  <a:srgbClr val="003399"/>
                </a:solidFill>
                <a:latin typeface="Symbol" panose="05050102010706020507" pitchFamily="18" charset="2"/>
              </a:rPr>
              <a:t>b</a:t>
            </a:r>
            <a:r>
              <a:rPr lang="en-US" sz="2400" b="1" dirty="0" smtClean="0">
                <a:solidFill>
                  <a:srgbClr val="003399"/>
                </a:solidFill>
              </a:rPr>
              <a:t> decay</a:t>
            </a:r>
          </a:p>
          <a:p>
            <a:r>
              <a:rPr lang="en-US" sz="2400" b="1" dirty="0" smtClean="0">
                <a:solidFill>
                  <a:srgbClr val="003399"/>
                </a:solidFill>
              </a:rPr>
              <a:t>capturing cosmic neutrinos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99923" y="5079094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Energy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23560" y="863627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Electron</a:t>
            </a:r>
          </a:p>
          <a:p>
            <a:r>
              <a:rPr lang="en-US" sz="2400" b="1" dirty="0" smtClean="0"/>
              <a:t>spectrum</a:t>
            </a:r>
            <a:endParaRPr lang="en-US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74209" y="3293861"/>
            <a:ext cx="2287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Events above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endpoint energy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16152" y="6075506"/>
            <a:ext cx="511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Ptolemy project in Princeton (Chris Tully et al.)</a:t>
            </a:r>
          </a:p>
        </p:txBody>
      </p:sp>
    </p:spTree>
    <p:extLst>
      <p:ext uri="{BB962C8B-B14F-4D97-AF65-F5344CB8AC3E}">
        <p14:creationId xmlns:p14="http://schemas.microsoft.com/office/powerpoint/2010/main" val="22668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Neutrino Clustering in the Galaxy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2" y="791618"/>
            <a:ext cx="6078091" cy="5328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463" y="6187285"/>
            <a:ext cx="892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Ringwald</a:t>
            </a:r>
            <a:r>
              <a:rPr lang="en-US" sz="2000" dirty="0" smtClean="0"/>
              <a:t> &amp; Wong, </a:t>
            </a:r>
            <a:r>
              <a:rPr lang="en-US" sz="2000" dirty="0" err="1" smtClean="0"/>
              <a:t>arXiv:hep-ph</a:t>
            </a:r>
            <a:r>
              <a:rPr lang="en-US" sz="2000" dirty="0" smtClean="0"/>
              <a:t>/0408241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2732" y="716475"/>
            <a:ext cx="2652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</a:rPr>
              <a:t>Excess nu density</a:t>
            </a:r>
          </a:p>
          <a:p>
            <a:r>
              <a:rPr lang="en-US" sz="2400" dirty="0">
                <a:solidFill>
                  <a:srgbClr val="003399"/>
                </a:solidFill>
              </a:rPr>
              <a:t>i</a:t>
            </a:r>
            <a:r>
              <a:rPr lang="en-US" sz="2400" dirty="0" smtClean="0">
                <a:solidFill>
                  <a:srgbClr val="003399"/>
                </a:solidFill>
              </a:rPr>
              <a:t>n the galaxy above</a:t>
            </a:r>
          </a:p>
          <a:p>
            <a:r>
              <a:rPr lang="en-US" sz="2400" dirty="0">
                <a:solidFill>
                  <a:srgbClr val="003399"/>
                </a:solidFill>
              </a:rPr>
              <a:t>c</a:t>
            </a:r>
            <a:r>
              <a:rPr lang="en-US" sz="2400" dirty="0" smtClean="0">
                <a:solidFill>
                  <a:srgbClr val="003399"/>
                </a:solidFill>
              </a:rPr>
              <a:t>osmic mean of</a:t>
            </a:r>
          </a:p>
          <a:p>
            <a:r>
              <a:rPr lang="en-US" sz="2400" dirty="0" smtClean="0">
                <a:solidFill>
                  <a:srgbClr val="003399"/>
                </a:solidFill>
              </a:rPr>
              <a:t>56 cm</a:t>
            </a:r>
            <a:r>
              <a:rPr lang="en-US" sz="2800" baseline="30000" dirty="0" smtClean="0">
                <a:solidFill>
                  <a:srgbClr val="003399"/>
                </a:solidFill>
                <a:latin typeface="Symbol" panose="05050102010706020507" pitchFamily="18" charset="2"/>
              </a:rPr>
              <a:t>-</a:t>
            </a:r>
            <a:r>
              <a:rPr lang="en-US" sz="2800" baseline="30000" dirty="0" smtClean="0">
                <a:solidFill>
                  <a:srgbClr val="003399"/>
                </a:solidFill>
              </a:rPr>
              <a:t>3</a:t>
            </a:r>
            <a:r>
              <a:rPr lang="en-US" sz="2400" dirty="0" smtClean="0">
                <a:solidFill>
                  <a:srgbClr val="003399"/>
                </a:solidFill>
              </a:rPr>
              <a:t>/flavor/spin</a:t>
            </a:r>
          </a:p>
        </p:txBody>
      </p:sp>
    </p:spTree>
    <p:extLst>
      <p:ext uri="{BB962C8B-B14F-4D97-AF65-F5344CB8AC3E}">
        <p14:creationId xmlns:p14="http://schemas.microsoft.com/office/powerpoint/2010/main" val="12295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Mass</a:t>
            </a:r>
            <a:r>
              <a:rPr lang="en-US" altLang="en-US" baseline="0" smtClean="0"/>
              <a:t> Bounds</a:t>
            </a:r>
            <a:endParaRPr lang="en-US" altLang="en-US"/>
          </a:p>
        </p:txBody>
      </p:sp>
      <p:pic>
        <p:nvPicPr>
          <p:cNvPr id="3000323" name="Picture 3" descr="C:\Users\Georg Raffelt\Desktop\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25" name="Rectangle 5"/>
          <p:cNvSpPr>
            <a:spLocks noChangeArrowheads="1"/>
          </p:cNvSpPr>
          <p:nvPr/>
        </p:nvSpPr>
        <p:spPr bwMode="auto">
          <a:xfrm>
            <a:off x="0" y="2664103"/>
            <a:ext cx="9215438" cy="15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altLang="en-US" sz="7200" b="1" smtClean="0">
                <a:solidFill>
                  <a:srgbClr val="FFFF00"/>
                </a:solidFill>
              </a:rPr>
              <a:t>Radiation Density</a:t>
            </a:r>
          </a:p>
          <a:p>
            <a:pPr algn="ctr"/>
            <a:r>
              <a:rPr lang="en-US" altLang="en-US" sz="7200" b="1" smtClean="0">
                <a:solidFill>
                  <a:srgbClr val="FFFF00"/>
                </a:solidFill>
              </a:rPr>
              <a:t>from</a:t>
            </a:r>
          </a:p>
          <a:p>
            <a:pPr algn="ctr"/>
            <a:r>
              <a:rPr lang="en-US" altLang="en-US" sz="7200" b="1" smtClean="0">
                <a:solidFill>
                  <a:srgbClr val="FFFF00"/>
                </a:solidFill>
              </a:rPr>
              <a:t>Precision Cosmology</a:t>
            </a:r>
          </a:p>
        </p:txBody>
      </p:sp>
    </p:spTree>
    <p:extLst>
      <p:ext uri="{BB962C8B-B14F-4D97-AF65-F5344CB8AC3E}">
        <p14:creationId xmlns:p14="http://schemas.microsoft.com/office/powerpoint/2010/main" val="21850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Cosmic History</a:t>
            </a:r>
          </a:p>
        </p:txBody>
      </p:sp>
      <p:pic>
        <p:nvPicPr>
          <p:cNvPr id="11267" name="Picture 3" descr="C:\Users\Georg Raffelt\Desktop\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00"/>
            <a:ext cx="9217025" cy="692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10887" name="Group 7"/>
          <p:cNvGrpSpPr>
            <a:grpSpLocks/>
          </p:cNvGrpSpPr>
          <p:nvPr/>
        </p:nvGrpSpPr>
        <p:grpSpPr bwMode="auto">
          <a:xfrm>
            <a:off x="0" y="72000"/>
            <a:ext cx="5976665" cy="1079996"/>
            <a:chOff x="0" y="48"/>
            <a:chExt cx="3984" cy="720"/>
          </a:xfrm>
        </p:grpSpPr>
        <p:sp>
          <p:nvSpPr>
            <p:cNvPr id="11269" name="Rectangle 4"/>
            <p:cNvSpPr>
              <a:spLocks noChangeArrowheads="1"/>
            </p:cNvSpPr>
            <p:nvPr/>
          </p:nvSpPr>
          <p:spPr bwMode="auto">
            <a:xfrm>
              <a:off x="0" y="48"/>
              <a:ext cx="3984" cy="480"/>
            </a:xfrm>
            <a:prstGeom prst="rect">
              <a:avLst/>
            </a:prstGeom>
            <a:solidFill>
              <a:srgbClr val="0932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FFFF00"/>
                  </a:solidFill>
                  <a:latin typeface="Trebuchet MS" pitchFamily="34" charset="0"/>
                </a:rPr>
                <a:t>Cosmic radiation density can be measured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FFFF00"/>
                  </a:solidFill>
                  <a:latin typeface="Trebuchet MS" pitchFamily="34" charset="0"/>
                </a:rPr>
                <a:t>at BBN and at CMB decoupling</a:t>
              </a:r>
            </a:p>
          </p:txBody>
        </p:sp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3504" y="288"/>
              <a:ext cx="384" cy="24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3312" y="336"/>
              <a:ext cx="96" cy="43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3600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0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3409674"/>
            <a:ext cx="5230367" cy="3036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 Spectrum of CMB Temperature Fluctuations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026"/>
              <p:cNvSpPr>
                <a:spLocks noChangeArrowheads="1"/>
              </p:cNvSpPr>
              <p:nvPr/>
            </p:nvSpPr>
            <p:spPr bwMode="auto">
              <a:xfrm>
                <a:off x="143878" y="719607"/>
                <a:ext cx="3732797" cy="5654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/>
              <a:lstStyle/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Sky </a:t>
                </a:r>
                <a:r>
                  <a:rPr lang="en-US" sz="2000">
                    <a:solidFill>
                      <a:srgbClr val="003399"/>
                    </a:solidFill>
                    <a:effectLst/>
                  </a:rPr>
                  <a:t>map of CMBR temperature</a:t>
                </a:r>
              </a:p>
              <a:p>
                <a:pPr algn="l"/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fluctuations</a:t>
                </a:r>
              </a:p>
              <a:p>
                <a:pPr algn="l"/>
                <a:endParaRPr lang="en-US" sz="1000" smtClean="0">
                  <a:solidFill>
                    <a:srgbClr val="003399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〈</m:t>
                          </m:r>
                          <m:r>
                            <a:rPr lang="en-US" sz="2000" i="1">
                              <a:latin typeface="Cambria Math"/>
                            </a:rPr>
                            <m:t>𝑇</m:t>
                          </m:r>
                          <m:r>
                            <a:rPr lang="en-US" sz="2000" i="1">
                              <a:latin typeface="Cambria Math"/>
                            </a:rPr>
                            <m:t>〉</m:t>
                          </m:r>
                        </m:den>
                      </m:f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  <a:effectLst/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Multipole expansion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𝜃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</a:rPr>
                            <m:t>𝜑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ℓ=0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=−ℓ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ℓ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Angular </a:t>
                </a:r>
                <a:r>
                  <a:rPr lang="en-US" sz="2000">
                    <a:solidFill>
                      <a:srgbClr val="003399"/>
                    </a:solidFill>
                  </a:rPr>
                  <a:t>power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spectrum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smtClean="0">
                  <a:latin typeface="Cambria Math"/>
                </a:endParaRPr>
              </a:p>
              <a:p>
                <a:endParaRPr lang="en-US" sz="100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2ℓ+1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𝑚</m:t>
                          </m:r>
                          <m:r>
                            <a:rPr lang="en-US" sz="2000" i="1">
                              <a:latin typeface="Cambria Math"/>
                            </a:rPr>
                            <m:t>=−ℓ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ℓ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smtClean="0">
                  <a:solidFill>
                    <a:srgbClr val="003399"/>
                  </a:solidFill>
                  <a:effectLst/>
                </a:endParaRP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Provides “acoustic peaks” and a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  <a:effectLst/>
                  </a:rPr>
                  <a:t>wealth of cosmological information</a:t>
                </a:r>
                <a:endParaRPr lang="en-US" sz="2000">
                  <a:solidFill>
                    <a:srgbClr val="003399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10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78" y="719607"/>
                <a:ext cx="3732797" cy="5654831"/>
              </a:xfrm>
              <a:prstGeom prst="rect">
                <a:avLst/>
              </a:prstGeom>
              <a:blipFill rotWithShape="1">
                <a:blip r:embed="rId3"/>
                <a:stretch>
                  <a:fillRect l="-4248" t="-1293" r="-2124" b="-15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52" y="719137"/>
            <a:ext cx="5013273" cy="2504113"/>
          </a:xfrm>
          <a:prstGeom prst="rect">
            <a:avLst/>
          </a:prstGeom>
        </p:spPr>
      </p:pic>
      <p:sp>
        <p:nvSpPr>
          <p:cNvPr id="5" name="Rectangle 1035"/>
          <p:cNvSpPr>
            <a:spLocks noChangeArrowheads="1"/>
          </p:cNvSpPr>
          <p:nvPr/>
        </p:nvSpPr>
        <p:spPr bwMode="auto">
          <a:xfrm>
            <a:off x="8167700" y="632737"/>
            <a:ext cx="9001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r"/>
            <a:r>
              <a:rPr lang="en-US" sz="2000" smtClean="0">
                <a:effectLst/>
              </a:rPr>
              <a:t>Planck</a:t>
            </a:r>
            <a:endParaRPr lang="en-US" sz="2000">
              <a:effectLst/>
            </a:endParaRPr>
          </a:p>
        </p:txBody>
      </p:sp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6912832" y="4104128"/>
            <a:ext cx="180020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rgbClr val="990000"/>
                </a:solidFill>
                <a:effectLst/>
              </a:rPr>
              <a:t>Acoustic Peaks</a:t>
            </a:r>
          </a:p>
        </p:txBody>
      </p:sp>
    </p:spTree>
    <p:extLst>
      <p:ext uri="{BB962C8B-B14F-4D97-AF65-F5344CB8AC3E}">
        <p14:creationId xmlns:p14="http://schemas.microsoft.com/office/powerpoint/2010/main" val="32148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Impact of extra radiation</a:t>
            </a:r>
            <a:endParaRPr lang="en-US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6" y="1933493"/>
            <a:ext cx="4526003" cy="31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pk_dneff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9" y="1870494"/>
            <a:ext cx="4464496" cy="32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4016" y="4895982"/>
            <a:ext cx="4608513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CMB angular power spectrum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112569" y="4895982"/>
            <a:ext cx="3960440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Matter power spectrum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4016" y="719997"/>
            <a:ext cx="8928993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Trebuchet MS" pitchFamily="34" charset="0"/>
              </a:rPr>
              <a:t>Redshift of matter-radiation equality modified by N</a:t>
            </a:r>
            <a:r>
              <a:rPr lang="en-US" altLang="en-US" sz="2400" baseline="-25000">
                <a:solidFill>
                  <a:srgbClr val="003399"/>
                </a:solidFill>
                <a:latin typeface="Trebuchet MS" pitchFamily="34" charset="0"/>
              </a:rPr>
              <a:t>eff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224136" y="3167989"/>
            <a:ext cx="288032" cy="503998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latin typeface="Trebuchet MS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 rot="5400000">
            <a:off x="4068469" y="4067956"/>
            <a:ext cx="287999" cy="504056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latin typeface="Trebuchet MS" pitchFamily="34" charset="0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-5400000">
            <a:off x="6120697" y="3059960"/>
            <a:ext cx="287999" cy="504056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latin typeface="Trebuchet MS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 flipV="1">
            <a:off x="6624737" y="3527987"/>
            <a:ext cx="288032" cy="503998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9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Hint for “Dark Radiation” in the Universe?</a:t>
            </a: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4016" y="6191978"/>
            <a:ext cx="892899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Ade </a:t>
            </a:r>
            <a:r>
              <a:rPr lang="en-US" sz="2000">
                <a:solidFill>
                  <a:srgbClr val="003399"/>
                </a:solidFill>
              </a:rPr>
              <a:t>et al. </a:t>
            </a:r>
            <a:r>
              <a:rPr lang="en-US" sz="2000" smtClean="0">
                <a:solidFill>
                  <a:srgbClr val="003399"/>
                </a:solidFill>
              </a:rPr>
              <a:t>(Planck </a:t>
            </a:r>
            <a:r>
              <a:rPr lang="en-US" sz="2000">
                <a:solidFill>
                  <a:srgbClr val="003399"/>
                </a:solidFill>
              </a:rPr>
              <a:t>Collaboration), </a:t>
            </a:r>
            <a:r>
              <a:rPr lang="en-US" sz="2000" smtClean="0">
                <a:solidFill>
                  <a:srgbClr val="003399"/>
                </a:solidFill>
              </a:rPr>
              <a:t>arXiv:1303.5076</a:t>
            </a:r>
            <a:endParaRPr lang="en-US" sz="2000">
              <a:solidFill>
                <a:srgbClr val="0033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1" y="1511718"/>
            <a:ext cx="6037971" cy="4752660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4139" y="719607"/>
            <a:ext cx="8928423" cy="64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Depending on used data sets, indication for extra radiation at CMB decoupling</a:t>
            </a:r>
          </a:p>
          <a:p>
            <a:pPr algn="ctr"/>
            <a:r>
              <a:rPr lang="en-US" sz="2000" smtClean="0">
                <a:solidFill>
                  <a:srgbClr val="003399"/>
                </a:solidFill>
              </a:rPr>
              <a:t>Same as pre-Planck situation based on WMAP-9 etc.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8789" y="1439707"/>
            <a:ext cx="235032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Including prior on H</a:t>
            </a:r>
            <a:r>
              <a:rPr lang="en-US" sz="2400" baseline="-25000" smtClean="0">
                <a:solidFill>
                  <a:srgbClr val="C00000"/>
                </a:solidFill>
              </a:rPr>
              <a:t>0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provides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&gt; 2</a:t>
            </a:r>
            <a:r>
              <a:rPr lang="en-US" sz="2000" smtClean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000" smtClean="0">
                <a:solidFill>
                  <a:srgbClr val="C00000"/>
                </a:solidFill>
              </a:rPr>
              <a:t> “evidence”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for extra radiation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at CMB decoupling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08513" y="1655737"/>
            <a:ext cx="1970277" cy="10081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Degeneracy between N</a:t>
            </a:r>
            <a:r>
              <a:rPr lang="en-US" sz="3600" baseline="-25000" smtClean="0"/>
              <a:t>eff</a:t>
            </a:r>
            <a:r>
              <a:rPr lang="en-US" smtClean="0"/>
              <a:t> and H</a:t>
            </a:r>
            <a:r>
              <a:rPr lang="en-US" sz="3600" baseline="-25000" smtClean="0"/>
              <a:t>0</a:t>
            </a:r>
            <a:endParaRPr lang="en-US" sz="3600" baseline="-25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32" y="1483142"/>
            <a:ext cx="3960550" cy="391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2" y="1511717"/>
            <a:ext cx="4069640" cy="410457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4016" y="6191978"/>
            <a:ext cx="892899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Ade </a:t>
            </a:r>
            <a:r>
              <a:rPr lang="en-US" sz="2000">
                <a:solidFill>
                  <a:srgbClr val="003399"/>
                </a:solidFill>
              </a:rPr>
              <a:t>et al. </a:t>
            </a:r>
            <a:r>
              <a:rPr lang="en-US" sz="2000" smtClean="0">
                <a:solidFill>
                  <a:srgbClr val="003399"/>
                </a:solidFill>
              </a:rPr>
              <a:t>(Planck </a:t>
            </a:r>
            <a:r>
              <a:rPr lang="en-US" sz="2000">
                <a:solidFill>
                  <a:srgbClr val="003399"/>
                </a:solidFill>
              </a:rPr>
              <a:t>Collaboration), </a:t>
            </a:r>
            <a:r>
              <a:rPr lang="en-US" sz="2000" smtClean="0">
                <a:solidFill>
                  <a:srgbClr val="003399"/>
                </a:solidFill>
              </a:rPr>
              <a:t>arXiv:1303.5076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139" y="719607"/>
            <a:ext cx="8928423" cy="64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0" rIns="86402" bIns="34016" anchor="ctr"/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Extra radiation relaxes tension between H</a:t>
            </a:r>
            <a:r>
              <a:rPr lang="en-US" sz="2800" baseline="-25000" smtClean="0">
                <a:solidFill>
                  <a:srgbClr val="003399"/>
                </a:solidFill>
              </a:rPr>
              <a:t>0</a:t>
            </a:r>
            <a:r>
              <a:rPr lang="en-US" sz="2400" smtClean="0">
                <a:solidFill>
                  <a:srgbClr val="003399"/>
                </a:solidFill>
              </a:rPr>
              <a:t> determinations</a:t>
            </a:r>
            <a:endParaRPr lang="en-US" sz="240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Mass and N</a:t>
            </a:r>
            <a:r>
              <a:rPr lang="en-US" sz="3600" baseline="-25000" smtClean="0"/>
              <a:t>eff</a:t>
            </a:r>
            <a:r>
              <a:rPr lang="en-US" smtClean="0"/>
              <a:t> Limits</a:t>
            </a:r>
            <a:endParaRPr lang="en-US" sz="3600" baseline="-25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2" y="791617"/>
            <a:ext cx="4816574" cy="4986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900" y="6048347"/>
            <a:ext cx="8785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smtClean="0"/>
              <a:t>Giusarma, Di Valentino, Lattanzi, Melchiorri &amp;  Mena, arXiv:</a:t>
            </a:r>
            <a:r>
              <a:rPr lang="en-US" sz="2000"/>
              <a:t>1403.4852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4592" y="1799757"/>
            <a:ext cx="1708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HST prior</a:t>
            </a:r>
            <a:endParaRPr lang="en-US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28612" y="2199867"/>
            <a:ext cx="432060" cy="2479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Present-Day Neutrino Density</a:t>
            </a:r>
            <a:endParaRPr lang="en-US" sz="2800"/>
          </a:p>
        </p:txBody>
      </p:sp>
      <p:sp>
        <p:nvSpPr>
          <p:cNvPr id="140" name="Rectangle 4"/>
          <p:cNvSpPr>
            <a:spLocks noChangeArrowheads="1"/>
          </p:cNvSpPr>
          <p:nvPr/>
        </p:nvSpPr>
        <p:spPr bwMode="auto">
          <a:xfrm>
            <a:off x="144016" y="791761"/>
            <a:ext cx="280831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decoupling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(freeze out)</a:t>
            </a: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144016" y="1871993"/>
            <a:ext cx="2808312" cy="1007996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 of Fermi-Dirac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(“nothing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at freeze-out”)</a:t>
            </a:r>
          </a:p>
        </p:txBody>
      </p:sp>
      <p:sp>
        <p:nvSpPr>
          <p:cNvPr id="142" name="Rectangle 12"/>
          <p:cNvSpPr>
            <a:spLocks noChangeArrowheads="1"/>
          </p:cNvSpPr>
          <p:nvPr/>
        </p:nvSpPr>
        <p:spPr bwMode="auto">
          <a:xfrm>
            <a:off x="144016" y="2951989"/>
            <a:ext cx="2808312" cy="2015993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Electron-positron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annihilation beginning </a:t>
            </a:r>
          </a:p>
          <a:p>
            <a:pPr algn="l">
              <a:defRPr/>
            </a:pP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 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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altLang="en-US" sz="2800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altLang="en-US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0.511 MeV</a:t>
            </a:r>
          </a:p>
        </p:txBody>
      </p:sp>
      <p:sp>
        <p:nvSpPr>
          <p:cNvPr id="143" name="Rectangle 21"/>
          <p:cNvSpPr>
            <a:spLocks noChangeArrowheads="1"/>
          </p:cNvSpPr>
          <p:nvPr/>
        </p:nvSpPr>
        <p:spPr bwMode="auto">
          <a:xfrm>
            <a:off x="144016" y="5039982"/>
            <a:ext cx="2808312" cy="1367995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 of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and photon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distributions</a:t>
            </a:r>
          </a:p>
          <a:p>
            <a:pPr algn="l">
              <a:defRPr/>
            </a:pPr>
            <a:r>
              <a:rPr lang="en-US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that today we </a:t>
            </a:r>
            <a:r>
              <a:rPr lang="en-US" alt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endParaRPr lang="en-US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5"/>
              <p:cNvSpPr>
                <a:spLocks noChangeArrowheads="1"/>
              </p:cNvSpPr>
              <p:nvPr/>
            </p:nvSpPr>
            <p:spPr bwMode="auto">
              <a:xfrm>
                <a:off x="3024336" y="791761"/>
                <a:ext cx="6048673" cy="1007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Γ</m:t>
                    </m:r>
                  </m:oMath>
                </a14:m>
                <a:endParaRPr lang="en-US" altLang="en-US" sz="2000">
                  <a:solidFill>
                    <a:srgbClr val="4D4D4D"/>
                  </a:solidFill>
                  <a:latin typeface="+mj-lt"/>
                </a:endParaRPr>
              </a:p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≈2.4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  <a:latin typeface="+mj-lt"/>
                  </a:rPr>
                  <a:t>    </a:t>
                </a:r>
                <a:r>
                  <a:rPr lang="en-US" altLang="en-US" sz="2000" b="0" smtClean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(electron </a:t>
                </a:r>
                <a:r>
                  <a:rPr lang="en-US" altLang="en-US" sz="2000" b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flavor)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≈3.7 </m:t>
                    </m:r>
                    <m:r>
                      <m:rPr>
                        <m:sty m:val="p"/>
                      </m:rPr>
                      <a:rPr lang="en-US" altLang="en-US" sz="2000" i="0">
                        <a:solidFill>
                          <a:schemeClr val="tx1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en-US" altLang="en-US" sz="200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00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en-US" sz="2000" b="0" smtClean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(</a:t>
                </a:r>
                <a:r>
                  <a:rPr lang="en-US" altLang="en-US" sz="2000" b="0">
                    <a:solidFill>
                      <a:srgbClr val="003399"/>
                    </a:solidFill>
                    <a:latin typeface="+mj-lt"/>
                    <a:sym typeface="Symbol" pitchFamily="18" charset="2"/>
                  </a:rPr>
                  <a:t>other flavors)</a:t>
                </a:r>
                <a:endParaRPr lang="en-US" altLang="en-US" sz="2000" b="0">
                  <a:solidFill>
                    <a:srgbClr val="003399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336" y="791761"/>
                <a:ext cx="6048673" cy="1007996"/>
              </a:xfrm>
              <a:prstGeom prst="rect">
                <a:avLst/>
              </a:prstGeom>
              <a:blipFill rotWithShape="1">
                <a:blip r:embed="rId3"/>
                <a:stretch>
                  <a:fillRect b="-101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8"/>
              <p:cNvSpPr>
                <a:spLocks noChangeArrowheads="1"/>
              </p:cNvSpPr>
              <p:nvPr/>
            </p:nvSpPr>
            <p:spPr bwMode="auto">
              <a:xfrm>
                <a:off x="3024459" y="1871767"/>
                <a:ext cx="6048673" cy="1007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003399"/>
                          </a:solidFill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𝑑𝐸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459" y="1871767"/>
                <a:ext cx="6048673" cy="10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0"/>
              <p:cNvSpPr>
                <a:spLocks noChangeArrowheads="1"/>
              </p:cNvSpPr>
              <p:nvPr/>
            </p:nvSpPr>
            <p:spPr bwMode="auto">
              <a:xfrm>
                <a:off x="6048780" y="1871767"/>
                <a:ext cx="2448272" cy="10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Temperature</a:t>
                </a:r>
              </a:p>
              <a:p>
                <a:pPr algn="l"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scales with redshift</a:t>
                </a:r>
              </a:p>
              <a:p>
                <a:pPr algn="l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∝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8780" y="1871767"/>
                <a:ext cx="2448272" cy="1007996"/>
              </a:xfrm>
              <a:prstGeom prst="rect">
                <a:avLst/>
              </a:prstGeom>
              <a:blipFill rotWithShape="1">
                <a:blip r:embed="rId5"/>
                <a:stretch>
                  <a:fillRect l="-2488" t="-4242" b="-3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69656"/>
              </p:ext>
            </p:extLst>
          </p:nvPr>
        </p:nvGraphicFramePr>
        <p:xfrm>
          <a:off x="4536504" y="1073913"/>
          <a:ext cx="144016" cy="299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6" imgW="152268" imgH="317225" progId="Equation.3">
                  <p:embed/>
                </p:oleObj>
              </mc:Choice>
              <mc:Fallback>
                <p:oleObj name="Equation" r:id="rId6" imgW="152268" imgH="3172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504" y="1073913"/>
                        <a:ext cx="144016" cy="299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3"/>
              <p:cNvSpPr>
                <a:spLocks noChangeArrowheads="1"/>
              </p:cNvSpPr>
              <p:nvPr/>
            </p:nvSpPr>
            <p:spPr bwMode="auto">
              <a:xfrm>
                <a:off x="3024292" y="2952204"/>
                <a:ext cx="6048673" cy="20159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 algn="l">
                  <a:buFontTx/>
                  <a:buChar char="•"/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 QED plasma is “strongly” coupled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Stays in thermal equilibrium (adiabatic process)</a:t>
                </a:r>
              </a:p>
              <a:p>
                <a:pPr algn="l">
                  <a:buFontTx/>
                  <a:buChar char="•"/>
                  <a:defRPr/>
                </a:pPr>
                <a:r>
                  <a:rPr lang="en-US" altLang="en-US" sz="2000" b="0">
                    <a:solidFill>
                      <a:srgbClr val="003399"/>
                    </a:solidFill>
                  </a:rPr>
                  <a:t> Entropy of e</a:t>
                </a:r>
                <a:r>
                  <a:rPr lang="en-US" altLang="en-US" sz="2400" baseline="30000">
                    <a:solidFill>
                      <a:srgbClr val="003399"/>
                    </a:solidFill>
                  </a:rPr>
                  <a:t>+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e</a:t>
                </a:r>
                <a:r>
                  <a:rPr lang="en-US" altLang="en-US" sz="2400" baseline="30000">
                    <a:solidFill>
                      <a:srgbClr val="003399"/>
                    </a:solidFill>
                    <a:latin typeface="Symbol" pitchFamily="18" charset="2"/>
                  </a:rPr>
                  <a:t>-</a:t>
                </a:r>
                <a:r>
                  <a:rPr lang="en-US" altLang="en-US" sz="2000" b="0">
                    <a:solidFill>
                      <a:srgbClr val="003399"/>
                    </a:solidFill>
                  </a:rPr>
                  <a:t> transfered to </a:t>
                </a:r>
                <a:r>
                  <a:rPr lang="en-US" altLang="en-US" sz="2000" b="0" smtClean="0">
                    <a:solidFill>
                      <a:srgbClr val="003399"/>
                    </a:solidFill>
                  </a:rPr>
                  <a:t>photons 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before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b>
                      </m:sSub>
                      <m:sSubSup>
                        <m:sSubSup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after</m:t>
                          </m:r>
                        </m:sub>
                      </m:sSub>
                    </m:oMath>
                  </m:oMathPara>
                </a14:m>
                <a:endParaRPr lang="en-US" altLang="en-US" sz="2000" b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59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4292" y="2952204"/>
                <a:ext cx="6048673" cy="2015993"/>
              </a:xfrm>
              <a:prstGeom prst="rect">
                <a:avLst/>
              </a:prstGeom>
              <a:blipFill rotWithShape="1">
                <a:blip r:embed="rId8"/>
                <a:stretch>
                  <a:fillRect l="-905" t="-150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3096302" y="4334039"/>
                <a:ext cx="140294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⏞"/>
                        <m:pos m:val="top"/>
                        <m:vertJc m:val="bot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2+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4=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groupCh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302" y="4334039"/>
                <a:ext cx="1402948" cy="573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5184592" y="4439742"/>
                <a:ext cx="380040" cy="41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⏞"/>
                        <m:pos m:val="top"/>
                        <m:vertJc m:val="bot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groupCh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92" y="4439742"/>
                <a:ext cx="380040" cy="419987"/>
              </a:xfrm>
              <a:prstGeom prst="rect">
                <a:avLst/>
              </a:prstGeom>
              <a:blipFill rotWithShape="1">
                <a:blip r:embed="rId10"/>
                <a:stretch>
                  <a:fillRect t="-27536" r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6552782" y="4032067"/>
                <a:ext cx="2534155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before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alt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sSubSup>
                        <m:sSubSup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en-US" alt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after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82" y="4032067"/>
                <a:ext cx="2534155" cy="6165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/>
              <p:cNvSpPr txBox="1"/>
              <p:nvPr/>
            </p:nvSpPr>
            <p:spPr>
              <a:xfrm>
                <a:off x="6191347" y="3744027"/>
                <a:ext cx="70243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3" name="TextBox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47" y="3744027"/>
                <a:ext cx="702435" cy="110799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22"/>
              <p:cNvSpPr>
                <a:spLocks noChangeArrowheads="1"/>
              </p:cNvSpPr>
              <p:nvPr/>
            </p:nvSpPr>
            <p:spPr bwMode="auto">
              <a:xfrm>
                <a:off x="3020037" y="5040207"/>
                <a:ext cx="6048673" cy="136799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defRPr/>
                </a:pPr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  <m:bar>
                          <m:barPr>
                            <m:pos m:val="top"/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𝜈</m:t>
                            </m:r>
                          </m:e>
                        </m:bar>
                      </m:sub>
                    </m:sSub>
                    <m:d>
                      <m:d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flavor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11</m:t>
                        </m:r>
                      </m:den>
                    </m:f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≈112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c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en-US" sz="2000" b="0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US" altLang="en-US" sz="20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defRPr/>
                </a:pPr>
                <a:endParaRPr lang="en-US" altLang="en-US" sz="400" b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defRPr/>
                </a:pPr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en-US" sz="2000" b="0" i="1" smtClean="0">
                                    <a:solidFill>
                                      <a:schemeClr val="bg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≈1.95 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K</m:t>
                    </m:r>
                  </m:oMath>
                </a14:m>
                <a:r>
                  <a:rPr lang="en-US" altLang="en-US" sz="2000" b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for massless neutrinos</a:t>
                </a:r>
                <a:endParaRPr lang="en-US" altLang="en-US" sz="20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037" y="5040207"/>
                <a:ext cx="6048673" cy="136799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4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Present-Day Neutrino Distribution</a:t>
            </a:r>
            <a:endParaRPr lang="en-US">
              <a:latin typeface="+mn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2088" y="1007873"/>
            <a:ext cx="3312368" cy="1583994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masses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oscillation experiments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176464" y="1007873"/>
            <a:ext cx="2088232" cy="15839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176464" y="1007873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 u="sng"/>
              <a:t>Normal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76464" y="2159869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m</a:t>
            </a:r>
            <a:r>
              <a:rPr lang="en-US" altLang="en-US" sz="2400" baseline="-25000"/>
              <a:t>1</a:t>
            </a:r>
            <a:r>
              <a:rPr lang="en-US" altLang="en-US" sz="2000"/>
              <a:t>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≥</a:t>
            </a:r>
            <a:r>
              <a:rPr lang="en-US" altLang="en-US" sz="2000"/>
              <a:t> 0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176464" y="1799870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m</a:t>
            </a:r>
            <a:r>
              <a:rPr lang="en-US" altLang="en-US" sz="2400" baseline="-25000"/>
              <a:t>2</a:t>
            </a:r>
            <a:r>
              <a:rPr lang="en-US" altLang="en-US" sz="2000"/>
              <a:t>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≳</a:t>
            </a:r>
            <a:r>
              <a:rPr lang="en-US" altLang="en-US" sz="2000"/>
              <a:t> 8 meV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176464" y="1439871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m</a:t>
            </a:r>
            <a:r>
              <a:rPr lang="en-US" altLang="en-US" sz="2400" baseline="-25000"/>
              <a:t>3</a:t>
            </a:r>
            <a:r>
              <a:rPr lang="en-US" altLang="en-US" sz="2000"/>
              <a:t>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≳</a:t>
            </a:r>
            <a:r>
              <a:rPr lang="en-US" altLang="en-US" sz="2000"/>
              <a:t> 50 meV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336705" y="1007873"/>
            <a:ext cx="2088232" cy="15839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+mn-lt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336705" y="1007873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 u="sng"/>
              <a:t>Inverted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336705" y="2159869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m</a:t>
            </a:r>
            <a:r>
              <a:rPr lang="en-US" altLang="en-US" sz="2400" baseline="-25000"/>
              <a:t>3</a:t>
            </a:r>
            <a:r>
              <a:rPr lang="en-US" altLang="en-US" sz="2000"/>
              <a:t>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≥</a:t>
            </a:r>
            <a:r>
              <a:rPr lang="en-US" altLang="en-US" sz="2000"/>
              <a:t> 0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336705" y="1439871"/>
            <a:ext cx="2088232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 sz="2000"/>
              <a:t>m</a:t>
            </a:r>
            <a:r>
              <a:rPr lang="en-US" altLang="en-US" sz="2400" baseline="-25000"/>
              <a:t>1 </a:t>
            </a:r>
            <a:r>
              <a:rPr lang="en-US" altLang="en-US" sz="2000">
                <a:sym typeface="Symbol" pitchFamily="18" charset="2"/>
              </a:rPr>
              <a:t> </a:t>
            </a:r>
            <a:r>
              <a:rPr lang="en-US" altLang="en-US" sz="2000"/>
              <a:t>m</a:t>
            </a:r>
            <a:r>
              <a:rPr lang="en-US" altLang="en-US" sz="2400" baseline="-25000"/>
              <a:t>2</a:t>
            </a:r>
            <a:r>
              <a:rPr lang="en-US" altLang="en-US" sz="2000"/>
              <a:t> </a:t>
            </a:r>
            <a:r>
              <a:rPr lang="en-US" altLang="en-US" sz="2000">
                <a:ea typeface="Arial Unicode MS" pitchFamily="34" charset="-128"/>
                <a:cs typeface="Arial Unicode MS" pitchFamily="34" charset="-128"/>
              </a:rPr>
              <a:t>≳</a:t>
            </a:r>
            <a:r>
              <a:rPr lang="en-US" altLang="en-US" sz="2000"/>
              <a:t> 50 meV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92088" y="2664000"/>
            <a:ext cx="331236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massless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cosmic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neutrinos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176464" y="2664000"/>
            <a:ext cx="4248473" cy="863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/>
              <a:t> T </a:t>
            </a:r>
            <a:r>
              <a:rPr lang="en-US" altLang="en-US" sz="2000"/>
              <a:t>= 1.95 K = 0.17 meV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92088" y="3600130"/>
            <a:ext cx="3312368" cy="863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Cosmic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redshift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</a:t>
            </a:r>
            <a:r>
              <a:rPr lang="en-US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momenta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energies)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4176464" y="3600130"/>
                <a:ext cx="4248473" cy="863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effectLst/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en-US" sz="2000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effectLst/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b="0" i="1" smtClean="0">
                                      <a:effectLst/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effectLst/>
                              <a:latin typeface="Cambria Math"/>
                            </a:rPr>
                            <m:t>𝑑𝑝</m:t>
                          </m:r>
                        </m:den>
                      </m:f>
                      <m:r>
                        <a:rPr lang="en-US" altLang="en-US" sz="2000" b="0" i="1" smtClean="0"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en-US" sz="2000" b="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effectLst/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sz="2000" b="0" i="1" smtClean="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b="0" i="1" smtClean="0">
                                      <a:effectLst/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altLang="en-US" sz="2000" b="0" i="1" smtClean="0">
                                      <a:effectLst/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en-US" sz="2000" b="0" i="1" smtClean="0">
                              <a:effectLst/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altLang="en-US" sz="2000">
                  <a:effectLst/>
                </a:endParaRPr>
              </a:p>
            </p:txBody>
          </p:sp>
        </mc:Choice>
        <mc:Fallback xmlns="">
          <p:sp>
            <p:nvSpPr>
              <p:cNvPr id="35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64" y="3600130"/>
                <a:ext cx="4248473" cy="863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6840872" y="3600130"/>
            <a:ext cx="1584065" cy="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en-US"/>
              <a:t>Not a thermal</a:t>
            </a:r>
          </a:p>
          <a:p>
            <a:pPr>
              <a:defRPr/>
            </a:pPr>
            <a:r>
              <a:rPr lang="en-US" altLang="en-US"/>
              <a:t>distribution</a:t>
            </a:r>
          </a:p>
          <a:p>
            <a:pPr>
              <a:defRPr/>
            </a:pPr>
            <a:r>
              <a:rPr lang="en-US" altLang="en-US"/>
              <a:t>unless T </a:t>
            </a:r>
            <a:r>
              <a:rPr lang="en-US" altLang="en-US">
                <a:ea typeface="Arial Unicode MS" pitchFamily="34" charset="-128"/>
                <a:cs typeface="Arial Unicode MS" pitchFamily="34" charset="-128"/>
              </a:rPr>
              <a:t>≫ </a:t>
            </a:r>
            <a:r>
              <a:rPr lang="en-US" altLang="en-US"/>
              <a:t>m</a:t>
            </a: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792193" y="4536240"/>
            <a:ext cx="3312368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Average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for m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≫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4"/>
              <p:cNvSpPr>
                <a:spLocks noChangeArrowheads="1"/>
              </p:cNvSpPr>
              <p:nvPr/>
            </p:nvSpPr>
            <p:spPr bwMode="auto">
              <a:xfrm>
                <a:off x="4176569" y="4536240"/>
                <a:ext cx="4248473" cy="719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altLang="en-US" sz="20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altLang="en-US" sz="2000"/>
              </a:p>
            </p:txBody>
          </p:sp>
        </mc:Choice>
        <mc:Fallback xmlns="">
          <p:sp>
            <p:nvSpPr>
              <p:cNvPr id="40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569" y="4536240"/>
                <a:ext cx="4248473" cy="719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7"/>
          <p:cNvSpPr>
            <a:spLocks noChangeArrowheads="1"/>
          </p:cNvSpPr>
          <p:nvPr/>
        </p:nvSpPr>
        <p:spPr bwMode="auto">
          <a:xfrm>
            <a:off x="792088" y="5328350"/>
            <a:ext cx="3312368" cy="719997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Normal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hierarchy neutrinos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8"/>
              <p:cNvSpPr>
                <a:spLocks noChangeArrowheads="1"/>
              </p:cNvSpPr>
              <p:nvPr/>
            </p:nvSpPr>
            <p:spPr bwMode="auto">
              <a:xfrm>
                <a:off x="4176464" y="5328350"/>
                <a:ext cx="4248473" cy="719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&lt;1×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altLang="en-US" sz="2000" i="1">
                          <a:latin typeface="Cambria Math"/>
                        </a:rPr>
                        <m:t>𝑐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 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2000" i="1">
                          <a:latin typeface="Cambria Math"/>
                        </a:rPr>
                        <m:t>&lt;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6</m:t>
                      </m:r>
                      <m:r>
                        <a:rPr lang="en-US" altLang="en-US" sz="20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altLang="en-US" sz="20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en-US" sz="2000"/>
              </a:p>
            </p:txBody>
          </p:sp>
        </mc:Choice>
        <mc:Fallback xmlns="">
          <p:sp>
            <p:nvSpPr>
              <p:cNvPr id="44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64" y="5328350"/>
                <a:ext cx="4248473" cy="719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493"/>
            <a:ext cx="9217024" cy="575587"/>
          </a:xfrm>
        </p:spPr>
        <p:txBody>
          <a:bodyPr/>
          <a:lstStyle/>
          <a:p>
            <a:r>
              <a:rPr lang="en-US" altLang="en-US"/>
              <a:t>Cosmic radiation density after e</a:t>
            </a:r>
            <a:r>
              <a:rPr lang="en-US" altLang="en-US" sz="2400" baseline="30000">
                <a:latin typeface="Symbol" pitchFamily="18" charset="2"/>
              </a:rPr>
              <a:t>+</a:t>
            </a:r>
            <a:r>
              <a:rPr lang="en-US" altLang="en-US"/>
              <a:t>e</a:t>
            </a:r>
            <a:r>
              <a:rPr lang="en-US" altLang="en-US" sz="2000" baseline="30000">
                <a:latin typeface="Symbol" pitchFamily="18" charset="2"/>
              </a:rPr>
              <a:t>-</a:t>
            </a:r>
            <a:r>
              <a:rPr lang="en-US" altLang="en-US"/>
              <a:t> annihilation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44016" y="647597"/>
                <a:ext cx="8928993" cy="5760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402" tIns="43201" rIns="86402" bIns="43201" anchor="t" anchorCtr="0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l"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Radiation density for  </a:t>
                </a:r>
                <a:r>
                  <a:rPr lang="en-US" altLang="en-US" b="0" dirty="0" err="1" smtClean="0">
                    <a:solidFill>
                      <a:srgbClr val="003399"/>
                    </a:solidFill>
                    <a:latin typeface="+mn-lt"/>
                  </a:rPr>
                  <a:t>N</a:t>
                </a:r>
                <a:r>
                  <a:rPr lang="en-US" altLang="en-US" sz="2400" b="0" baseline="-25000" dirty="0" err="1" smtClean="0">
                    <a:solidFill>
                      <a:srgbClr val="003399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US" altLang="en-US" sz="2800" b="0" baseline="-25000" dirty="0" smtClean="0">
                    <a:solidFill>
                      <a:srgbClr val="003399"/>
                    </a:solidFill>
                    <a:latin typeface="+mn-lt"/>
                  </a:rPr>
                  <a:t>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=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3  standard neutrino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flavors</a:t>
                </a:r>
              </a:p>
              <a:p>
                <a:pPr algn="l"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rad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d>
                        <m:d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alt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alt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Cosmic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radiation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density is 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expressed in terms of</a:t>
                </a:r>
              </a:p>
              <a:p>
                <a:pPr eaLnBrk="1" hangingPunct="1"/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“effective number of thermally excited neutrino species” </a:t>
                </a:r>
                <a:r>
                  <a:rPr lang="en-US" altLang="en-US" b="0" dirty="0">
                    <a:solidFill>
                      <a:srgbClr val="C00000"/>
                    </a:solidFill>
                    <a:latin typeface="+mn-lt"/>
                  </a:rPr>
                  <a:t>N</a:t>
                </a:r>
                <a:r>
                  <a:rPr lang="en-US" altLang="en-US" sz="2800" b="0" baseline="-25000" dirty="0">
                    <a:solidFill>
                      <a:srgbClr val="C00000"/>
                    </a:solidFill>
                    <a:latin typeface="+mn-lt"/>
                  </a:rPr>
                  <a:t>eff</a:t>
                </a:r>
              </a:p>
              <a:p>
                <a:pPr eaLnBrk="1" hangingPunct="1"/>
                <a:endParaRPr lang="en-US" altLang="en-US" sz="1000" b="0" i="1" dirty="0" smtClean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rad</m:t>
                          </m:r>
                        </m:sub>
                      </m:sSub>
                      <m:r>
                        <a:rPr lang="en-US" altLang="en-US" b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en-US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>
                                  <a:latin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en-US" b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US" altLang="en-US" b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b="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b="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b="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b="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altLang="en-US" b="0">
                                          <a:latin typeface="Cambria Math"/>
                                        </a:rPr>
                                        <m:t>11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en-US" b="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en-US" b="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en-US" b="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b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b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altLang="en-US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0.2271</m:t>
                          </m:r>
                        </m:e>
                      </m:d>
                      <m:sSub>
                        <m:sSub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N</a:t>
                </a:r>
                <a:r>
                  <a:rPr lang="en-US" altLang="en-US" sz="2800" b="0" baseline="-25000" dirty="0" smtClean="0">
                    <a:solidFill>
                      <a:srgbClr val="003399"/>
                    </a:solidFill>
                    <a:latin typeface="+mn-lt"/>
                  </a:rPr>
                  <a:t>eff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is a measure for the radiation density, not necessarily related to neutrinos</a:t>
                </a:r>
              </a:p>
              <a:p>
                <a:pPr eaLnBrk="1" hangingPunct="1"/>
                <a:endParaRPr lang="en-US" altLang="en-US" sz="1000" b="0" dirty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Residual neutrino heating by </a:t>
                </a:r>
                <a:r>
                  <a:rPr lang="en-US" altLang="en-US" b="0" dirty="0" err="1">
                    <a:solidFill>
                      <a:srgbClr val="003399"/>
                    </a:solidFill>
                    <a:latin typeface="+mn-lt"/>
                  </a:rPr>
                  <a:t>e</a:t>
                </a:r>
                <a:r>
                  <a:rPr lang="en-US" altLang="en-US" sz="2800" b="0" baseline="30000" dirty="0" err="1">
                    <a:solidFill>
                      <a:srgbClr val="003399"/>
                    </a:solidFill>
                    <a:latin typeface="+mn-lt"/>
                  </a:rPr>
                  <a:t>+</a:t>
                </a:r>
                <a:r>
                  <a:rPr lang="en-US" altLang="en-US" b="0" dirty="0" err="1">
                    <a:solidFill>
                      <a:srgbClr val="003399"/>
                    </a:solidFill>
                    <a:latin typeface="+mn-lt"/>
                  </a:rPr>
                  <a:t>e</a:t>
                </a:r>
                <a:r>
                  <a:rPr lang="en-US" altLang="en-US" sz="2800" b="0" baseline="30000" dirty="0">
                    <a:solidFill>
                      <a:srgbClr val="003399"/>
                    </a:solidFill>
                    <a:latin typeface="+mn-lt"/>
                  </a:rPr>
                  <a:t>-</a:t>
                </a:r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 annihilation and corrections for plasma</a:t>
                </a:r>
              </a:p>
              <a:p>
                <a:pPr eaLnBrk="1" hangingPunct="1"/>
                <a:r>
                  <a:rPr lang="en-US" altLang="en-US" b="0" dirty="0">
                    <a:solidFill>
                      <a:srgbClr val="003399"/>
                    </a:solidFill>
                    <a:latin typeface="+mn-lt"/>
                  </a:rPr>
                  <a:t>effects and neutrino flavor </a:t>
                </a:r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oscillations implies</a:t>
                </a:r>
              </a:p>
              <a:p>
                <a:pPr eaLnBrk="1" hangingPunct="1"/>
                <a:endParaRPr lang="en-US" altLang="en-US" sz="1000" b="0" i="1" dirty="0" smtClean="0">
                  <a:solidFill>
                    <a:srgbClr val="003399"/>
                  </a:solidFill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99"/>
                        </a:solidFill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eff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=3.046</m:t>
                    </m:r>
                  </m:oMath>
                </a14:m>
                <a:r>
                  <a:rPr lang="en-US" altLang="en-US" b="0" dirty="0" smtClean="0">
                    <a:solidFill>
                      <a:srgbClr val="C00000"/>
                    </a:solidFill>
                    <a:latin typeface="+mn-lt"/>
                  </a:rPr>
                  <a:t>                       Standard value</a:t>
                </a:r>
              </a:p>
              <a:p>
                <a:pPr eaLnBrk="1" hangingPunct="1"/>
                <a:endParaRPr lang="en-US" altLang="en-US" sz="1000" b="0" dirty="0" smtClean="0">
                  <a:solidFill>
                    <a:srgbClr val="C00000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altLang="en-US" b="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>
                              <a:latin typeface="Cambria Math"/>
                            </a:rPr>
                            <m:t>rad</m:t>
                          </m:r>
                        </m:sub>
                      </m:sSub>
                      <m:r>
                        <a:rPr lang="en-US" altLang="en-US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>
                              <a:latin typeface="Cambria Math"/>
                            </a:rPr>
                            <m:t>1+</m:t>
                          </m:r>
                          <m:r>
                            <a:rPr lang="en-US" altLang="en-US" b="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0.6918</m:t>
                          </m:r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b="0" i="1">
                                  <a:latin typeface="Cambria Math"/>
                                </a:rPr>
                                <m:t>0.2271</m:t>
                              </m:r>
                              <m:r>
                                <a:rPr lang="en-US" alt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b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</m:sSub>
                        </m:e>
                      </m:d>
                      <m:r>
                        <a:rPr lang="en-US" alt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b="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altLang="en-US" b="0" i="1">
                              <a:latin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altLang="en-US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endParaRPr lang="en-US" altLang="en-US" sz="1000" b="0" dirty="0" smtClean="0">
                  <a:solidFill>
                    <a:srgbClr val="003399"/>
                  </a:solidFill>
                  <a:latin typeface="+mn-lt"/>
                </a:endParaRPr>
              </a:p>
              <a:p>
                <a:pPr eaLnBrk="1" hangingPunct="1"/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Of course, the number of known neutrino species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003399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en-US" b="0" i="1">
                            <a:solidFill>
                              <a:srgbClr val="0033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en-US" b="0" i="1">
                            <a:solidFill>
                              <a:srgbClr val="003399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3399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en-US" b="0" dirty="0" smtClean="0">
                    <a:solidFill>
                      <a:srgbClr val="003399"/>
                    </a:solidFill>
                    <a:latin typeface="+mn-lt"/>
                  </a:rPr>
                  <a:t> is exactly 3</a:t>
                </a:r>
                <a:endParaRPr lang="en-US" altLang="en-US" sz="1800" b="0" dirty="0">
                  <a:solidFill>
                    <a:srgbClr val="0033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647597"/>
                <a:ext cx="8928993" cy="5760800"/>
              </a:xfrm>
              <a:prstGeom prst="rect">
                <a:avLst/>
              </a:prstGeom>
              <a:blipFill rotWithShape="1">
                <a:blip r:embed="rId2"/>
                <a:stretch>
                  <a:fillRect l="-820" t="-529" b="-63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3366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8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503</TotalTime>
  <Words>4453</Words>
  <Application>Microsoft Office PowerPoint</Application>
  <PresentationFormat>Custom</PresentationFormat>
  <Paragraphs>877</Paragraphs>
  <Slides>68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Georg</vt:lpstr>
      <vt:lpstr>Equation</vt:lpstr>
      <vt:lpstr>CorelPhotoPaint.Image.10</vt:lpstr>
      <vt:lpstr>CorelPhotoPaint.Image.9</vt:lpstr>
      <vt:lpstr>Crab Nebula</vt:lpstr>
      <vt:lpstr>Neutrinos in Cosmology</vt:lpstr>
      <vt:lpstr>Creation of the Universe</vt:lpstr>
      <vt:lpstr>Neutrino Thermal Equilibrium</vt:lpstr>
      <vt:lpstr>Thermal Radiations</vt:lpstr>
      <vt:lpstr>Photon Heating by Electron-Positron Annihilation</vt:lpstr>
      <vt:lpstr>Present-Day Neutrino Density</vt:lpstr>
      <vt:lpstr>Present-Day Neutrino Distribution</vt:lpstr>
      <vt:lpstr>Cosmic radiation density after e+e- annihilation</vt:lpstr>
      <vt:lpstr>Neutrino Counting in Particle Physics</vt:lpstr>
      <vt:lpstr>Measured Z0 Width at LEP  (ca 1990)</vt:lpstr>
      <vt:lpstr>Dirac vs Majorana Neutrinos</vt:lpstr>
      <vt:lpstr>How many neutrino degrees of freedom?</vt:lpstr>
      <vt:lpstr>Role of Handedness</vt:lpstr>
      <vt:lpstr>Role of Mass</vt:lpstr>
      <vt:lpstr>Neutrinos with Mass:  Dirac vs. Majorana</vt:lpstr>
      <vt:lpstr>Role of Neutrino Helicity (Handedness)</vt:lpstr>
      <vt:lpstr>Neutrino Thermal Equilibrium for Dirac Neutrinos</vt:lpstr>
      <vt:lpstr>Dirac vs Majorana Neutrinos</vt:lpstr>
      <vt:lpstr>Big Bang Nucleosynthesis</vt:lpstr>
      <vt:lpstr>Origin of Elements</vt:lpstr>
      <vt:lpstr>Where, When and What?</vt:lpstr>
      <vt:lpstr>Alpha-Beta-Gamma</vt:lpstr>
      <vt:lpstr>Helium Synthesis – Three Easy Steps</vt:lpstr>
      <vt:lpstr>Why do nuclei form so late? </vt:lpstr>
      <vt:lpstr>Formation of Light Elements</vt:lpstr>
      <vt:lpstr>BBN Theory vs Observations</vt:lpstr>
      <vt:lpstr>Helium Mass Fraction from HII Regions</vt:lpstr>
      <vt:lpstr>Progression of Best-Fit Helium Abundance</vt:lpstr>
      <vt:lpstr>Lyman Alpha Forest</vt:lpstr>
      <vt:lpstr>Measuring Primordial Deuterium</vt:lpstr>
      <vt:lpstr>Lyman Absorption in QSO SDSS J1358+6522</vt:lpstr>
      <vt:lpstr>Lyman Absorption in QSO SDSS J1358+6522</vt:lpstr>
      <vt:lpstr>Baryon and Radiation Density from BBN</vt:lpstr>
      <vt:lpstr>Big Bang Nucleosynthesis</vt:lpstr>
      <vt:lpstr>Thermal Neutrino Distribution</vt:lpstr>
      <vt:lpstr>BBN and Neutrino Chemical Potentials</vt:lpstr>
      <vt:lpstr>Chemical Potentials and Flavor Oscillations</vt:lpstr>
      <vt:lpstr>Flavor Conversion before BBN (Q13 not small)</vt:lpstr>
      <vt:lpstr>BBN Summary</vt:lpstr>
      <vt:lpstr>Mass Bounds</vt:lpstr>
      <vt:lpstr>Fermion Mass Spectrum</vt:lpstr>
      <vt:lpstr>“Weighing” Neutrinos with KATRIN</vt:lpstr>
      <vt:lpstr>“KATRIN Coming” (25 Nov 2006)</vt:lpstr>
      <vt:lpstr>Weighing Neutrinos with the Universe</vt:lpstr>
      <vt:lpstr>Cosmological Limit on Neutrino Masses</vt:lpstr>
      <vt:lpstr>Weakly Interacting Particles as Dark Matter</vt:lpstr>
      <vt:lpstr>Lee Weinberg Curve</vt:lpstr>
      <vt:lpstr>What is wrong with neutrino dark matter?</vt:lpstr>
      <vt:lpstr>Hot dark matter ruled out in 1983</vt:lpstr>
      <vt:lpstr>Structure Formation with Hot Dark Matter</vt:lpstr>
      <vt:lpstr>Neutrino Free Streaming:  Transfer Function</vt:lpstr>
      <vt:lpstr>Power Spectrum of Cosmic Density Fluctuations</vt:lpstr>
      <vt:lpstr>Neutrino Mass Limits Post Planck (2013)</vt:lpstr>
      <vt:lpstr>Neutrino Mass from Cosmology (Hannestad)</vt:lpstr>
      <vt:lpstr>Weak Lensing - A Powerful Probe for the Future</vt:lpstr>
      <vt:lpstr>Future Cosmological Neutrino Mass Sensitivity</vt:lpstr>
      <vt:lpstr>Transfer Function with Massive Neutrinos</vt:lpstr>
      <vt:lpstr>Mass-Energy-Inventory of the Universe</vt:lpstr>
      <vt:lpstr>Cosmic Neutrino Capture in Tritium Beta Decay</vt:lpstr>
      <vt:lpstr>Neutrino Clustering in the Galaxy</vt:lpstr>
      <vt:lpstr>Mass Bounds</vt:lpstr>
      <vt:lpstr>Cosmic History</vt:lpstr>
      <vt:lpstr>Power Spectrum of CMB Temperature Fluctuations</vt:lpstr>
      <vt:lpstr>Impact of extra radiation</vt:lpstr>
      <vt:lpstr>Hint for “Dark Radiation” in the Universe?</vt:lpstr>
      <vt:lpstr>Degeneracy between Neff and H0</vt:lpstr>
      <vt:lpstr>Neutrino Mass and Neff Limits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690</cp:revision>
  <cp:lastPrinted>2011-04-10T14:40:34Z</cp:lastPrinted>
  <dcterms:created xsi:type="dcterms:W3CDTF">2006-08-16T00:00:00Z</dcterms:created>
  <dcterms:modified xsi:type="dcterms:W3CDTF">2014-06-24T15:57:15Z</dcterms:modified>
</cp:coreProperties>
</file>