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32"/>
  </p:notesMasterIdLst>
  <p:handoutMasterIdLst>
    <p:handoutMasterId r:id="rId33"/>
  </p:handoutMasterIdLst>
  <p:sldIdLst>
    <p:sldId id="520" r:id="rId2"/>
    <p:sldId id="525" r:id="rId3"/>
    <p:sldId id="526" r:id="rId4"/>
    <p:sldId id="527" r:id="rId5"/>
    <p:sldId id="529" r:id="rId6"/>
    <p:sldId id="530" r:id="rId7"/>
    <p:sldId id="528" r:id="rId8"/>
    <p:sldId id="531" r:id="rId9"/>
    <p:sldId id="536" r:id="rId10"/>
    <p:sldId id="532" r:id="rId11"/>
    <p:sldId id="540" r:id="rId12"/>
    <p:sldId id="535" r:id="rId13"/>
    <p:sldId id="533" r:id="rId14"/>
    <p:sldId id="537" r:id="rId15"/>
    <p:sldId id="538" r:id="rId16"/>
    <p:sldId id="539" r:id="rId17"/>
    <p:sldId id="541" r:id="rId18"/>
    <p:sldId id="545" r:id="rId19"/>
    <p:sldId id="543" r:id="rId20"/>
    <p:sldId id="552" r:id="rId21"/>
    <p:sldId id="560" r:id="rId22"/>
    <p:sldId id="561" r:id="rId23"/>
    <p:sldId id="562" r:id="rId24"/>
    <p:sldId id="563" r:id="rId25"/>
    <p:sldId id="568" r:id="rId26"/>
    <p:sldId id="569" r:id="rId27"/>
    <p:sldId id="565" r:id="rId28"/>
    <p:sldId id="559" r:id="rId29"/>
    <p:sldId id="566" r:id="rId30"/>
    <p:sldId id="567" r:id="rId31"/>
  </p:sldIdLst>
  <p:sldSz cx="9217025" cy="6911975"/>
  <p:notesSz cx="9926638" cy="6781800"/>
  <p:custDataLst>
    <p:tags r:id="rId34"/>
  </p:custDataLst>
  <p:defaultTextStyle>
    <a:defPPr>
      <a:defRPr lang="en-US"/>
    </a:defPPr>
    <a:lvl1pPr marL="0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0784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1566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2350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3133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03915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64699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25482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86265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808080"/>
    <a:srgbClr val="000000"/>
    <a:srgbClr val="336699"/>
    <a:srgbClr val="5F5F5F"/>
    <a:srgbClr val="FFCC00"/>
    <a:srgbClr val="777777"/>
    <a:srgbClr val="F4C600"/>
    <a:srgbClr val="C00000"/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0554" autoAdjust="0"/>
    <p:restoredTop sz="94204" autoAdjust="0"/>
  </p:normalViewPr>
  <p:slideViewPr>
    <p:cSldViewPr>
      <p:cViewPr>
        <p:scale>
          <a:sx n="70" d="100"/>
          <a:sy n="70" d="100"/>
        </p:scale>
        <p:origin x="-852" y="-48"/>
      </p:cViewPr>
      <p:guideLst>
        <p:guide orient="horz" pos="4264"/>
        <p:guide orient="horz" pos="90"/>
        <p:guide pos="2223"/>
        <p:guide pos="272"/>
        <p:guide pos="56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756"/>
    </p:cViewPr>
  </p:sorterViewPr>
  <p:notesViewPr>
    <p:cSldViewPr showGuides="1">
      <p:cViewPr varScale="1">
        <p:scale>
          <a:sx n="77" d="100"/>
          <a:sy n="77" d="100"/>
        </p:scale>
        <p:origin x="-1644" y="-90"/>
      </p:cViewPr>
      <p:guideLst>
        <p:guide orient="horz" pos="2136"/>
        <p:guide pos="3127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237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5C8F8-B5DB-43D9-85CF-6394458414A4}" type="datetimeFigureOut">
              <a:rPr lang="en-US" smtClean="0"/>
              <a:t>23-Jun-14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237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D8B15-1CA3-4651-B523-EF16B1F80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5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/>
          <a:lstStyle>
            <a:lvl1pPr algn="r">
              <a:defRPr sz="1200"/>
            </a:lvl1pPr>
          </a:lstStyle>
          <a:p>
            <a:fld id="{01620072-3401-4DB9-8FDB-45DC06C8E2ED}" type="datetimeFigureOut">
              <a:rPr lang="en-US" smtClean="0"/>
              <a:t>23-Jun-14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8000"/>
            <a:ext cx="3392488" cy="254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2" tIns="47724" rIns="95452" bIns="477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1357"/>
            <a:ext cx="7941310" cy="3051810"/>
          </a:xfrm>
          <a:prstGeom prst="rect">
            <a:avLst/>
          </a:prstGeom>
        </p:spPr>
        <p:txBody>
          <a:bodyPr vert="horz" lIns="95452" tIns="47724" rIns="95452" bIns="477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1534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41534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 anchor="b"/>
          <a:lstStyle>
            <a:lvl1pPr algn="r">
              <a:defRPr sz="1200"/>
            </a:lvl1pPr>
          </a:lstStyle>
          <a:p>
            <a:fld id="{9D3757EF-13E9-4198-A937-0CBC43ED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5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8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217024" cy="582932"/>
          </a:xfrm>
          <a:solidFill>
            <a:srgbClr val="707070"/>
          </a:solidFill>
        </p:spPr>
        <p:txBody>
          <a:bodyPr>
            <a:noAutofit/>
          </a:bodyPr>
          <a:lstStyle>
            <a:lvl1pPr>
              <a:defRPr sz="3200" b="1">
                <a:ln w="6350"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solidFill>
            <a:srgbClr val="707070"/>
          </a:solidFill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 baseline="0" smtClean="0">
                <a:solidFill>
                  <a:srgbClr val="FFFFFF"/>
                </a:solidFill>
              </a:rPr>
              <a:t>Neutrinos in Astrophysics and Cosmology, NBI, 23–27 June 2014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217024" cy="582932"/>
          </a:xfrm>
          <a:noFill/>
        </p:spPr>
        <p:txBody>
          <a:bodyPr>
            <a:noAutofit/>
          </a:bodyPr>
          <a:lstStyle>
            <a:lvl1pPr>
              <a:defRPr sz="3200" b="1">
                <a:ln w="6350"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 baseline="0" smtClean="0">
                <a:solidFill>
                  <a:srgbClr val="FFFFFF"/>
                </a:solidFill>
              </a:rPr>
              <a:t>Neutrinos in Astrophysics and Cosmology, NBI, 23–27 June 2014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4E85B-29E0-4831-9ABF-C0EF0290A72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4608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851" y="276799"/>
            <a:ext cx="8295323" cy="1151996"/>
          </a:xfrm>
          <a:prstGeom prst="rect">
            <a:avLst/>
          </a:prstGeom>
        </p:spPr>
        <p:txBody>
          <a:bodyPr vert="horz" lIns="92144" tIns="46072" rIns="92144" bIns="460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51" y="1612798"/>
            <a:ext cx="8295323" cy="4561584"/>
          </a:xfrm>
          <a:prstGeom prst="rect">
            <a:avLst/>
          </a:prstGeom>
        </p:spPr>
        <p:txBody>
          <a:bodyPr vert="horz" lIns="92144" tIns="46072" rIns="92144" bIns="460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851" y="6406380"/>
            <a:ext cx="2150639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23-Jun-14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0" y="6406380"/>
            <a:ext cx="2918725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5538" y="6406380"/>
            <a:ext cx="2150639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2" r:id="rId2"/>
    <p:sldLayoutId id="2147483713" r:id="rId3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214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5545" indent="-345545" algn="l" defTabSz="9214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8679" indent="-287953" algn="l" defTabSz="9214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15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2540" indent="-230364" algn="l" defTabSz="9214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3263" indent="-230364" algn="l" defTabSz="9214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3991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4716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55442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16166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726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1451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2177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903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3627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4354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5079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5805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jpeg"/><Relationship Id="rId18" Type="http://schemas.openxmlformats.org/officeDocument/2006/relationships/image" Target="../media/image46.jpg"/><Relationship Id="rId3" Type="http://schemas.openxmlformats.org/officeDocument/2006/relationships/image" Target="../media/image38.jpg"/><Relationship Id="rId12" Type="http://schemas.openxmlformats.org/officeDocument/2006/relationships/image" Target="../media/image42.jpg"/><Relationship Id="rId17" Type="http://schemas.openxmlformats.org/officeDocument/2006/relationships/image" Target="../media/image45.jpg"/><Relationship Id="rId2" Type="http://schemas.openxmlformats.org/officeDocument/2006/relationships/image" Target="../media/image37.jpg"/><Relationship Id="rId16" Type="http://schemas.openxmlformats.org/officeDocument/2006/relationships/image" Target="../media/image44.jp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41.jpg"/><Relationship Id="rId5" Type="http://schemas.openxmlformats.org/officeDocument/2006/relationships/image" Target="../media/image40.jpg"/><Relationship Id="rId15" Type="http://schemas.openxmlformats.org/officeDocument/2006/relationships/image" Target="../media/image43.jpg"/><Relationship Id="rId10" Type="http://schemas.openxmlformats.org/officeDocument/2006/relationships/image" Target="../media/image9.png"/><Relationship Id="rId19" Type="http://schemas.openxmlformats.org/officeDocument/2006/relationships/image" Target="../media/image47.jpg"/><Relationship Id="rId4" Type="http://schemas.openxmlformats.org/officeDocument/2006/relationships/image" Target="../media/image39.jpg"/><Relationship Id="rId9" Type="http://schemas.openxmlformats.org/officeDocument/2006/relationships/image" Target="../media/image8.png"/><Relationship Id="rId1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3.png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4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00.png"/><Relationship Id="rId7" Type="http://schemas.openxmlformats.org/officeDocument/2006/relationships/image" Target="../media/image1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11" Type="http://schemas.openxmlformats.org/officeDocument/2006/relationships/image" Target="../media/image23.png"/><Relationship Id="rId5" Type="http://schemas.openxmlformats.org/officeDocument/2006/relationships/image" Target="../media/image170.png"/><Relationship Id="rId10" Type="http://schemas.openxmlformats.org/officeDocument/2006/relationships/image" Target="../media/image221.png"/><Relationship Id="rId4" Type="http://schemas.openxmlformats.org/officeDocument/2006/relationships/image" Target="../media/image1600.png"/><Relationship Id="rId9" Type="http://schemas.openxmlformats.org/officeDocument/2006/relationships/image" Target="../media/image5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Crab Nebula</a:t>
            </a:r>
            <a:endParaRPr lang="en-US"/>
          </a:p>
        </p:txBody>
      </p:sp>
      <p:pic>
        <p:nvPicPr>
          <p:cNvPr id="3" name="Picture 3" descr="C:\Users\Georg Raffelt\Desktop\c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" y="0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27"/>
            <a:ext cx="9215438" cy="21809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2" y="5688297"/>
            <a:ext cx="9216010" cy="12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1800" y="143527"/>
            <a:ext cx="8353426" cy="38891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56" tIns="46078" rIns="92156" bIns="46078" anchor="t" anchorCtr="0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Neutrinos</a:t>
            </a:r>
          </a:p>
          <a:p>
            <a:pPr algn="ctr"/>
            <a:r>
              <a:rPr lang="en-US" sz="5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Astrophysics and Cosmology</a:t>
            </a:r>
          </a:p>
          <a:p>
            <a:pPr algn="ctr"/>
            <a:endParaRPr lang="en-US" sz="4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Introductory Remarks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904460"/>
            <a:ext cx="9217025" cy="935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  <a:latin typeface="Trebuchet MS" pitchFamily="34" charset="0"/>
              </a:rPr>
              <a:t>Georg G. Raffelt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Trebuchet MS" pitchFamily="34" charset="0"/>
              </a:rPr>
              <a:t>Max-Planck-Institut f</a:t>
            </a:r>
            <a:r>
              <a:rPr lang="de-DE" sz="2800" b="1">
                <a:solidFill>
                  <a:schemeClr val="bg1"/>
                </a:solidFill>
                <a:latin typeface="Trebuchet MS" pitchFamily="34" charset="0"/>
              </a:rPr>
              <a:t>ür Physik, München, Germany</a:t>
            </a:r>
          </a:p>
        </p:txBody>
      </p:sp>
    </p:spTree>
    <p:extLst>
      <p:ext uri="{BB962C8B-B14F-4D97-AF65-F5344CB8AC3E}">
        <p14:creationId xmlns:p14="http://schemas.microsoft.com/office/powerpoint/2010/main" val="8653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smtClean="0"/>
              <a:t>Measurements </a:t>
            </a:r>
            <a:r>
              <a:rPr lang="en-US" dirty="0"/>
              <a:t>of Solar Neutrinos</a:t>
            </a:r>
          </a:p>
        </p:txBody>
      </p:sp>
      <p:pic>
        <p:nvPicPr>
          <p:cNvPr id="3" name="Picture 3" descr="C:\Users\Georg Raffelt\Desktop\dav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12" y="720325"/>
            <a:ext cx="4752529" cy="50399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183076" y="4985982"/>
            <a:ext cx="3457885" cy="77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600 tons of</a:t>
            </a:r>
          </a:p>
          <a:p>
            <a:pPr algn="r"/>
            <a:r>
              <a:rPr lang="en-GB" b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Perchloroethylene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88432" y="5831979"/>
            <a:ext cx="4752529" cy="7196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ts val="2400"/>
              </a:lnSpc>
            </a:pPr>
            <a:r>
              <a:rPr lang="en-US" b="1">
                <a:solidFill>
                  <a:schemeClr val="bg1"/>
                </a:solidFill>
                <a:latin typeface="+mn-lt"/>
              </a:rPr>
              <a:t> Homestake solar neutrino</a:t>
            </a:r>
          </a:p>
          <a:p>
            <a:pPr algn="ctr">
              <a:lnSpc>
                <a:spcPts val="2400"/>
              </a:lnSpc>
            </a:pPr>
            <a:r>
              <a:rPr lang="en-US" b="1">
                <a:solidFill>
                  <a:schemeClr val="bg1"/>
                </a:solidFill>
                <a:latin typeface="+mn-lt"/>
              </a:rPr>
              <a:t> observatory (</a:t>
            </a:r>
            <a:r>
              <a:rPr lang="en-US" b="1" smtClean="0">
                <a:solidFill>
                  <a:schemeClr val="bg1"/>
                </a:solidFill>
                <a:latin typeface="+mn-lt"/>
              </a:rPr>
              <a:t>1967–2002</a:t>
            </a:r>
            <a:r>
              <a:rPr lang="en-US" b="1">
                <a:solidFill>
                  <a:schemeClr val="bg1"/>
                </a:solidFill>
                <a:latin typeface="+mn-lt"/>
              </a:rPr>
              <a:t>)</a:t>
            </a:r>
            <a:endParaRPr lang="en-GB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8" descr="C:\Users\Georg Raffelt\Desktop\davis2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2" y="1583993"/>
            <a:ext cx="3312000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4056" y="719453"/>
            <a:ext cx="3312368" cy="86427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>
                <a:solidFill>
                  <a:srgbClr val="003399"/>
                </a:solidFill>
                <a:latin typeface="+mj-lt"/>
              </a:rPr>
              <a:t>Inverse beta decay</a:t>
            </a:r>
          </a:p>
          <a:p>
            <a:pPr algn="ctr"/>
            <a:r>
              <a:rPr lang="en-US" b="1">
                <a:solidFill>
                  <a:srgbClr val="003399"/>
                </a:solidFill>
                <a:latin typeface="+mj-lt"/>
              </a:rPr>
              <a:t>of chlorine</a:t>
            </a:r>
            <a:endParaRPr lang="en-GB" b="1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8" name="Picture 10" descr="C:\Users\Georg Raffelt\Desktop\davis3.jp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2" y="1584307"/>
            <a:ext cx="3312000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Georg Raffelt\Desktop\davis4.jpg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2" y="1583727"/>
            <a:ext cx="3312368" cy="41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9648" y="720307"/>
            <a:ext cx="3312000" cy="504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1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Solar Neutrinos vs. Reactor Antineutrinos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680521" y="719138"/>
            <a:ext cx="4392491" cy="5832475"/>
            <a:chOff x="4680521" y="719138"/>
            <a:chExt cx="4392491" cy="5832475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7200932" y="4752227"/>
              <a:ext cx="432000" cy="432000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7777012" y="4750154"/>
              <a:ext cx="432000" cy="4320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ight Arrow 7"/>
            <p:cNvSpPr>
              <a:spLocks/>
            </p:cNvSpPr>
            <p:nvPr/>
          </p:nvSpPr>
          <p:spPr>
            <a:xfrm>
              <a:off x="6120772" y="4852307"/>
              <a:ext cx="360000" cy="216000"/>
            </a:xfrm>
            <a:prstGeom prst="rightArrow">
              <a:avLst>
                <a:gd name="adj1" fmla="val 46108"/>
                <a:gd name="adj2" fmla="val 50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544722" y="5616347"/>
              <a:ext cx="432000" cy="4320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7777012" y="5616287"/>
              <a:ext cx="432000" cy="4320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200" y="791617"/>
              <a:ext cx="3686175" cy="3362325"/>
            </a:xfrm>
            <a:prstGeom prst="rect">
              <a:avLst/>
            </a:prstGeom>
          </p:spPr>
        </p:pic>
        <p:pic>
          <p:nvPicPr>
            <p:cNvPr id="16" name="Picture 11" descr="C:\Users\Georg Raffelt\Desktop\thumb1.jpg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3012" y="719138"/>
              <a:ext cx="1440000" cy="145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868117" y="1079657"/>
              <a:ext cx="1103187" cy="505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smtClean="0"/>
                <a:t>Fissionable</a:t>
              </a:r>
            </a:p>
            <a:p>
              <a:pPr>
                <a:lnSpc>
                  <a:spcPts val="1600"/>
                </a:lnSpc>
              </a:pPr>
              <a:r>
                <a:rPr lang="en-US" sz="1600" smtClean="0"/>
                <a:t>   nucleus</a:t>
              </a:r>
              <a:endParaRPr lang="en-US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8496" y="791617"/>
              <a:ext cx="881844" cy="300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smtClean="0"/>
                <a:t>Neutron</a:t>
              </a:r>
              <a:endParaRPr lang="en-US" sz="16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28393" y="2303827"/>
              <a:ext cx="848309" cy="505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smtClean="0"/>
                <a:t>Nucleus</a:t>
              </a:r>
            </a:p>
            <a:p>
              <a:pPr>
                <a:lnSpc>
                  <a:spcPts val="1600"/>
                </a:lnSpc>
              </a:pPr>
              <a:r>
                <a:rPr lang="en-US" sz="1600" smtClean="0"/>
                <a:t>splitting</a:t>
              </a:r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67950" y="3673385"/>
              <a:ext cx="2520962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smtClean="0"/>
                <a:t>Fission products </a:t>
              </a:r>
            </a:p>
            <a:p>
              <a:pPr>
                <a:lnSpc>
                  <a:spcPts val="1600"/>
                </a:lnSpc>
              </a:pPr>
              <a:r>
                <a:rPr lang="en-US" sz="1600" smtClean="0"/>
                <a:t>w/ neutron excess</a:t>
              </a:r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752532" y="4320167"/>
                  <a:ext cx="4083939" cy="432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𝛽</m:t>
                      </m:r>
                    </m:oMath>
                  </a14:m>
                  <a:r>
                    <a:rPr lang="en-US" sz="2000" smtClean="0">
                      <a:solidFill>
                        <a:srgbClr val="003399"/>
                      </a:solidFill>
                      <a:latin typeface="+mj-lt"/>
                    </a:rPr>
                    <a:t> unstable nuclei effectively decay by</a:t>
                  </a:r>
                  <a:endParaRPr lang="en-US" sz="2000">
                    <a:solidFill>
                      <a:srgbClr val="0033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532" y="4320167"/>
                  <a:ext cx="4083939" cy="4320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746" t="-7042" r="-448" b="-16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ight Arrow 21"/>
            <p:cNvSpPr>
              <a:spLocks/>
            </p:cNvSpPr>
            <p:nvPr/>
          </p:nvSpPr>
          <p:spPr>
            <a:xfrm>
              <a:off x="6696852" y="5717557"/>
              <a:ext cx="360000" cy="216000"/>
            </a:xfrm>
            <a:prstGeom prst="rightArrow">
              <a:avLst>
                <a:gd name="adj1" fmla="val 46108"/>
                <a:gd name="adj2" fmla="val 50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752532" y="5184227"/>
                  <a:ext cx="3312573" cy="432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smtClean="0">
                      <a:solidFill>
                        <a:srgbClr val="003399"/>
                      </a:solidFill>
                    </a:rPr>
                    <a:t>Detection by inverse</a:t>
                  </a:r>
                  <a:r>
                    <a:rPr lang="en-US" sz="2000">
                      <a:solidFill>
                        <a:srgbClr val="003399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solidFill>
                            <a:srgbClr val="003399"/>
                          </a:solidFill>
                          <a:latin typeface="Cambria Math"/>
                        </a:rPr>
                        <m:t>𝛽</m:t>
                      </m:r>
                    </m:oMath>
                  </a14:m>
                  <a:r>
                    <a:rPr lang="en-US" sz="2000" smtClean="0">
                      <a:solidFill>
                        <a:srgbClr val="003399"/>
                      </a:solidFill>
                    </a:rPr>
                    <a:t> decay </a:t>
                  </a:r>
                  <a:endParaRPr lang="en-US" sz="2000">
                    <a:solidFill>
                      <a:srgbClr val="003399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532" y="5184227"/>
                  <a:ext cx="3312573" cy="4320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026" t="-7042" b="-16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4752532" y="6048347"/>
              <a:ext cx="3311740" cy="432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003399"/>
                  </a:solidFill>
                </a:rPr>
                <a:t>Reines and Cowan 1954–1956</a:t>
              </a:r>
              <a:endParaRPr lang="en-US" sz="2000">
                <a:solidFill>
                  <a:srgbClr val="003399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80521" y="719607"/>
              <a:ext cx="4392041" cy="583200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32962" y="719607"/>
              <a:ext cx="1439600" cy="145188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624852" y="4752167"/>
              <a:ext cx="432000" cy="432000"/>
            </a:xfrm>
            <a:prstGeom prst="ellipse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5544642" y="4752167"/>
              <a:ext cx="432000" cy="432000"/>
            </a:xfrm>
            <a:prstGeom prst="ellipse">
              <a:avLst/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120722" y="5616347"/>
              <a:ext cx="432000" cy="432000"/>
            </a:xfrm>
            <a:prstGeom prst="ellipse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7200932" y="5616347"/>
              <a:ext cx="432000" cy="432000"/>
            </a:xfrm>
            <a:prstGeom prst="ellipse">
              <a:avLst/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9681" y="719607"/>
            <a:ext cx="4397394" cy="5832006"/>
            <a:chOff x="139681" y="719607"/>
            <a:chExt cx="4397394" cy="5832006"/>
          </a:xfrm>
        </p:grpSpPr>
        <p:sp>
          <p:nvSpPr>
            <p:cNvPr id="5" name="Rectangle 4"/>
            <p:cNvSpPr/>
            <p:nvPr/>
          </p:nvSpPr>
          <p:spPr>
            <a:xfrm>
              <a:off x="139681" y="3337267"/>
              <a:ext cx="4397394" cy="3214345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55" name="Picture 3" descr="C:\Users\Georg Raffelt\Desktop\davis1.jpg"/>
            <p:cNvPicPr preferRelativeResize="0"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112" y="3527997"/>
              <a:ext cx="1512000" cy="15120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C:\Users\Georg Raffelt\Desktop\sol5.jpg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02" y="719977"/>
              <a:ext cx="4392000" cy="26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171484" y="1767358"/>
              <a:ext cx="1104633" cy="64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156" tIns="46078" rIns="92156" bIns="46078">
              <a:spAutoFit/>
            </a:bodyPr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800" b="1">
                  <a:solidFill>
                    <a:srgbClr val="66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Energy</a:t>
              </a:r>
            </a:p>
            <a:p>
              <a:pPr algn="ctr"/>
              <a:r>
                <a:rPr lang="en-US" sz="1800" b="1">
                  <a:solidFill>
                    <a:srgbClr val="66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26.7 MeV</a:t>
              </a:r>
            </a:p>
          </p:txBody>
        </p:sp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1245987" y="1546996"/>
              <a:ext cx="1052186" cy="1052186"/>
            </a:xfrm>
            <a:prstGeom prst="ellipse">
              <a:avLst/>
            </a:prstGeom>
            <a:blipFill dpi="0"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8" name="Oval 37"/>
            <p:cNvSpPr/>
            <p:nvPr/>
          </p:nvSpPr>
          <p:spPr>
            <a:xfrm>
              <a:off x="3384282" y="4320187"/>
              <a:ext cx="576000" cy="576000"/>
            </a:xfrm>
            <a:prstGeom prst="ellipse">
              <a:avLst/>
            </a:prstGeom>
            <a:blipFill dpi="0"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Oval 38"/>
            <p:cNvSpPr/>
            <p:nvPr/>
          </p:nvSpPr>
          <p:spPr>
            <a:xfrm>
              <a:off x="2304212" y="4320187"/>
              <a:ext cx="576000" cy="576000"/>
            </a:xfrm>
            <a:prstGeom prst="ellipse">
              <a:avLst/>
            </a:prstGeom>
            <a:blipFill dpi="0"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1800122" y="4392177"/>
              <a:ext cx="432000" cy="432000"/>
            </a:xfrm>
            <a:prstGeom prst="ellipse">
              <a:avLst/>
            </a:prstGeom>
            <a:blipFill dpi="0"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4032372" y="4392177"/>
              <a:ext cx="432000" cy="432000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Right Arrow 41"/>
            <p:cNvSpPr>
              <a:spLocks/>
            </p:cNvSpPr>
            <p:nvPr/>
          </p:nvSpPr>
          <p:spPr>
            <a:xfrm>
              <a:off x="2952222" y="4493387"/>
              <a:ext cx="360000" cy="216000"/>
            </a:xfrm>
            <a:prstGeom prst="rightArrow">
              <a:avLst>
                <a:gd name="adj1" fmla="val 46108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28112" y="3420552"/>
              <a:ext cx="2736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Ray Davis radiochemical detector (1967–1992)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1008012" y="5616347"/>
              <a:ext cx="432000" cy="432000"/>
            </a:xfrm>
            <a:prstGeom prst="ellipse">
              <a:avLst/>
            </a:prstGeom>
            <a:blipFill dpi="0"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240382" y="5616347"/>
              <a:ext cx="432000" cy="432000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7" name="Right Arrow 46"/>
            <p:cNvSpPr>
              <a:spLocks/>
            </p:cNvSpPr>
            <p:nvPr/>
          </p:nvSpPr>
          <p:spPr>
            <a:xfrm>
              <a:off x="2160162" y="5717557"/>
              <a:ext cx="360000" cy="216000"/>
            </a:xfrm>
            <a:prstGeom prst="rightArrow">
              <a:avLst>
                <a:gd name="adj1" fmla="val 46108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3892" y="5184227"/>
              <a:ext cx="432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Amounts to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neutino</a:t>
              </a:r>
              <a:r>
                <a:rPr lang="en-US" sz="2000" dirty="0" smtClean="0">
                  <a:solidFill>
                    <a:schemeClr val="bg1"/>
                  </a:solidFill>
                </a:rPr>
                <a:t> capture by neutron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664302" y="5616347"/>
              <a:ext cx="432000" cy="432000"/>
            </a:xfrm>
            <a:prstGeom prst="ellipse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1584092" y="5616347"/>
              <a:ext cx="432000" cy="432000"/>
            </a:xfrm>
            <a:prstGeom prst="ellipse">
              <a:avLst/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65478" y="2925543"/>
              <a:ext cx="421859" cy="421859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343012" y="2549117"/>
              <a:ext cx="432000" cy="432000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448212" y="2918228"/>
              <a:ext cx="432000" cy="432000"/>
            </a:xfrm>
            <a:prstGeom prst="ellipse">
              <a:avLst/>
            </a:prstGeom>
            <a:blipFill dpi="0"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2801007" y="2527172"/>
              <a:ext cx="432000" cy="432000"/>
            </a:xfrm>
            <a:prstGeom prst="ellipse">
              <a:avLst/>
            </a:prstGeom>
            <a:blipFill dpi="0"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44461" y="719607"/>
              <a:ext cx="4392041" cy="583200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43892" y="6048347"/>
                  <a:ext cx="4320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smtClean="0">
                      <a:solidFill>
                        <a:schemeClr val="bg1"/>
                      </a:solidFill>
                    </a:rPr>
                    <a:t>Does not work for reactor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</m:oMath>
                  </a14:m>
                  <a:r>
                    <a:rPr lang="en-US" sz="2000" smtClean="0">
                      <a:solidFill>
                        <a:schemeClr val="bg1"/>
                      </a:solidFill>
                    </a:rPr>
                    <a:t> flux!</a:t>
                  </a:r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892" y="6048347"/>
                  <a:ext cx="4320600" cy="40011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1554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94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09" y="719138"/>
            <a:ext cx="6718828" cy="4393079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08012" y="5112217"/>
            <a:ext cx="7201000" cy="79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r>
              <a:rPr lang="en-US" sz="2400">
                <a:solidFill>
                  <a:srgbClr val="003399"/>
                </a:solidFill>
              </a:rPr>
              <a:t>Average (1970</a:t>
            </a:r>
            <a:r>
              <a:rPr lang="en-US" sz="2400">
                <a:solidFill>
                  <a:srgbClr val="003399"/>
                </a:solidFill>
                <a:latin typeface="Symbol" pitchFamily="18" charset="2"/>
              </a:rPr>
              <a:t>-</a:t>
            </a:r>
            <a:r>
              <a:rPr lang="en-US" sz="2400">
                <a:solidFill>
                  <a:srgbClr val="003399"/>
                </a:solidFill>
              </a:rPr>
              <a:t>1994)</a:t>
            </a:r>
            <a:r>
              <a:rPr lang="en-US" sz="2400" b="0">
                <a:solidFill>
                  <a:srgbClr val="003399"/>
                </a:solidFill>
              </a:rPr>
              <a:t>  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2.56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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0.16</a:t>
            </a:r>
            <a:r>
              <a:rPr lang="en-US" sz="2800" b="1" baseline="-25000">
                <a:solidFill>
                  <a:schemeClr val="accent1">
                    <a:lumMod val="75000"/>
                  </a:schemeClr>
                </a:solidFill>
              </a:rPr>
              <a:t>stat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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0.16</a:t>
            </a:r>
            <a:r>
              <a:rPr lang="en-US" sz="2800" b="1" baseline="-25000">
                <a:solidFill>
                  <a:schemeClr val="accent1">
                    <a:lumMod val="75000"/>
                  </a:schemeClr>
                </a:solidFill>
              </a:rPr>
              <a:t>sys</a:t>
            </a:r>
            <a:r>
              <a:rPr lang="en-US" sz="2400" b="1" baseline="-2500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SNU</a:t>
            </a:r>
          </a:p>
          <a:p>
            <a:r>
              <a:rPr lang="en-US" sz="2000">
                <a:solidFill>
                  <a:srgbClr val="4D4D4D"/>
                </a:solidFill>
              </a:rPr>
              <a:t>(SNU = Solar Neutrino Unit = 1 Absorption / sec / 10</a:t>
            </a:r>
            <a:r>
              <a:rPr lang="en-US" sz="2000" baseline="30000">
                <a:solidFill>
                  <a:srgbClr val="4D4D4D"/>
                </a:solidFill>
              </a:rPr>
              <a:t>36</a:t>
            </a:r>
            <a:r>
              <a:rPr lang="en-US" sz="2000">
                <a:solidFill>
                  <a:srgbClr val="4D4D4D"/>
                </a:solidFill>
              </a:rPr>
              <a:t> Atoms</a:t>
            </a:r>
            <a:r>
              <a:rPr lang="en-US" sz="2000" smtClean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Results of Chlorine </a:t>
            </a:r>
            <a:r>
              <a:rPr lang="en-US" smtClean="0"/>
              <a:t>Experiment (Homestake)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0464" y="719607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ApJ 496:505, 1998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90538" y="3212327"/>
            <a:ext cx="5582344" cy="17165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88634" y="3002661"/>
            <a:ext cx="1024448" cy="608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smtClean="0">
                <a:solidFill>
                  <a:srgbClr val="003399"/>
                </a:solidFill>
              </a:rPr>
              <a:t>Average</a:t>
            </a:r>
          </a:p>
          <a:p>
            <a:pPr>
              <a:lnSpc>
                <a:spcPts val="2000"/>
              </a:lnSpc>
            </a:pPr>
            <a:r>
              <a:rPr lang="en-US" sz="2000" smtClean="0">
                <a:solidFill>
                  <a:srgbClr val="003399"/>
                </a:solidFill>
              </a:rPr>
              <a:t>Rate</a:t>
            </a:r>
            <a:endParaRPr lang="en-US" sz="2000">
              <a:solidFill>
                <a:srgbClr val="003399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145170" y="3307104"/>
            <a:ext cx="48776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67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2002 Physics Nobel Prize for Neutrino Astronomy</a:t>
            </a:r>
          </a:p>
        </p:txBody>
      </p:sp>
      <p:pic>
        <p:nvPicPr>
          <p:cNvPr id="3" name="Picture 1026" descr="C:\Users\Georg Raffelt\Desktop\nobe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62" y="719791"/>
            <a:ext cx="2736304" cy="40319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27" descr="C:\Users\Georg Raffelt\Desktop\nobe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99" y="719607"/>
            <a:ext cx="2736304" cy="40319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2088162" y="4823983"/>
            <a:ext cx="2736304" cy="79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000" b="1"/>
              <a:t>Ray Davis Jr.</a:t>
            </a:r>
          </a:p>
          <a:p>
            <a:pPr algn="ctr"/>
            <a:r>
              <a:rPr lang="en-US" sz="2000" b="1"/>
              <a:t>(</a:t>
            </a:r>
            <a:r>
              <a:rPr lang="en-US" sz="2000" b="1" smtClean="0"/>
              <a:t>1914–2006</a:t>
            </a:r>
            <a:r>
              <a:rPr lang="en-US" sz="2000" b="1"/>
              <a:t>)</a:t>
            </a: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5112499" y="4823983"/>
            <a:ext cx="2736304" cy="79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000" b="1"/>
              <a:t>Masatoshi Koshiba</a:t>
            </a:r>
          </a:p>
          <a:p>
            <a:pPr algn="ctr"/>
            <a:r>
              <a:rPr lang="en-US" sz="2000" b="1"/>
              <a:t>(*1926)</a:t>
            </a:r>
          </a:p>
        </p:txBody>
      </p:sp>
      <p:sp>
        <p:nvSpPr>
          <p:cNvPr id="7" name="Rectangle 1031"/>
          <p:cNvSpPr>
            <a:spLocks noChangeArrowheads="1"/>
          </p:cNvSpPr>
          <p:nvPr/>
        </p:nvSpPr>
        <p:spPr bwMode="auto">
          <a:xfrm>
            <a:off x="2016227" y="5832430"/>
            <a:ext cx="6264795" cy="791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6402" tIns="43201" rIns="86402" bIns="43201" anchor="ctr"/>
          <a:lstStyle/>
          <a:p>
            <a:pPr algn="ctr" eaLnBrk="0" hangingPunct="0"/>
            <a:r>
              <a:rPr lang="en-US" sz="2400" b="1"/>
              <a:t>“for pioneering contributions to astrophysics, </a:t>
            </a:r>
            <a:r>
              <a:rPr lang="en-US" sz="2400" b="1" smtClean="0"/>
              <a:t>in</a:t>
            </a:r>
          </a:p>
          <a:p>
            <a:pPr algn="ctr" eaLnBrk="0" hangingPunct="0"/>
            <a:r>
              <a:rPr lang="en-US" sz="2400" b="1" smtClean="0"/>
              <a:t>particular </a:t>
            </a:r>
            <a:r>
              <a:rPr lang="en-US" sz="2400" b="1"/>
              <a:t>for the detection of cosmic neutrinos”</a:t>
            </a:r>
          </a:p>
        </p:txBody>
      </p:sp>
      <p:sp>
        <p:nvSpPr>
          <p:cNvPr id="8" name="Oval 1034" descr="C:\Users\Georg Raffelt\Desktop\nobel3.jpg"/>
          <p:cNvSpPr>
            <a:spLocks noChangeArrowheads="1"/>
          </p:cNvSpPr>
          <p:nvPr/>
        </p:nvSpPr>
        <p:spPr bwMode="auto">
          <a:xfrm>
            <a:off x="216024" y="4823982"/>
            <a:ext cx="1728192" cy="1727994"/>
          </a:xfrm>
          <a:prstGeom prst="ellips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Cherenkov Effect</a:t>
            </a: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56384" y="5306981"/>
            <a:ext cx="5400601" cy="131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56" tIns="46078" rIns="92156" bIns="46078">
            <a:spAutoFit/>
          </a:bodyPr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8000" b="1">
                <a:solidFill>
                  <a:srgbClr val="0066FF"/>
                </a:solidFill>
                <a:latin typeface="Trebuchet MS" pitchFamily="34" charset="0"/>
              </a:rPr>
              <a:t>Water</a:t>
            </a:r>
            <a:endParaRPr lang="de-DE" sz="8000" b="1">
              <a:solidFill>
                <a:srgbClr val="0066FF"/>
              </a:solidFill>
              <a:latin typeface="Trebuchet MS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335482" y="1007996"/>
            <a:ext cx="4608513" cy="1151996"/>
          </a:xfrm>
          <a:prstGeom prst="wedgeEllipseCallout">
            <a:avLst>
              <a:gd name="adj1" fmla="val -21699"/>
              <a:gd name="adj2" fmla="val 139444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56" tIns="46078" rIns="92156" bIns="46078"/>
          <a:lstStyle/>
          <a:p>
            <a:pPr algn="ctr" defTabSz="921018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 scattering or CC reaction</a:t>
            </a:r>
            <a:endParaRPr lang="de-DE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324093" y="4146089"/>
            <a:ext cx="3840427" cy="529498"/>
            <a:chOff x="3501" y="2745"/>
            <a:chExt cx="2560" cy="353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 rot="1800000">
              <a:off x="3501" y="2780"/>
              <a:ext cx="2560" cy="51"/>
              <a:chOff x="3600" y="2784"/>
              <a:chExt cx="1776" cy="0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 rot="16200000" flipH="1" flipV="1">
                <a:off x="4904" y="2311"/>
                <a:ext cx="0" cy="945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 rot="16200000" flipH="1" flipV="1">
                <a:off x="4056" y="2328"/>
                <a:ext cx="0" cy="91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 rot="1800000">
              <a:off x="4034" y="2745"/>
              <a:ext cx="1121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7530" tIns="48765" rIns="97530" bIns="48765">
              <a:spAutoFit/>
            </a:bodyPr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 b="1">
                  <a:solidFill>
                    <a:srgbClr val="FF3300"/>
                  </a:solidFill>
                  <a:latin typeface="+mj-lt"/>
                </a:rPr>
                <a:t>Neutrino</a:t>
              </a:r>
              <a:endParaRPr lang="de-DE" sz="2800" b="1">
                <a:solidFill>
                  <a:srgbClr val="FF3300"/>
                </a:solidFill>
                <a:latin typeface="+mj-lt"/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072620" y="1427995"/>
            <a:ext cx="1899211" cy="3631487"/>
            <a:chOff x="667" y="952"/>
            <a:chExt cx="1266" cy="2421"/>
          </a:xfrm>
        </p:grpSpPr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845" y="1069"/>
              <a:ext cx="1088" cy="2176"/>
              <a:chOff x="1008" y="1092"/>
              <a:chExt cx="1020" cy="2040"/>
            </a:xfrm>
          </p:grpSpPr>
          <p:sp>
            <p:nvSpPr>
              <p:cNvPr id="15" name="AutoShape 13"/>
              <p:cNvSpPr>
                <a:spLocks noChangeArrowheads="1"/>
              </p:cNvSpPr>
              <p:nvPr/>
            </p:nvSpPr>
            <p:spPr bwMode="auto">
              <a:xfrm rot="16200000">
                <a:off x="498" y="1602"/>
                <a:ext cx="2040" cy="1020"/>
              </a:xfrm>
              <a:prstGeom prst="triangle">
                <a:avLst>
                  <a:gd name="adj" fmla="val 49963"/>
                </a:avLst>
              </a:prstGeom>
              <a:gradFill rotWithShape="0">
                <a:gsLst>
                  <a:gs pos="0">
                    <a:srgbClr val="0066CC"/>
                  </a:gs>
                  <a:gs pos="100000">
                    <a:srgbClr val="0066CC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 rot="16200000" flipH="1" flipV="1">
                <a:off x="1144" y="2256"/>
                <a:ext cx="680" cy="680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H="1" flipV="1">
                <a:off x="1144" y="1296"/>
                <a:ext cx="680" cy="680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667" y="952"/>
              <a:ext cx="697" cy="2421"/>
              <a:chOff x="667" y="952"/>
              <a:chExt cx="697" cy="2421"/>
            </a:xfrm>
          </p:grpSpPr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672" y="3020"/>
                <a:ext cx="692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7530" tIns="48765" rIns="97530" bIns="48765">
                <a:spAutoFit/>
              </a:bodyPr>
              <a:lstStyle>
                <a:lvl1pPr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487363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974725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63675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51038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4082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654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3226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798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800" b="1">
                    <a:solidFill>
                      <a:srgbClr val="0066FF"/>
                    </a:solidFill>
                    <a:latin typeface="Trebuchet MS" pitchFamily="34" charset="0"/>
                  </a:rPr>
                  <a:t>Light</a:t>
                </a:r>
                <a:endParaRPr lang="de-DE" sz="2800" b="1">
                  <a:solidFill>
                    <a:srgbClr val="0066FF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667" y="952"/>
                <a:ext cx="614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7530" tIns="48765" rIns="97530" bIns="48765">
                <a:spAutoFit/>
              </a:bodyPr>
              <a:lstStyle>
                <a:lvl1pPr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487363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974725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63675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51038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4082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654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3226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798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800" b="1">
                    <a:solidFill>
                      <a:srgbClr val="0066FF"/>
                    </a:solidFill>
                    <a:latin typeface="+mn-lt"/>
                  </a:rPr>
                  <a:t>Light</a:t>
                </a:r>
                <a:endParaRPr lang="de-DE" sz="2800" b="1">
                  <a:solidFill>
                    <a:srgbClr val="0066FF"/>
                  </a:solidFill>
                  <a:latin typeface="+mn-lt"/>
                </a:endParaRPr>
              </a:p>
            </p:txBody>
          </p:sp>
        </p:grp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220526" y="905997"/>
            <a:ext cx="1768696" cy="5618980"/>
            <a:chOff x="99" y="604"/>
            <a:chExt cx="1179" cy="3746"/>
          </a:xfrm>
        </p:grpSpPr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160" y="604"/>
              <a:ext cx="512" cy="3111"/>
            </a:xfrm>
            <a:prstGeom prst="ellips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99" y="3792"/>
              <a:ext cx="1179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8F8F8"/>
                    </a:outerShdw>
                  </a:effectLst>
                </a14:hiddenEffects>
              </a:ext>
            </a:extLst>
          </p:spPr>
          <p:txBody>
            <a:bodyPr wrap="square" lIns="97530" tIns="48765" rIns="97530" bIns="48765">
              <a:spAutoFit/>
            </a:bodyPr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3366FF"/>
                  </a:solidFill>
                  <a:latin typeface="+mn-lt"/>
                </a:rPr>
                <a:t>Cherenkov Ring</a:t>
              </a:r>
              <a:endParaRPr lang="de-DE" b="1">
                <a:solidFill>
                  <a:srgbClr val="3366FF"/>
                </a:solidFill>
                <a:latin typeface="+mn-lt"/>
              </a:endParaRP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296144" y="3239990"/>
            <a:ext cx="4320480" cy="935997"/>
            <a:chOff x="816" y="2160"/>
            <a:chExt cx="2880" cy="624"/>
          </a:xfrm>
        </p:grpSpPr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816" y="2160"/>
              <a:ext cx="2880" cy="1"/>
              <a:chOff x="816" y="2160"/>
              <a:chExt cx="2880" cy="1"/>
            </a:xfrm>
          </p:grpSpPr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 rot="16200000" flipH="1" flipV="1">
                <a:off x="2951" y="1417"/>
                <a:ext cx="1" cy="1488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 rot="16200000" flipH="1" flipV="1">
                <a:off x="1559" y="1417"/>
                <a:ext cx="1" cy="1488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1818" y="2226"/>
              <a:ext cx="1645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>
              <a:spAutoFit/>
            </a:bodyPr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FFCC00"/>
                  </a:solidFill>
                  <a:latin typeface="+mn-lt"/>
                </a:rPr>
                <a:t>Electron or Muon</a:t>
              </a:r>
            </a:p>
            <a:p>
              <a:r>
                <a:rPr lang="en-US" b="1">
                  <a:solidFill>
                    <a:srgbClr val="FFCC00"/>
                  </a:solidFill>
                  <a:latin typeface="+mn-lt"/>
                </a:rPr>
                <a:t>(Charged Particle)</a:t>
              </a:r>
              <a:endParaRPr lang="de-DE" b="1">
                <a:solidFill>
                  <a:srgbClr val="FFCC00"/>
                </a:solidFill>
                <a:latin typeface="+mn-lt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-1" y="6683867"/>
            <a:ext cx="9217025" cy="228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0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Super-Kamiokande Neutrino </a:t>
            </a:r>
            <a:r>
              <a:rPr lang="en-US" smtClean="0"/>
              <a:t>Detector (Since 1996)</a:t>
            </a:r>
            <a:endParaRPr lang="en-US"/>
          </a:p>
        </p:txBody>
      </p:sp>
      <p:pic>
        <p:nvPicPr>
          <p:cNvPr id="3" name="Picture 1027" descr="C:\Users\Georg Raffelt\Desktop\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8" y="646499"/>
            <a:ext cx="8712969" cy="599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H="1" flipV="1">
            <a:off x="1100372" y="2376486"/>
            <a:ext cx="14252" cy="3521491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98037" y="3909312"/>
            <a:ext cx="833174" cy="42528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530" tIns="48765" rIns="97530" bIns="48765" anchor="ctr" anchorCtr="0">
            <a:spAutoFit/>
          </a:bodyPr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42 m</a:t>
            </a:r>
            <a:endParaRPr lang="de-DE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1584324" y="6192336"/>
            <a:ext cx="2808157" cy="1800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431879" y="5982944"/>
            <a:ext cx="1112851" cy="42545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530" tIns="48765" rIns="97530" bIns="48765">
            <a:spAutoFit/>
          </a:bodyPr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39.3 m</a:t>
            </a:r>
            <a:endParaRPr lang="de-DE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11" descr="C:\Users\Georg Raffelt\Desktop\a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39" y="792164"/>
            <a:ext cx="3672583" cy="5732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9682" name="Picture 2" descr="C:\Users\Georg Raffelt\Desktop\sk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" y="-1"/>
            <a:ext cx="9216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2000"/>
            <a:ext cx="9217025" cy="5039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Super-Kamiokande: Sun in the Light of Neutrinos</a:t>
            </a:r>
          </a:p>
        </p:txBody>
      </p:sp>
      <p:pic>
        <p:nvPicPr>
          <p:cNvPr id="2759685" name="Picture 5" descr="C:\Users\Georg Raffelt\Desktop\s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1" y="1367995"/>
            <a:ext cx="4392488" cy="38159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44014" y="1367697"/>
            <a:ext cx="4392488" cy="3815986"/>
            <a:chOff x="144014" y="1367697"/>
            <a:chExt cx="4392488" cy="3815986"/>
          </a:xfrm>
        </p:grpSpPr>
        <p:pic>
          <p:nvPicPr>
            <p:cNvPr id="2759688" name="Picture 8" descr="C:\Users\Georg Raffelt\Desktop\sk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4" y="1367697"/>
              <a:ext cx="4392488" cy="38159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59690" name="Picture 10" descr="C:\Users\Georg Raffelt\Desktop\sk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120" y="1583727"/>
              <a:ext cx="1512168" cy="1583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-8068" y="6245227"/>
            <a:ext cx="922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c</a:t>
            </a:r>
            <a:r>
              <a:rPr lang="en-US" sz="2800" smtClean="0">
                <a:solidFill>
                  <a:schemeClr val="bg1"/>
                </a:solidFill>
              </a:rPr>
              <a:t>a. 70,000 solar neutrinos measured in Super-K (1996–2014)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5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09" y="719138"/>
            <a:ext cx="6718828" cy="4393079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08012" y="5112217"/>
            <a:ext cx="7201000" cy="79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r>
              <a:rPr lang="en-US" sz="2400">
                <a:solidFill>
                  <a:srgbClr val="003399"/>
                </a:solidFill>
              </a:rPr>
              <a:t>Average (1970</a:t>
            </a:r>
            <a:r>
              <a:rPr lang="en-US" sz="2400">
                <a:solidFill>
                  <a:srgbClr val="003399"/>
                </a:solidFill>
                <a:latin typeface="Symbol" pitchFamily="18" charset="2"/>
              </a:rPr>
              <a:t>-</a:t>
            </a:r>
            <a:r>
              <a:rPr lang="en-US" sz="2400">
                <a:solidFill>
                  <a:srgbClr val="003399"/>
                </a:solidFill>
              </a:rPr>
              <a:t>1994)</a:t>
            </a:r>
            <a:r>
              <a:rPr lang="en-US" sz="2400" b="0">
                <a:solidFill>
                  <a:srgbClr val="003399"/>
                </a:solidFill>
              </a:rPr>
              <a:t>  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2.56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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0.16</a:t>
            </a:r>
            <a:r>
              <a:rPr lang="en-US" sz="2800" b="1" baseline="-25000">
                <a:solidFill>
                  <a:schemeClr val="accent1">
                    <a:lumMod val="75000"/>
                  </a:schemeClr>
                </a:solidFill>
              </a:rPr>
              <a:t>stat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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0.16</a:t>
            </a:r>
            <a:r>
              <a:rPr lang="en-US" sz="2800" b="1" baseline="-25000">
                <a:solidFill>
                  <a:schemeClr val="accent1">
                    <a:lumMod val="75000"/>
                  </a:schemeClr>
                </a:solidFill>
              </a:rPr>
              <a:t>sys</a:t>
            </a:r>
            <a:r>
              <a:rPr lang="en-US" sz="2400" b="1" baseline="-2500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SNU</a:t>
            </a:r>
          </a:p>
          <a:p>
            <a:r>
              <a:rPr lang="en-US" sz="2000">
                <a:solidFill>
                  <a:srgbClr val="4D4D4D"/>
                </a:solidFill>
              </a:rPr>
              <a:t>(SNU = Solar Neutrino Unit = 1 Absorption / sec / 10</a:t>
            </a:r>
            <a:r>
              <a:rPr lang="en-US" sz="2000" baseline="30000">
                <a:solidFill>
                  <a:srgbClr val="4D4D4D"/>
                </a:solidFill>
              </a:rPr>
              <a:t>36</a:t>
            </a:r>
            <a:r>
              <a:rPr lang="en-US" sz="2000">
                <a:solidFill>
                  <a:srgbClr val="4D4D4D"/>
                </a:solidFill>
              </a:rPr>
              <a:t> Atoms</a:t>
            </a:r>
            <a:r>
              <a:rPr lang="en-US" sz="2000" smtClean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Results of Chlorine </a:t>
            </a:r>
            <a:r>
              <a:rPr lang="en-US" smtClean="0"/>
              <a:t>Experiment (Homestake)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0464" y="719607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ApJ 496:505, 1998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90538" y="3212327"/>
            <a:ext cx="5582344" cy="17165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88634" y="3002661"/>
            <a:ext cx="1024448" cy="608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smtClean="0">
                <a:solidFill>
                  <a:srgbClr val="003399"/>
                </a:solidFill>
              </a:rPr>
              <a:t>Average</a:t>
            </a:r>
          </a:p>
          <a:p>
            <a:pPr>
              <a:lnSpc>
                <a:spcPts val="2000"/>
              </a:lnSpc>
            </a:pPr>
            <a:r>
              <a:rPr lang="en-US" sz="2000" smtClean="0">
                <a:solidFill>
                  <a:srgbClr val="003399"/>
                </a:solidFill>
              </a:rPr>
              <a:t>Rate</a:t>
            </a:r>
            <a:endParaRPr lang="en-US" sz="2000">
              <a:solidFill>
                <a:srgbClr val="003399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145170" y="3307104"/>
            <a:ext cx="48776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008012" y="719138"/>
            <a:ext cx="8209013" cy="5905289"/>
            <a:chOff x="1008012" y="719138"/>
            <a:chExt cx="8209013" cy="5905289"/>
          </a:xfrm>
        </p:grpSpPr>
        <p:sp>
          <p:nvSpPr>
            <p:cNvPr id="9" name="Rectangle 8"/>
            <p:cNvSpPr/>
            <p:nvPr/>
          </p:nvSpPr>
          <p:spPr>
            <a:xfrm>
              <a:off x="1704186" y="719138"/>
              <a:ext cx="5582344" cy="1180259"/>
            </a:xfrm>
            <a:prstGeom prst="rect">
              <a:avLst/>
            </a:prstGeom>
            <a:solidFill>
              <a:schemeClr val="accent2">
                <a:lumMod val="75000"/>
                <a:alpha val="3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04941" y="935637"/>
              <a:ext cx="151208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000" smtClean="0">
                  <a:solidFill>
                    <a:schemeClr val="accent2">
                      <a:lumMod val="75000"/>
                    </a:schemeClr>
                  </a:solidFill>
                </a:rPr>
                <a:t>Theoretical</a:t>
              </a:r>
            </a:p>
            <a:p>
              <a:pPr>
                <a:lnSpc>
                  <a:spcPts val="2000"/>
                </a:lnSpc>
              </a:pPr>
              <a:r>
                <a:rPr lang="en-US" sz="2000" smtClean="0">
                  <a:solidFill>
                    <a:schemeClr val="accent2">
                      <a:lumMod val="75000"/>
                    </a:schemeClr>
                  </a:solidFill>
                </a:rPr>
                <a:t>Expectation</a:t>
              </a:r>
              <a:endParaRPr lang="en-US" sz="20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632932" y="719607"/>
              <a:ext cx="0" cy="117979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1008012" y="5832317"/>
              <a:ext cx="7201000" cy="792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86402" tIns="43201" rIns="86402" bIns="43201" anchor="ctr"/>
            <a:lstStyle/>
            <a:p>
              <a:r>
                <a:rPr lang="en-US" sz="2400" smtClean="0">
                  <a:solidFill>
                    <a:schemeClr val="accent2">
                      <a:lumMod val="75000"/>
                    </a:schemeClr>
                  </a:solidFill>
                </a:rPr>
                <a:t>Theoretical </a:t>
              </a:r>
              <a:r>
                <a:rPr lang="en-US" sz="2400">
                  <a:solidFill>
                    <a:schemeClr val="accent2">
                      <a:lumMod val="75000"/>
                    </a:schemeClr>
                  </a:solidFill>
                </a:rPr>
                <a:t>Prediction 6</a:t>
              </a:r>
              <a:r>
                <a:rPr lang="en-US" sz="2400">
                  <a:solidFill>
                    <a:schemeClr val="accent2">
                      <a:lumMod val="75000"/>
                    </a:schemeClr>
                  </a:solidFill>
                  <a:latin typeface="Symbol" pitchFamily="18" charset="2"/>
                </a:rPr>
                <a:t>-</a:t>
              </a:r>
              <a:r>
                <a:rPr lang="en-US" sz="2400">
                  <a:solidFill>
                    <a:schemeClr val="accent2">
                      <a:lumMod val="75000"/>
                    </a:schemeClr>
                  </a:solidFill>
                </a:rPr>
                <a:t>9 SNU</a:t>
              </a:r>
            </a:p>
            <a:p>
              <a:r>
                <a:rPr lang="en-US" sz="2400">
                  <a:solidFill>
                    <a:schemeClr val="accent2">
                      <a:lumMod val="75000"/>
                    </a:schemeClr>
                  </a:solidFill>
                  <a:sym typeface="Monotype Sorts" pitchFamily="2" charset="2"/>
                </a:rPr>
                <a:t>“Solar Neutrino Problem” since 1968</a:t>
              </a:r>
              <a:r>
                <a:rPr lang="en-US" sz="240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1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Gribov and Pontecorvo 1968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7025" cy="2992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72" y="3023927"/>
            <a:ext cx="2592360" cy="3456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92" y="3024188"/>
            <a:ext cx="2592359" cy="3456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584092" y="5904327"/>
            <a:ext cx="2592359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Bruno Pontecorvo</a:t>
            </a:r>
          </a:p>
          <a:p>
            <a:pPr algn="ctr" eaLnBrk="1" hangingPunct="1">
              <a:lnSpc>
                <a:spcPts val="2000"/>
              </a:lnSpc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1913–1993)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040573" y="5904327"/>
            <a:ext cx="2592359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Vladimir Gribov</a:t>
            </a:r>
          </a:p>
          <a:p>
            <a:pPr algn="ctr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(1930–1997)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986" y="503577"/>
            <a:ext cx="4759556" cy="1388513"/>
            <a:chOff x="64986" y="503577"/>
            <a:chExt cx="4759556" cy="1388513"/>
          </a:xfrm>
        </p:grpSpPr>
        <p:sp>
          <p:nvSpPr>
            <p:cNvPr id="3" name="Oval 2"/>
            <p:cNvSpPr/>
            <p:nvPr/>
          </p:nvSpPr>
          <p:spPr>
            <a:xfrm>
              <a:off x="1584092" y="503577"/>
              <a:ext cx="3240450" cy="5040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986" y="876427"/>
              <a:ext cx="239283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FF0000"/>
                  </a:solidFill>
                </a:rPr>
                <a:t>Learning about</a:t>
              </a:r>
            </a:p>
            <a:p>
              <a:r>
                <a:rPr lang="en-US" sz="2000" smtClean="0">
                  <a:solidFill>
                    <a:srgbClr val="FF0000"/>
                  </a:solidFill>
                </a:rPr>
                <a:t>astrophysical sources</a:t>
              </a:r>
            </a:p>
            <a:p>
              <a:r>
                <a:rPr lang="en-US" sz="2000" smtClean="0">
                  <a:solidFill>
                    <a:srgbClr val="FF0000"/>
                  </a:solidFill>
                </a:rPr>
                <a:t>with neutrinos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56602" y="503577"/>
            <a:ext cx="3639661" cy="1702539"/>
            <a:chOff x="5256602" y="503577"/>
            <a:chExt cx="3639661" cy="1702539"/>
          </a:xfrm>
        </p:grpSpPr>
        <p:sp>
          <p:nvSpPr>
            <p:cNvPr id="10" name="TextBox 9"/>
            <p:cNvSpPr txBox="1"/>
            <p:nvPr/>
          </p:nvSpPr>
          <p:spPr>
            <a:xfrm>
              <a:off x="6984842" y="882677"/>
              <a:ext cx="191142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FF0000"/>
                  </a:solidFill>
                </a:rPr>
                <a:t>Learning about </a:t>
              </a:r>
            </a:p>
            <a:p>
              <a:r>
                <a:rPr lang="en-US" sz="2000" smtClean="0">
                  <a:solidFill>
                    <a:srgbClr val="FF0000"/>
                  </a:solidFill>
                </a:rPr>
                <a:t>neutrinos from</a:t>
              </a:r>
            </a:p>
            <a:p>
              <a:r>
                <a:rPr lang="en-US" sz="2000" smtClean="0">
                  <a:solidFill>
                    <a:srgbClr val="FF0000"/>
                  </a:solidFill>
                </a:rPr>
                <a:t>astrophysics and</a:t>
              </a:r>
            </a:p>
            <a:p>
              <a:r>
                <a:rPr lang="en-US" sz="2000" smtClean="0">
                  <a:solidFill>
                    <a:srgbClr val="FF0000"/>
                  </a:solidFill>
                </a:rPr>
                <a:t>cosmology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256602" y="503577"/>
              <a:ext cx="2304320" cy="5040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212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Neutrino Flavor Oscillations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4002" y="752286"/>
            <a:ext cx="2092734" cy="65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 sz="2000">
                <a:solidFill>
                  <a:srgbClr val="003399"/>
                </a:solidFill>
                <a:effectLst/>
              </a:rPr>
              <a:t>Two-flavor mixing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54002" y="1655994"/>
                <a:ext cx="8785672" cy="1511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402" tIns="43201" rIns="86402" bIns="43201"/>
              <a:lstStyle/>
              <a:p>
                <a:pPr algn="l"/>
                <a:r>
                  <a:rPr lang="en-US" sz="2000" smtClean="0">
                    <a:solidFill>
                      <a:srgbClr val="003399"/>
                    </a:solidFill>
                    <a:effectLst/>
                  </a:rPr>
                  <a:t>Each mass eigenstate </a:t>
                </a:r>
                <a:r>
                  <a:rPr lang="en-US" sz="2000">
                    <a:solidFill>
                      <a:srgbClr val="003399"/>
                    </a:solidFill>
                    <a:effectLst/>
                  </a:rPr>
                  <a:t>propagates </a:t>
                </a:r>
                <a:r>
                  <a:rPr lang="en-US" sz="2000" smtClean="0">
                    <a:solidFill>
                      <a:srgbClr val="003399"/>
                    </a:solidFill>
                    <a:effectLst/>
                  </a:rPr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i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1,2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sz="2000" smtClean="0">
                    <a:solidFill>
                      <a:srgbClr val="003399"/>
                    </a:solidFill>
                    <a:effectLst/>
                  </a:rPr>
                  <a:t>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w</a:t>
                </a:r>
                <a:r>
                  <a:rPr lang="en-US" sz="2000" smtClean="0">
                    <a:solidFill>
                      <a:srgbClr val="003399"/>
                    </a:solidFill>
                    <a:effectLst/>
                  </a:rPr>
                  <a:t>ith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1,2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1,2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en-US" sz="2000" smtClean="0">
                  <a:solidFill>
                    <a:srgbClr val="003399"/>
                  </a:solidFill>
                  <a:effectLst/>
                </a:endParaRPr>
              </a:p>
              <a:p>
                <a:pPr algn="l"/>
                <a:endParaRPr lang="en-US" sz="500" smtClean="0">
                  <a:solidFill>
                    <a:srgbClr val="003399"/>
                  </a:solidFill>
                  <a:effectLst/>
                </a:endParaRPr>
              </a:p>
              <a:p>
                <a:pPr algn="l"/>
                <a:r>
                  <a:rPr lang="en-US" sz="2000" smtClean="0">
                    <a:solidFill>
                      <a:srgbClr val="003399"/>
                    </a:solidFill>
                  </a:rPr>
                  <a:t>Phase difference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𝛿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sz="2000" smtClean="0">
                    <a:solidFill>
                      <a:srgbClr val="C00000"/>
                    </a:solidFill>
                    <a:effectLst/>
                  </a:rPr>
                  <a:t>  </a:t>
                </a:r>
                <a:r>
                  <a:rPr lang="en-US" sz="2000" smtClean="0">
                    <a:solidFill>
                      <a:srgbClr val="003399"/>
                    </a:solidFill>
                    <a:effectLst/>
                  </a:rPr>
                  <a:t>implies flavor oscillations </a:t>
                </a:r>
                <a:endParaRPr lang="en-US" sz="2000">
                  <a:solidFill>
                    <a:srgbClr val="003399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2" y="1655994"/>
                <a:ext cx="8785672" cy="1511953"/>
              </a:xfrm>
              <a:prstGeom prst="rect">
                <a:avLst/>
              </a:prstGeom>
              <a:blipFill rotWithShape="1">
                <a:blip r:embed="rId3"/>
                <a:stretch>
                  <a:fillRect l="-8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56102" y="3168398"/>
            <a:ext cx="5832649" cy="31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808230" y="5544390"/>
            <a:ext cx="1353651" cy="71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rgbClr val="003399"/>
                </a:solidFill>
                <a:effectLst/>
              </a:rPr>
              <a:t>Oscillation </a:t>
            </a:r>
          </a:p>
          <a:p>
            <a:pPr algn="l"/>
            <a:r>
              <a:rPr lang="en-US" sz="2000">
                <a:solidFill>
                  <a:srgbClr val="003399"/>
                </a:solidFill>
                <a:effectLst/>
              </a:rPr>
              <a:t>Length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2808230" y="3258398"/>
            <a:ext cx="1501" cy="199799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02" tIns="43201" rIns="86402" bIns="43201"/>
          <a:lstStyle/>
          <a:p>
            <a:pPr>
              <a:defRPr/>
            </a:pPr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808230" y="5256391"/>
            <a:ext cx="46085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02" tIns="43201" rIns="86402" bIns="43201"/>
          <a:lstStyle/>
          <a:p>
            <a:pPr>
              <a:defRPr/>
            </a:pPr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720625"/>
              </p:ext>
            </p:extLst>
          </p:nvPr>
        </p:nvGraphicFramePr>
        <p:xfrm>
          <a:off x="2808230" y="3744396"/>
          <a:ext cx="4320480" cy="1511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CorelDRAW" r:id="rId4" imgW="9553575" imgH="2009775" progId="CorelDRAW.Graphic.10">
                  <p:embed/>
                </p:oleObj>
              </mc:Choice>
              <mc:Fallback>
                <p:oleObj name="CorelDRAW" r:id="rId4" imgW="9553575" imgH="2009775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30" y="3744396"/>
                        <a:ext cx="4320480" cy="1511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1728110" y="3744396"/>
                <a:ext cx="1008112" cy="1511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156" tIns="46078" rIns="92156" bIns="46078" anchor="ctr"/>
              <a:lstStyle/>
              <a:p>
                <a:pPr defTabSz="92101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3399"/>
                          </a:solidFill>
                          <a:effectLst/>
                          <a:latin typeface="Cambria Math"/>
                          <a:sym typeface="Symbol" pitchFamily="18" charset="2"/>
                        </a:rPr>
                        <m:t>sin</m:t>
                      </m:r>
                      <m:r>
                        <a:rPr lang="en-US" sz="2300" b="0" i="1" baseline="30000">
                          <a:solidFill>
                            <a:srgbClr val="003399"/>
                          </a:solidFill>
                          <a:latin typeface="Cambria Math"/>
                          <a:sym typeface="Symbol" pitchFamily="18" charset="2"/>
                        </a:rPr>
                        <m:t>2</m:t>
                      </m:r>
                      <m:r>
                        <a:rPr lang="en-US" b="0" i="1">
                          <a:solidFill>
                            <a:srgbClr val="003399"/>
                          </a:solidFill>
                          <a:effectLst/>
                          <a:latin typeface="Cambria Math"/>
                          <a:sym typeface="Symbol" pitchFamily="18" charset="2"/>
                        </a:rPr>
                        <m:t>(2</m:t>
                      </m:r>
                      <m:r>
                        <a:rPr lang="en-US" b="0" i="1" smtClean="0">
                          <a:solidFill>
                            <a:srgbClr val="003399"/>
                          </a:solidFill>
                          <a:effectLst/>
                          <a:latin typeface="Cambria Math"/>
                          <a:sym typeface="Symbol" pitchFamily="18" charset="2"/>
                        </a:rPr>
                        <m:t>𝜃</m:t>
                      </m:r>
                      <m:r>
                        <a:rPr lang="en-US" b="0" i="1">
                          <a:solidFill>
                            <a:srgbClr val="003399"/>
                          </a:solidFill>
                          <a:effectLst/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de-DE">
                  <a:solidFill>
                    <a:srgbClr val="003399"/>
                  </a:solidFill>
                  <a:effectLst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8110" y="3744396"/>
                <a:ext cx="1008112" cy="1511995"/>
              </a:xfrm>
              <a:prstGeom prst="rect">
                <a:avLst/>
              </a:prstGeom>
              <a:blipFill rotWithShape="1">
                <a:blip r:embed="rId6"/>
                <a:stretch>
                  <a:fillRect r="-48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728110" y="3744396"/>
            <a:ext cx="288032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02" tIns="43201" rIns="86402" bIns="43201"/>
          <a:lstStyle/>
          <a:p>
            <a:pPr>
              <a:defRPr/>
            </a:pPr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728110" y="5256391"/>
            <a:ext cx="353439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02" tIns="43201" rIns="86402" bIns="43201"/>
          <a:lstStyle/>
          <a:p>
            <a:pPr>
              <a:defRPr/>
            </a:pPr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2232167" y="3744397"/>
            <a:ext cx="3000" cy="503998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02" tIns="43201" rIns="86402" bIns="43201"/>
          <a:lstStyle/>
          <a:p>
            <a:pPr>
              <a:defRPr/>
            </a:pPr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rot="-10800000" flipH="1" flipV="1">
            <a:off x="2242668" y="4750893"/>
            <a:ext cx="0" cy="503998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02" tIns="43201" rIns="86402" bIns="43201"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2908742" y="3168399"/>
                <a:ext cx="2268157" cy="425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156" tIns="46078" rIns="92156" bIns="46078">
                <a:spAutoFit/>
              </a:bodyPr>
              <a:lstStyle/>
              <a:p>
                <a:pPr defTabSz="921018"/>
                <a:r>
                  <a:rPr lang="en-US" sz="2000" smtClean="0">
                    <a:solidFill>
                      <a:schemeClr val="tx1"/>
                    </a:solidFill>
                    <a:effectLst/>
                  </a:rPr>
                  <a:t>Probability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𝜇</m:t>
                        </m:r>
                      </m:sub>
                    </m:sSub>
                  </m:oMath>
                </a14:m>
                <a:endParaRPr lang="de-DE" sz="280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8742" y="3168399"/>
                <a:ext cx="2268157" cy="425519"/>
              </a:xfrm>
              <a:prstGeom prst="rect">
                <a:avLst/>
              </a:prstGeom>
              <a:blipFill rotWithShape="1">
                <a:blip r:embed="rId7"/>
                <a:stretch>
                  <a:fillRect l="-2688" t="-5714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ine 24"/>
          <p:cNvSpPr>
            <a:spLocks noChangeShapeType="1"/>
          </p:cNvSpPr>
          <p:nvPr/>
        </p:nvSpPr>
        <p:spPr bwMode="auto">
          <a:xfrm rot="10800000" flipH="1">
            <a:off x="2808230" y="5400390"/>
            <a:ext cx="288032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02" tIns="43201" rIns="86402" bIns="43201"/>
          <a:lstStyle/>
          <a:p>
            <a:pPr>
              <a:defRPr/>
            </a:pPr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7130212" y="4746393"/>
            <a:ext cx="296320" cy="45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tx1"/>
                </a:solidFill>
                <a:latin typeface="+mn-lt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93398" y="778554"/>
                <a:ext cx="3416769" cy="641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2000">
                                    <a:latin typeface="Cambria Math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2000">
                                    <a:latin typeface="Cambria Math"/>
                                  </a:rPr>
                                  <m:t>os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398" y="778554"/>
                <a:ext cx="3416769" cy="6410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26747" y="5487631"/>
                <a:ext cx="3241272" cy="809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=2.5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3399"/>
                          </a:solidFill>
                          <a:latin typeface="Cambria Math"/>
                        </a:rPr>
                        <m:t>m</m:t>
                      </m:r>
                      <m:r>
                        <a:rPr 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MeV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eV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𝛿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747" y="5487631"/>
                <a:ext cx="3241272" cy="8094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9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48212" y="4104077"/>
            <a:ext cx="2736380" cy="2376166"/>
            <a:chOff x="2448212" y="4104077"/>
            <a:chExt cx="2736380" cy="2376166"/>
          </a:xfrm>
        </p:grpSpPr>
        <p:sp>
          <p:nvSpPr>
            <p:cNvPr id="4" name="Oval 25" descr="C:\Users\Georg Raffelt\Desktop\a2.jpg"/>
            <p:cNvSpPr>
              <a:spLocks noChangeAspect="1" noChangeArrowheads="1"/>
            </p:cNvSpPr>
            <p:nvPr/>
          </p:nvSpPr>
          <p:spPr bwMode="auto">
            <a:xfrm>
              <a:off x="2448212" y="4104077"/>
              <a:ext cx="1152128" cy="1151996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26"/>
            <p:cNvSpPr txBox="1">
              <a:spLocks noChangeArrowheads="1"/>
            </p:cNvSpPr>
            <p:nvPr/>
          </p:nvSpPr>
          <p:spPr bwMode="auto">
            <a:xfrm>
              <a:off x="3816440" y="4464187"/>
              <a:ext cx="1368152" cy="432000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Neutron</a:t>
              </a:r>
              <a:endParaRPr lang="de-DE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6" name="Text Box 27"/>
            <p:cNvSpPr txBox="1">
              <a:spLocks noChangeArrowheads="1"/>
            </p:cNvSpPr>
            <p:nvPr/>
          </p:nvSpPr>
          <p:spPr bwMode="auto">
            <a:xfrm>
              <a:off x="3816440" y="5688297"/>
              <a:ext cx="1368152" cy="4320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b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Proton</a:t>
              </a:r>
              <a:endParaRPr lang="de-DE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75" name="Oval 28" descr="C:\Users\Georg Raffelt\Desktop\a3.jpg"/>
            <p:cNvSpPr>
              <a:spLocks noChangeAspect="1" noChangeArrowheads="1"/>
            </p:cNvSpPr>
            <p:nvPr/>
          </p:nvSpPr>
          <p:spPr bwMode="auto">
            <a:xfrm>
              <a:off x="2448212" y="5328247"/>
              <a:ext cx="1152128" cy="1151996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1944142" y="4680337"/>
            <a:ext cx="7128942" cy="1872080"/>
            <a:chOff x="1944142" y="4680337"/>
            <a:chExt cx="7128942" cy="1872080"/>
          </a:xfrm>
        </p:grpSpPr>
        <p:sp>
          <p:nvSpPr>
            <p:cNvPr id="144" name="Rectangle 36"/>
            <p:cNvSpPr>
              <a:spLocks noChangeArrowheads="1"/>
            </p:cNvSpPr>
            <p:nvPr/>
          </p:nvSpPr>
          <p:spPr bwMode="auto">
            <a:xfrm>
              <a:off x="7344892" y="4680337"/>
              <a:ext cx="1728192" cy="172805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35"/>
            <p:cNvSpPr>
              <a:spLocks noChangeArrowheads="1"/>
            </p:cNvSpPr>
            <p:nvPr/>
          </p:nvSpPr>
          <p:spPr bwMode="auto">
            <a:xfrm>
              <a:off x="5544642" y="5976361"/>
              <a:ext cx="1728192" cy="43203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34"/>
            <p:cNvSpPr>
              <a:spLocks noChangeArrowheads="1"/>
            </p:cNvSpPr>
            <p:nvPr/>
          </p:nvSpPr>
          <p:spPr bwMode="auto">
            <a:xfrm>
              <a:off x="3744392" y="5976362"/>
              <a:ext cx="1728192" cy="43203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37"/>
            <p:cNvSpPr>
              <a:spLocks noChangeArrowheads="1"/>
            </p:cNvSpPr>
            <p:nvPr/>
          </p:nvSpPr>
          <p:spPr bwMode="auto">
            <a:xfrm>
              <a:off x="1944142" y="5976362"/>
              <a:ext cx="1728192" cy="43203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44"/>
            <p:cNvSpPr>
              <a:spLocks noChangeArrowheads="1"/>
            </p:cNvSpPr>
            <p:nvPr/>
          </p:nvSpPr>
          <p:spPr bwMode="auto">
            <a:xfrm>
              <a:off x="1944216" y="6192418"/>
              <a:ext cx="7128793" cy="359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l"/>
              <a:r>
                <a:rPr lang="en-US" sz="2000" b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Gravitation (Gravitons?) </a:t>
              </a:r>
              <a:endParaRPr 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1944142" y="4680337"/>
            <a:ext cx="7128942" cy="1440020"/>
            <a:chOff x="1944142" y="4680337"/>
            <a:chExt cx="7128942" cy="1440020"/>
          </a:xfrm>
        </p:grpSpPr>
        <p:sp>
          <p:nvSpPr>
            <p:cNvPr id="119" name="Rectangle 36"/>
            <p:cNvSpPr>
              <a:spLocks noChangeArrowheads="1"/>
            </p:cNvSpPr>
            <p:nvPr/>
          </p:nvSpPr>
          <p:spPr bwMode="auto">
            <a:xfrm>
              <a:off x="7344892" y="4680337"/>
              <a:ext cx="1728192" cy="1296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35"/>
            <p:cNvSpPr>
              <a:spLocks noChangeArrowheads="1"/>
            </p:cNvSpPr>
            <p:nvPr/>
          </p:nvSpPr>
          <p:spPr bwMode="auto">
            <a:xfrm>
              <a:off x="5544642" y="4680337"/>
              <a:ext cx="1728192" cy="1296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34"/>
            <p:cNvSpPr>
              <a:spLocks noChangeArrowheads="1"/>
            </p:cNvSpPr>
            <p:nvPr/>
          </p:nvSpPr>
          <p:spPr bwMode="auto">
            <a:xfrm>
              <a:off x="3744392" y="5544302"/>
              <a:ext cx="1728192" cy="43203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37"/>
            <p:cNvSpPr>
              <a:spLocks noChangeArrowheads="1"/>
            </p:cNvSpPr>
            <p:nvPr/>
          </p:nvSpPr>
          <p:spPr bwMode="auto">
            <a:xfrm>
              <a:off x="1944142" y="5544302"/>
              <a:ext cx="1728192" cy="43203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45"/>
            <p:cNvSpPr>
              <a:spLocks noChangeArrowheads="1"/>
            </p:cNvSpPr>
            <p:nvPr/>
          </p:nvSpPr>
          <p:spPr bwMode="auto">
            <a:xfrm>
              <a:off x="1944216" y="5760358"/>
              <a:ext cx="7128793" cy="359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Weak </a:t>
              </a:r>
              <a:r>
                <a:rPr lang="en-US" sz="2000" b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Interaction (W and Z Bosons)</a:t>
              </a:r>
              <a:endParaRPr 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Periodic System of Elementary Particles</a:t>
            </a:r>
          </a:p>
        </p:txBody>
      </p:sp>
      <p:pic>
        <p:nvPicPr>
          <p:cNvPr id="3" name="Picture 2" descr="C:\Users\Georg Raffelt\Desktop\a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" b="1849"/>
          <a:stretch/>
        </p:blipFill>
        <p:spPr bwMode="auto">
          <a:xfrm>
            <a:off x="144139" y="719867"/>
            <a:ext cx="8928993" cy="18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" name="Group 112"/>
          <p:cNvGrpSpPr/>
          <p:nvPr/>
        </p:nvGrpSpPr>
        <p:grpSpPr>
          <a:xfrm>
            <a:off x="1944142" y="4644202"/>
            <a:ext cx="5328692" cy="1044146"/>
            <a:chOff x="1944142" y="4644202"/>
            <a:chExt cx="5328692" cy="1044146"/>
          </a:xfrm>
        </p:grpSpPr>
        <p:sp>
          <p:nvSpPr>
            <p:cNvPr id="114" name="Rectangle 35"/>
            <p:cNvSpPr>
              <a:spLocks noChangeArrowheads="1"/>
            </p:cNvSpPr>
            <p:nvPr/>
          </p:nvSpPr>
          <p:spPr bwMode="auto">
            <a:xfrm>
              <a:off x="5544642" y="4644202"/>
              <a:ext cx="1728192" cy="90005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34"/>
            <p:cNvSpPr>
              <a:spLocks noChangeArrowheads="1"/>
            </p:cNvSpPr>
            <p:nvPr/>
          </p:nvSpPr>
          <p:spPr bwMode="auto">
            <a:xfrm>
              <a:off x="3744392" y="5112217"/>
              <a:ext cx="1728192" cy="43203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37"/>
            <p:cNvSpPr>
              <a:spLocks noChangeArrowheads="1"/>
            </p:cNvSpPr>
            <p:nvPr/>
          </p:nvSpPr>
          <p:spPr bwMode="auto">
            <a:xfrm>
              <a:off x="1944142" y="5112217"/>
              <a:ext cx="1728192" cy="43203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47"/>
            <p:cNvSpPr>
              <a:spLocks noChangeArrowheads="1"/>
            </p:cNvSpPr>
            <p:nvPr/>
          </p:nvSpPr>
          <p:spPr bwMode="auto">
            <a:xfrm>
              <a:off x="1944216" y="5328349"/>
              <a:ext cx="5328593" cy="359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Electromagnetic </a:t>
              </a:r>
              <a:r>
                <a:rPr lang="en-US" sz="2000" b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Interaction  (Photon)</a:t>
              </a:r>
              <a:endParaRPr 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944142" y="4644202"/>
            <a:ext cx="3528466" cy="612035"/>
            <a:chOff x="1944142" y="4644202"/>
            <a:chExt cx="3528466" cy="612035"/>
          </a:xfrm>
        </p:grpSpPr>
        <p:sp>
          <p:nvSpPr>
            <p:cNvPr id="110" name="Rectangle 34"/>
            <p:cNvSpPr>
              <a:spLocks noChangeArrowheads="1"/>
            </p:cNvSpPr>
            <p:nvPr/>
          </p:nvSpPr>
          <p:spPr bwMode="auto">
            <a:xfrm>
              <a:off x="3744392" y="4644202"/>
              <a:ext cx="1728192" cy="43203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37"/>
            <p:cNvSpPr>
              <a:spLocks noChangeArrowheads="1"/>
            </p:cNvSpPr>
            <p:nvPr/>
          </p:nvSpPr>
          <p:spPr bwMode="auto">
            <a:xfrm>
              <a:off x="1944142" y="4644202"/>
              <a:ext cx="1728192" cy="43203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46"/>
            <p:cNvSpPr>
              <a:spLocks noChangeArrowheads="1"/>
            </p:cNvSpPr>
            <p:nvPr/>
          </p:nvSpPr>
          <p:spPr bwMode="auto">
            <a:xfrm>
              <a:off x="1944216" y="4896238"/>
              <a:ext cx="3528392" cy="359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Strong </a:t>
              </a:r>
              <a:r>
                <a:rPr lang="en-US" sz="2000" b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Interaction  (8 Gluons) </a:t>
              </a:r>
              <a:endParaRPr 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4016" y="3599935"/>
            <a:ext cx="8928993" cy="1224293"/>
            <a:chOff x="144016" y="3599935"/>
            <a:chExt cx="8928993" cy="1224293"/>
          </a:xfrm>
        </p:grpSpPr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1800200" y="3600109"/>
              <a:ext cx="7272809" cy="359999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1800200" y="4032118"/>
              <a:ext cx="7272809" cy="359999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1800200" y="4464178"/>
              <a:ext cx="7272809" cy="359999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3744392" y="3743933"/>
              <a:ext cx="1728192" cy="93602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5544642" y="3743932"/>
              <a:ext cx="1728192" cy="93602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7344817" y="3743931"/>
              <a:ext cx="1728192" cy="93602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1944142" y="3743933"/>
              <a:ext cx="1728192" cy="93602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49"/>
            <p:cNvSpPr>
              <a:spLocks noChangeArrowheads="1"/>
            </p:cNvSpPr>
            <p:nvPr/>
          </p:nvSpPr>
          <p:spPr bwMode="auto">
            <a:xfrm>
              <a:off x="1944142" y="3600109"/>
              <a:ext cx="1728192" cy="359999"/>
            </a:xfrm>
            <a:prstGeom prst="rect">
              <a:avLst/>
            </a:prstGeom>
            <a:solidFill>
              <a:srgbClr val="E7E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rgbClr val="1C1C1C"/>
                  </a:solidFill>
                </a:rPr>
                <a:t>Down </a:t>
              </a:r>
            </a:p>
          </p:txBody>
        </p:sp>
        <p:sp>
          <p:nvSpPr>
            <p:cNvPr id="37" name="Rectangle 50"/>
            <p:cNvSpPr>
              <a:spLocks noChangeArrowheads="1"/>
            </p:cNvSpPr>
            <p:nvPr/>
          </p:nvSpPr>
          <p:spPr bwMode="auto">
            <a:xfrm>
              <a:off x="1944142" y="4032118"/>
              <a:ext cx="1728192" cy="359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rgbClr val="1C1C1C"/>
                  </a:solidFill>
                </a:rPr>
                <a:t>Strange </a:t>
              </a:r>
            </a:p>
          </p:txBody>
        </p:sp>
        <p:sp>
          <p:nvSpPr>
            <p:cNvPr id="38" name="Rectangle 51"/>
            <p:cNvSpPr>
              <a:spLocks noChangeArrowheads="1"/>
            </p:cNvSpPr>
            <p:nvPr/>
          </p:nvSpPr>
          <p:spPr bwMode="auto">
            <a:xfrm>
              <a:off x="1944142" y="4464178"/>
              <a:ext cx="1728192" cy="3599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rgbClr val="1C1C1C"/>
                  </a:solidFill>
                </a:rPr>
                <a:t>Bottom </a:t>
              </a:r>
            </a:p>
          </p:txBody>
        </p:sp>
        <p:sp>
          <p:nvSpPr>
            <p:cNvPr id="39" name="Rectangle 53"/>
            <p:cNvSpPr>
              <a:spLocks noChangeArrowheads="1"/>
            </p:cNvSpPr>
            <p:nvPr/>
          </p:nvSpPr>
          <p:spPr bwMode="auto">
            <a:xfrm>
              <a:off x="5544617" y="3600058"/>
              <a:ext cx="1728192" cy="359999"/>
            </a:xfrm>
            <a:prstGeom prst="rect">
              <a:avLst/>
            </a:prstGeom>
            <a:solidFill>
              <a:srgbClr val="E7E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rgbClr val="1C1C1C"/>
                  </a:solidFill>
                </a:rPr>
                <a:t>Electron </a:t>
              </a:r>
            </a:p>
          </p:txBody>
        </p:sp>
        <p:sp>
          <p:nvSpPr>
            <p:cNvPr id="40" name="Rectangle 54"/>
            <p:cNvSpPr>
              <a:spLocks noChangeArrowheads="1"/>
            </p:cNvSpPr>
            <p:nvPr/>
          </p:nvSpPr>
          <p:spPr bwMode="auto">
            <a:xfrm>
              <a:off x="5544617" y="4032169"/>
              <a:ext cx="1728192" cy="359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rgbClr val="1C1C1C"/>
                  </a:solidFill>
                </a:rPr>
                <a:t>Muon </a:t>
              </a:r>
            </a:p>
          </p:txBody>
        </p:sp>
        <p:sp>
          <p:nvSpPr>
            <p:cNvPr id="41" name="Rectangle 55"/>
            <p:cNvSpPr>
              <a:spLocks noChangeArrowheads="1"/>
            </p:cNvSpPr>
            <p:nvPr/>
          </p:nvSpPr>
          <p:spPr bwMode="auto">
            <a:xfrm>
              <a:off x="5544617" y="4464229"/>
              <a:ext cx="1728192" cy="3599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rgbClr val="1C1C1C"/>
                  </a:solidFill>
                </a:rPr>
                <a:t>Tau </a:t>
              </a:r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7344817" y="3600109"/>
              <a:ext cx="1728192" cy="359999"/>
            </a:xfrm>
            <a:prstGeom prst="rect">
              <a:avLst/>
            </a:prstGeom>
            <a:solidFill>
              <a:srgbClr val="E7E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rgbClr val="1C1C1C"/>
                  </a:solidFill>
                </a:rPr>
                <a:t>e-Neutrino </a:t>
              </a:r>
            </a:p>
          </p:txBody>
        </p:sp>
        <p:sp>
          <p:nvSpPr>
            <p:cNvPr id="43" name="Rectangle 58"/>
            <p:cNvSpPr>
              <a:spLocks noChangeArrowheads="1"/>
            </p:cNvSpPr>
            <p:nvPr/>
          </p:nvSpPr>
          <p:spPr bwMode="auto">
            <a:xfrm>
              <a:off x="7344817" y="4032169"/>
              <a:ext cx="1728192" cy="359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l"/>
              <a:r>
                <a:rPr lang="en-US" sz="2000">
                  <a:solidFill>
                    <a:srgbClr val="1C1C1C"/>
                  </a:solidFill>
                  <a:latin typeface="Symbol" pitchFamily="18" charset="2"/>
                </a:rPr>
                <a:t>m</a:t>
              </a:r>
              <a:r>
                <a:rPr lang="en-US" sz="2000" b="0">
                  <a:solidFill>
                    <a:srgbClr val="1C1C1C"/>
                  </a:solidFill>
                </a:rPr>
                <a:t>-Neutrino </a:t>
              </a:r>
            </a:p>
          </p:txBody>
        </p:sp>
        <p:sp>
          <p:nvSpPr>
            <p:cNvPr id="44" name="Rectangle 59"/>
            <p:cNvSpPr>
              <a:spLocks noChangeArrowheads="1"/>
            </p:cNvSpPr>
            <p:nvPr/>
          </p:nvSpPr>
          <p:spPr bwMode="auto">
            <a:xfrm>
              <a:off x="7344817" y="4464229"/>
              <a:ext cx="1728192" cy="3599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l"/>
              <a:r>
                <a:rPr lang="en-US" sz="2000">
                  <a:solidFill>
                    <a:srgbClr val="1C1C1C"/>
                  </a:solidFill>
                  <a:latin typeface="Symbol" pitchFamily="18" charset="2"/>
                </a:rPr>
                <a:t>t</a:t>
              </a:r>
              <a:r>
                <a:rPr lang="en-US" sz="2000" b="0">
                  <a:solidFill>
                    <a:srgbClr val="1C1C1C"/>
                  </a:solidFill>
                </a:rPr>
                <a:t>-Neutrino </a:t>
              </a:r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7344817" y="4463932"/>
              <a:ext cx="1728192" cy="287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2000">
                  <a:solidFill>
                    <a:srgbClr val="1C1C1C"/>
                  </a:solidFill>
                  <a:latin typeface="Symbol" pitchFamily="18" charset="2"/>
                </a:rPr>
                <a:t>n</a:t>
              </a:r>
              <a:r>
                <a:rPr lang="en-US" sz="2000" baseline="-25000">
                  <a:solidFill>
                    <a:srgbClr val="1C1C1C"/>
                  </a:solidFill>
                  <a:latin typeface="Symbol" pitchFamily="18" charset="2"/>
                </a:rPr>
                <a:t>t</a:t>
              </a:r>
            </a:p>
          </p:txBody>
        </p:sp>
        <p:sp>
          <p:nvSpPr>
            <p:cNvPr id="46" name="Rectangle 61"/>
            <p:cNvSpPr>
              <a:spLocks noChangeArrowheads="1"/>
            </p:cNvSpPr>
            <p:nvPr/>
          </p:nvSpPr>
          <p:spPr bwMode="auto">
            <a:xfrm>
              <a:off x="7344817" y="4031933"/>
              <a:ext cx="1728192" cy="287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2000">
                  <a:solidFill>
                    <a:srgbClr val="1C1C1C"/>
                  </a:solidFill>
                  <a:latin typeface="Symbol" pitchFamily="18" charset="2"/>
                </a:rPr>
                <a:t>n</a:t>
              </a:r>
              <a:r>
                <a:rPr lang="en-US" sz="2000" baseline="-25000">
                  <a:solidFill>
                    <a:srgbClr val="1C1C1C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47" name="Rectangle 62"/>
            <p:cNvSpPr>
              <a:spLocks noChangeArrowheads="1"/>
            </p:cNvSpPr>
            <p:nvPr/>
          </p:nvSpPr>
          <p:spPr bwMode="auto">
            <a:xfrm>
              <a:off x="7344817" y="3599935"/>
              <a:ext cx="1728192" cy="287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2000">
                  <a:solidFill>
                    <a:srgbClr val="1C1C1C"/>
                  </a:solidFill>
                  <a:latin typeface="Symbol" pitchFamily="18" charset="2"/>
                </a:rPr>
                <a:t>n</a:t>
              </a:r>
              <a:r>
                <a:rPr lang="en-US" sz="2000" baseline="-25000">
                  <a:solidFill>
                    <a:srgbClr val="1C1C1C"/>
                  </a:solidFill>
                </a:rPr>
                <a:t>e</a:t>
              </a:r>
            </a:p>
          </p:txBody>
        </p:sp>
        <p:sp>
          <p:nvSpPr>
            <p:cNvPr id="48" name="Rectangle 63"/>
            <p:cNvSpPr>
              <a:spLocks noChangeArrowheads="1"/>
            </p:cNvSpPr>
            <p:nvPr/>
          </p:nvSpPr>
          <p:spPr bwMode="auto">
            <a:xfrm>
              <a:off x="5544617" y="3599935"/>
              <a:ext cx="1728192" cy="359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2000" b="0">
                  <a:solidFill>
                    <a:srgbClr val="1C1C1C"/>
                  </a:solidFill>
                </a:rPr>
                <a:t>e</a:t>
              </a:r>
            </a:p>
          </p:txBody>
        </p:sp>
        <p:sp>
          <p:nvSpPr>
            <p:cNvPr id="49" name="Rectangle 64"/>
            <p:cNvSpPr>
              <a:spLocks noChangeArrowheads="1"/>
            </p:cNvSpPr>
            <p:nvPr/>
          </p:nvSpPr>
          <p:spPr bwMode="auto">
            <a:xfrm>
              <a:off x="5544617" y="4031933"/>
              <a:ext cx="1728192" cy="359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2000">
                  <a:solidFill>
                    <a:srgbClr val="1C1C1C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50" name="Rectangle 65"/>
            <p:cNvSpPr>
              <a:spLocks noChangeArrowheads="1"/>
            </p:cNvSpPr>
            <p:nvPr/>
          </p:nvSpPr>
          <p:spPr bwMode="auto">
            <a:xfrm>
              <a:off x="5544617" y="4463932"/>
              <a:ext cx="1728192" cy="359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2000">
                  <a:solidFill>
                    <a:srgbClr val="1C1C1C"/>
                  </a:solidFill>
                  <a:latin typeface="Symbol" pitchFamily="18" charset="2"/>
                </a:rPr>
                <a:t>t</a:t>
              </a:r>
            </a:p>
          </p:txBody>
        </p:sp>
        <p:sp>
          <p:nvSpPr>
            <p:cNvPr id="51" name="Rectangle 66"/>
            <p:cNvSpPr>
              <a:spLocks noChangeArrowheads="1"/>
            </p:cNvSpPr>
            <p:nvPr/>
          </p:nvSpPr>
          <p:spPr bwMode="auto">
            <a:xfrm>
              <a:off x="1944142" y="3599935"/>
              <a:ext cx="1728192" cy="359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2000" b="0">
                  <a:solidFill>
                    <a:srgbClr val="1C1C1C"/>
                  </a:solidFill>
                </a:rPr>
                <a:t>d</a:t>
              </a:r>
            </a:p>
          </p:txBody>
        </p:sp>
        <p:sp>
          <p:nvSpPr>
            <p:cNvPr id="52" name="Rectangle 67"/>
            <p:cNvSpPr>
              <a:spLocks noChangeArrowheads="1"/>
            </p:cNvSpPr>
            <p:nvPr/>
          </p:nvSpPr>
          <p:spPr bwMode="auto">
            <a:xfrm>
              <a:off x="1944142" y="4031933"/>
              <a:ext cx="1728192" cy="359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2000" b="0">
                  <a:solidFill>
                    <a:srgbClr val="1C1C1C"/>
                  </a:solidFill>
                </a:rPr>
                <a:t>s</a:t>
              </a:r>
            </a:p>
          </p:txBody>
        </p:sp>
        <p:sp>
          <p:nvSpPr>
            <p:cNvPr id="53" name="Rectangle 68"/>
            <p:cNvSpPr>
              <a:spLocks noChangeArrowheads="1"/>
            </p:cNvSpPr>
            <p:nvPr/>
          </p:nvSpPr>
          <p:spPr bwMode="auto">
            <a:xfrm>
              <a:off x="1944142" y="4463932"/>
              <a:ext cx="1728192" cy="359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2000" b="0">
                  <a:solidFill>
                    <a:srgbClr val="1C1C1C"/>
                  </a:solidFill>
                </a:rPr>
                <a:t>b</a:t>
              </a:r>
            </a:p>
          </p:txBody>
        </p:sp>
        <p:sp>
          <p:nvSpPr>
            <p:cNvPr id="54" name="Rectangle 72"/>
            <p:cNvSpPr>
              <a:spLocks noChangeArrowheads="1"/>
            </p:cNvSpPr>
            <p:nvPr/>
          </p:nvSpPr>
          <p:spPr bwMode="auto">
            <a:xfrm>
              <a:off x="144016" y="3600109"/>
              <a:ext cx="1728192" cy="359999"/>
            </a:xfrm>
            <a:prstGeom prst="rect">
              <a:avLst/>
            </a:prstGeom>
            <a:solidFill>
              <a:srgbClr val="E7E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000" b="0" smtClean="0">
                  <a:solidFill>
                    <a:srgbClr val="1C1C1C"/>
                  </a:solidFill>
                </a:rPr>
                <a:t>1</a:t>
              </a:r>
              <a:r>
                <a:rPr lang="en-US" sz="2000" b="0" baseline="30000" smtClean="0">
                  <a:solidFill>
                    <a:srgbClr val="1C1C1C"/>
                  </a:solidFill>
                </a:rPr>
                <a:t>st</a:t>
              </a:r>
              <a:r>
                <a:rPr lang="en-US" sz="2000" b="0" smtClean="0">
                  <a:solidFill>
                    <a:srgbClr val="1C1C1C"/>
                  </a:solidFill>
                </a:rPr>
                <a:t> </a:t>
              </a:r>
              <a:r>
                <a:rPr lang="en-US" sz="1400" b="0" smtClean="0">
                  <a:solidFill>
                    <a:srgbClr val="1C1C1C"/>
                  </a:solidFill>
                </a:rPr>
                <a:t> </a:t>
              </a:r>
              <a:r>
                <a:rPr lang="en-US" sz="2000" b="0" smtClean="0">
                  <a:solidFill>
                    <a:srgbClr val="1C1C1C"/>
                  </a:solidFill>
                </a:rPr>
                <a:t>Family</a:t>
              </a:r>
              <a:endParaRPr lang="en-US" sz="2000" b="0">
                <a:solidFill>
                  <a:srgbClr val="1C1C1C"/>
                </a:solidFill>
              </a:endParaRPr>
            </a:p>
          </p:txBody>
        </p:sp>
        <p:sp>
          <p:nvSpPr>
            <p:cNvPr id="55" name="Rectangle 73"/>
            <p:cNvSpPr>
              <a:spLocks noChangeArrowheads="1"/>
            </p:cNvSpPr>
            <p:nvPr/>
          </p:nvSpPr>
          <p:spPr bwMode="auto">
            <a:xfrm>
              <a:off x="144016" y="4032118"/>
              <a:ext cx="1728192" cy="359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l"/>
              <a:r>
                <a:rPr lang="en-US" sz="2000" b="0" smtClean="0">
                  <a:solidFill>
                    <a:srgbClr val="1C1C1C"/>
                  </a:solidFill>
                </a:rPr>
                <a:t>2</a:t>
              </a:r>
              <a:r>
                <a:rPr lang="en-US" sz="2000" b="0" baseline="30000" smtClean="0">
                  <a:solidFill>
                    <a:srgbClr val="1C1C1C"/>
                  </a:solidFill>
                </a:rPr>
                <a:t>nd</a:t>
              </a:r>
              <a:r>
                <a:rPr lang="en-US" sz="1600" b="0" smtClean="0">
                  <a:solidFill>
                    <a:srgbClr val="1C1C1C"/>
                  </a:solidFill>
                </a:rPr>
                <a:t> </a:t>
              </a:r>
              <a:r>
                <a:rPr lang="en-US" sz="2000" b="0" smtClean="0">
                  <a:solidFill>
                    <a:srgbClr val="1C1C1C"/>
                  </a:solidFill>
                </a:rPr>
                <a:t>Family </a:t>
              </a:r>
              <a:endParaRPr lang="en-US" sz="2000" b="0">
                <a:solidFill>
                  <a:srgbClr val="1C1C1C"/>
                </a:solidFill>
              </a:endParaRPr>
            </a:p>
          </p:txBody>
        </p:sp>
        <p:sp>
          <p:nvSpPr>
            <p:cNvPr id="56" name="Rectangle 74"/>
            <p:cNvSpPr>
              <a:spLocks noChangeArrowheads="1"/>
            </p:cNvSpPr>
            <p:nvPr/>
          </p:nvSpPr>
          <p:spPr bwMode="auto">
            <a:xfrm>
              <a:off x="144016" y="4464178"/>
              <a:ext cx="1728192" cy="3599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l"/>
              <a:r>
                <a:rPr lang="en-US" sz="2000" b="0" smtClean="0">
                  <a:solidFill>
                    <a:srgbClr val="1C1C1C"/>
                  </a:solidFill>
                </a:rPr>
                <a:t>3</a:t>
              </a:r>
              <a:r>
                <a:rPr lang="en-US" sz="2000" b="0" baseline="30000" smtClean="0">
                  <a:solidFill>
                    <a:srgbClr val="1C1C1C"/>
                  </a:solidFill>
                </a:rPr>
                <a:t>rd</a:t>
              </a:r>
              <a:r>
                <a:rPr lang="en-US" sz="2000" b="0" smtClean="0">
                  <a:solidFill>
                    <a:srgbClr val="1C1C1C"/>
                  </a:solidFill>
                </a:rPr>
                <a:t> Family</a:t>
              </a:r>
              <a:endParaRPr lang="en-US" sz="2000" b="0">
                <a:solidFill>
                  <a:srgbClr val="1C1C1C"/>
                </a:solidFill>
              </a:endParaRPr>
            </a:p>
          </p:txBody>
        </p:sp>
        <p:sp>
          <p:nvSpPr>
            <p:cNvPr id="57" name="Rectangle 41"/>
            <p:cNvSpPr>
              <a:spLocks noChangeArrowheads="1"/>
            </p:cNvSpPr>
            <p:nvPr/>
          </p:nvSpPr>
          <p:spPr bwMode="auto">
            <a:xfrm>
              <a:off x="3744392" y="3600058"/>
              <a:ext cx="1728192" cy="359999"/>
            </a:xfrm>
            <a:prstGeom prst="rect">
              <a:avLst/>
            </a:prstGeom>
            <a:solidFill>
              <a:srgbClr val="E7E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rgbClr val="1C1C1C"/>
                  </a:solidFill>
                </a:rPr>
                <a:t>Up </a:t>
              </a:r>
            </a:p>
          </p:txBody>
        </p:sp>
        <p:sp>
          <p:nvSpPr>
            <p:cNvPr id="58" name="Rectangle 42"/>
            <p:cNvSpPr>
              <a:spLocks noChangeArrowheads="1"/>
            </p:cNvSpPr>
            <p:nvPr/>
          </p:nvSpPr>
          <p:spPr bwMode="auto">
            <a:xfrm>
              <a:off x="3744440" y="4032118"/>
              <a:ext cx="1728192" cy="359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rgbClr val="1C1C1C"/>
                  </a:solidFill>
                </a:rPr>
                <a:t>Charm </a:t>
              </a:r>
            </a:p>
          </p:txBody>
        </p:sp>
        <p:sp>
          <p:nvSpPr>
            <p:cNvPr id="59" name="Rectangle 43"/>
            <p:cNvSpPr>
              <a:spLocks noChangeArrowheads="1"/>
            </p:cNvSpPr>
            <p:nvPr/>
          </p:nvSpPr>
          <p:spPr bwMode="auto">
            <a:xfrm>
              <a:off x="3744440" y="4464178"/>
              <a:ext cx="1728192" cy="3599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rgbClr val="1C1C1C"/>
                  </a:solidFill>
                </a:rPr>
                <a:t>Top </a:t>
              </a:r>
            </a:p>
          </p:txBody>
        </p:sp>
        <p:sp>
          <p:nvSpPr>
            <p:cNvPr id="60" name="Rectangle 69"/>
            <p:cNvSpPr>
              <a:spLocks noChangeArrowheads="1"/>
            </p:cNvSpPr>
            <p:nvPr/>
          </p:nvSpPr>
          <p:spPr bwMode="auto">
            <a:xfrm>
              <a:off x="3744392" y="3600058"/>
              <a:ext cx="1728192" cy="359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2000" b="0">
                  <a:solidFill>
                    <a:srgbClr val="1C1C1C"/>
                  </a:solidFill>
                </a:rPr>
                <a:t>u</a:t>
              </a:r>
            </a:p>
          </p:txBody>
        </p:sp>
        <p:sp>
          <p:nvSpPr>
            <p:cNvPr id="61" name="Rectangle 70"/>
            <p:cNvSpPr>
              <a:spLocks noChangeArrowheads="1"/>
            </p:cNvSpPr>
            <p:nvPr/>
          </p:nvSpPr>
          <p:spPr bwMode="auto">
            <a:xfrm>
              <a:off x="3744440" y="4032230"/>
              <a:ext cx="1728192" cy="359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2000" b="0">
                  <a:solidFill>
                    <a:srgbClr val="1C1C1C"/>
                  </a:solidFill>
                </a:rPr>
                <a:t>c</a:t>
              </a:r>
            </a:p>
          </p:txBody>
        </p:sp>
        <p:sp>
          <p:nvSpPr>
            <p:cNvPr id="62" name="Rectangle 71"/>
            <p:cNvSpPr>
              <a:spLocks noChangeArrowheads="1"/>
            </p:cNvSpPr>
            <p:nvPr/>
          </p:nvSpPr>
          <p:spPr bwMode="auto">
            <a:xfrm>
              <a:off x="3744440" y="4464229"/>
              <a:ext cx="1728192" cy="359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2000" b="0">
                  <a:solidFill>
                    <a:srgbClr val="1C1C1C"/>
                  </a:solidFill>
                </a:rPr>
                <a:t>t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44142" y="2735887"/>
            <a:ext cx="7128867" cy="1224119"/>
            <a:chOff x="1944142" y="2807948"/>
            <a:chExt cx="7128867" cy="1224119"/>
          </a:xfrm>
        </p:grpSpPr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3744392" y="3023928"/>
              <a:ext cx="1728192" cy="8281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5544642" y="3023927"/>
              <a:ext cx="1728192" cy="8281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7344817" y="3023926"/>
              <a:ext cx="1728192" cy="8281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37"/>
            <p:cNvSpPr>
              <a:spLocks noChangeArrowheads="1"/>
            </p:cNvSpPr>
            <p:nvPr/>
          </p:nvSpPr>
          <p:spPr bwMode="auto">
            <a:xfrm>
              <a:off x="1944142" y="3023928"/>
              <a:ext cx="1728192" cy="8281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38"/>
            <p:cNvSpPr>
              <a:spLocks noChangeArrowheads="1"/>
            </p:cNvSpPr>
            <p:nvPr/>
          </p:nvSpPr>
          <p:spPr bwMode="auto">
            <a:xfrm>
              <a:off x="1944216" y="2807948"/>
              <a:ext cx="3528392" cy="359999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Quarks</a:t>
              </a:r>
            </a:p>
          </p:txBody>
        </p:sp>
        <p:sp>
          <p:nvSpPr>
            <p:cNvPr id="127" name="Rectangle 39"/>
            <p:cNvSpPr>
              <a:spLocks noChangeArrowheads="1"/>
            </p:cNvSpPr>
            <p:nvPr/>
          </p:nvSpPr>
          <p:spPr bwMode="auto">
            <a:xfrm>
              <a:off x="5544617" y="2807948"/>
              <a:ext cx="3528392" cy="359999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Leptons</a:t>
              </a:r>
            </a:p>
          </p:txBody>
        </p:sp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>
              <a:off x="1944142" y="3239895"/>
              <a:ext cx="1728192" cy="359999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Charge   </a:t>
              </a:r>
              <a:r>
                <a:rPr lang="en-US" sz="2000" b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-</a:t>
              </a: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1/3 </a:t>
              </a:r>
            </a:p>
          </p:txBody>
        </p:sp>
        <p:sp>
          <p:nvSpPr>
            <p:cNvPr id="129" name="Rectangle 49"/>
            <p:cNvSpPr>
              <a:spLocks noChangeArrowheads="1"/>
            </p:cNvSpPr>
            <p:nvPr/>
          </p:nvSpPr>
          <p:spPr bwMode="auto">
            <a:xfrm>
              <a:off x="1944142" y="3672068"/>
              <a:ext cx="1728192" cy="359999"/>
            </a:xfrm>
            <a:prstGeom prst="rect">
              <a:avLst/>
            </a:prstGeom>
            <a:solidFill>
              <a:srgbClr val="E7E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rgbClr val="1C1C1C"/>
                  </a:solidFill>
                </a:rPr>
                <a:t>Down </a:t>
              </a:r>
            </a:p>
          </p:txBody>
        </p:sp>
        <p:sp>
          <p:nvSpPr>
            <p:cNvPr id="130" name="Rectangle 52"/>
            <p:cNvSpPr>
              <a:spLocks noChangeArrowheads="1"/>
            </p:cNvSpPr>
            <p:nvPr/>
          </p:nvSpPr>
          <p:spPr bwMode="auto">
            <a:xfrm>
              <a:off x="5544617" y="3239895"/>
              <a:ext cx="1728192" cy="359999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Charge       </a:t>
              </a:r>
              <a:r>
                <a:rPr lang="en-US" sz="2000" b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-</a:t>
              </a: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</a:p>
          </p:txBody>
        </p:sp>
        <p:sp>
          <p:nvSpPr>
            <p:cNvPr id="131" name="Rectangle 53"/>
            <p:cNvSpPr>
              <a:spLocks noChangeArrowheads="1"/>
            </p:cNvSpPr>
            <p:nvPr/>
          </p:nvSpPr>
          <p:spPr bwMode="auto">
            <a:xfrm>
              <a:off x="5544617" y="3672017"/>
              <a:ext cx="1728192" cy="359999"/>
            </a:xfrm>
            <a:prstGeom prst="rect">
              <a:avLst/>
            </a:prstGeom>
            <a:solidFill>
              <a:srgbClr val="E7E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rgbClr val="1C1C1C"/>
                  </a:solidFill>
                </a:rPr>
                <a:t>Electron </a:t>
              </a:r>
            </a:p>
          </p:txBody>
        </p:sp>
        <p:sp>
          <p:nvSpPr>
            <p:cNvPr id="132" name="Rectangle 56"/>
            <p:cNvSpPr>
              <a:spLocks noChangeArrowheads="1"/>
            </p:cNvSpPr>
            <p:nvPr/>
          </p:nvSpPr>
          <p:spPr bwMode="auto">
            <a:xfrm>
              <a:off x="7344817" y="3239895"/>
              <a:ext cx="1728192" cy="359999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Charge        </a:t>
              </a:r>
              <a:r>
                <a:rPr lang="en-US" sz="2000" b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</a:t>
              </a:r>
              <a:r>
                <a:rPr 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</a:t>
              </a:r>
              <a:r>
                <a:rPr lang="en-US" sz="2000" b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Rectangle 57"/>
            <p:cNvSpPr>
              <a:spLocks noChangeArrowheads="1"/>
            </p:cNvSpPr>
            <p:nvPr/>
          </p:nvSpPr>
          <p:spPr bwMode="auto">
            <a:xfrm>
              <a:off x="7344817" y="3672068"/>
              <a:ext cx="1728192" cy="359999"/>
            </a:xfrm>
            <a:prstGeom prst="rect">
              <a:avLst/>
            </a:prstGeom>
            <a:solidFill>
              <a:srgbClr val="E7E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rgbClr val="1C1C1C"/>
                  </a:solidFill>
                </a:rPr>
                <a:t>e-Neutrino </a:t>
              </a:r>
            </a:p>
          </p:txBody>
        </p:sp>
        <p:sp>
          <p:nvSpPr>
            <p:cNvPr id="134" name="Rectangle 62"/>
            <p:cNvSpPr>
              <a:spLocks noChangeArrowheads="1"/>
            </p:cNvSpPr>
            <p:nvPr/>
          </p:nvSpPr>
          <p:spPr bwMode="auto">
            <a:xfrm>
              <a:off x="7344817" y="3671894"/>
              <a:ext cx="1728192" cy="287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2000">
                  <a:solidFill>
                    <a:srgbClr val="1C1C1C"/>
                  </a:solidFill>
                  <a:latin typeface="Symbol" pitchFamily="18" charset="2"/>
                </a:rPr>
                <a:t>n</a:t>
              </a:r>
              <a:r>
                <a:rPr lang="en-US" sz="2000" baseline="-25000">
                  <a:solidFill>
                    <a:srgbClr val="1C1C1C"/>
                  </a:solidFill>
                </a:rPr>
                <a:t>e</a:t>
              </a:r>
            </a:p>
          </p:txBody>
        </p:sp>
        <p:sp>
          <p:nvSpPr>
            <p:cNvPr id="135" name="Rectangle 63"/>
            <p:cNvSpPr>
              <a:spLocks noChangeArrowheads="1"/>
            </p:cNvSpPr>
            <p:nvPr/>
          </p:nvSpPr>
          <p:spPr bwMode="auto">
            <a:xfrm>
              <a:off x="5544617" y="3671894"/>
              <a:ext cx="1728192" cy="359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2000" b="0">
                  <a:solidFill>
                    <a:srgbClr val="1C1C1C"/>
                  </a:solidFill>
                </a:rPr>
                <a:t>e</a:t>
              </a:r>
            </a:p>
          </p:txBody>
        </p:sp>
        <p:sp>
          <p:nvSpPr>
            <p:cNvPr id="136" name="Rectangle 66"/>
            <p:cNvSpPr>
              <a:spLocks noChangeArrowheads="1"/>
            </p:cNvSpPr>
            <p:nvPr/>
          </p:nvSpPr>
          <p:spPr bwMode="auto">
            <a:xfrm>
              <a:off x="1944142" y="3671894"/>
              <a:ext cx="1728192" cy="359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2000" b="0">
                  <a:solidFill>
                    <a:srgbClr val="1C1C1C"/>
                  </a:solidFill>
                </a:rPr>
                <a:t>d</a:t>
              </a:r>
            </a:p>
          </p:txBody>
        </p:sp>
        <p:sp>
          <p:nvSpPr>
            <p:cNvPr id="137" name="Rectangle 40"/>
            <p:cNvSpPr>
              <a:spLocks noChangeArrowheads="1"/>
            </p:cNvSpPr>
            <p:nvPr/>
          </p:nvSpPr>
          <p:spPr bwMode="auto">
            <a:xfrm>
              <a:off x="3744440" y="3235731"/>
              <a:ext cx="1728192" cy="359999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Charge    </a:t>
              </a:r>
              <a:r>
                <a:rPr lang="en-US" sz="2000" b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+</a:t>
              </a:r>
              <a:r>
                <a:rPr 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2/3 </a:t>
              </a:r>
            </a:p>
          </p:txBody>
        </p:sp>
        <p:sp>
          <p:nvSpPr>
            <p:cNvPr id="138" name="Rectangle 41"/>
            <p:cNvSpPr>
              <a:spLocks noChangeArrowheads="1"/>
            </p:cNvSpPr>
            <p:nvPr/>
          </p:nvSpPr>
          <p:spPr bwMode="auto">
            <a:xfrm>
              <a:off x="3744392" y="3672017"/>
              <a:ext cx="1728192" cy="359999"/>
            </a:xfrm>
            <a:prstGeom prst="rect">
              <a:avLst/>
            </a:prstGeom>
            <a:solidFill>
              <a:srgbClr val="E7E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000" b="0">
                  <a:solidFill>
                    <a:srgbClr val="1C1C1C"/>
                  </a:solidFill>
                </a:rPr>
                <a:t>Up </a:t>
              </a:r>
            </a:p>
          </p:txBody>
        </p:sp>
        <p:sp>
          <p:nvSpPr>
            <p:cNvPr id="139" name="Rectangle 69"/>
            <p:cNvSpPr>
              <a:spLocks noChangeArrowheads="1"/>
            </p:cNvSpPr>
            <p:nvPr/>
          </p:nvSpPr>
          <p:spPr bwMode="auto">
            <a:xfrm>
              <a:off x="3744392" y="3672017"/>
              <a:ext cx="1728192" cy="359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2000" b="0">
                  <a:solidFill>
                    <a:srgbClr val="1C1C1C"/>
                  </a:solidFill>
                </a:rPr>
                <a:t>u</a:t>
              </a:r>
            </a:p>
          </p:txBody>
        </p:sp>
      </p:grpSp>
      <p:sp>
        <p:nvSpPr>
          <p:cNvPr id="85" name="Oval 84"/>
          <p:cNvSpPr>
            <a:spLocks noChangeAspect="1"/>
          </p:cNvSpPr>
          <p:nvPr/>
        </p:nvSpPr>
        <p:spPr>
          <a:xfrm>
            <a:off x="143892" y="4896187"/>
            <a:ext cx="1656308" cy="165630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</a:t>
            </a: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Oscillation of Reactor Neutrinos at KamLAND (Japan)</a:t>
            </a:r>
            <a:endParaRPr lang="en-US"/>
          </a:p>
        </p:txBody>
      </p:sp>
      <p:pic>
        <p:nvPicPr>
          <p:cNvPr id="4" name="Picture 5" descr="C:\Users\Georg Raffelt\Desktop\ge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61" y="3456417"/>
            <a:ext cx="2232000" cy="30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Georg Raffelt\Desktop\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430995"/>
            <a:ext cx="6120681" cy="440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48125" y="737997"/>
            <a:ext cx="5904657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 b="1">
                <a:solidFill>
                  <a:srgbClr val="003399"/>
                </a:solidFill>
                <a:effectLst/>
              </a:rPr>
              <a:t>Oscillation pattern for anti-electron neutrinos from</a:t>
            </a:r>
          </a:p>
          <a:p>
            <a:pPr algn="ctr"/>
            <a:r>
              <a:rPr lang="en-US" sz="2000" b="1">
                <a:solidFill>
                  <a:srgbClr val="003399"/>
                </a:solidFill>
                <a:effectLst/>
              </a:rPr>
              <a:t>Japanese power reactors as a function of </a:t>
            </a:r>
            <a:r>
              <a:rPr lang="en-US" sz="2000" b="1" smtClean="0">
                <a:solidFill>
                  <a:srgbClr val="003399"/>
                </a:solidFill>
                <a:effectLst/>
              </a:rPr>
              <a:t> </a:t>
            </a:r>
            <a:r>
              <a:rPr lang="en-US" sz="2000" b="1" smtClean="0">
                <a:solidFill>
                  <a:srgbClr val="C00000"/>
                </a:solidFill>
                <a:effectLst/>
              </a:rPr>
              <a:t>L/E</a:t>
            </a:r>
            <a:endParaRPr lang="en-US" sz="2000" b="1">
              <a:solidFill>
                <a:srgbClr val="C00000"/>
              </a:solidFill>
              <a:effectLst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095980" y="5991279"/>
            <a:ext cx="2736304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r"/>
            <a:r>
              <a:rPr lang="en-US" sz="2000">
                <a:solidFill>
                  <a:schemeClr val="tx1"/>
                </a:solidFill>
                <a:effectLst/>
              </a:rPr>
              <a:t>KamLAND Scintillator</a:t>
            </a:r>
          </a:p>
          <a:p>
            <a:pPr algn="r"/>
            <a:r>
              <a:rPr lang="en-US" sz="2000">
                <a:solidFill>
                  <a:schemeClr val="tx1"/>
                </a:solidFill>
                <a:effectLst/>
              </a:rPr>
              <a:t>detector (1000 t)</a:t>
            </a:r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32" y="792605"/>
            <a:ext cx="2232000" cy="2519362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037"/>
              <p:cNvSpPr txBox="1">
                <a:spLocks noChangeArrowheads="1"/>
              </p:cNvSpPr>
              <p:nvPr/>
            </p:nvSpPr>
            <p:spPr bwMode="auto">
              <a:xfrm>
                <a:off x="1152029" y="4392117"/>
                <a:ext cx="4464623" cy="719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156" tIns="46078" rIns="92156" bIns="46078"/>
              <a:lstStyle>
                <a:lvl1pPr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487363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974725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63675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51038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4082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654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3226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798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00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Average </a:t>
                </a:r>
                <a:r>
                  <a:rPr lang="en-US" sz="200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distance 180 </a:t>
                </a:r>
                <a:r>
                  <a:rPr lang="en-US" sz="200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km, flux 6 </a:t>
                </a:r>
                <a:r>
                  <a:rPr lang="en-US" sz="200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sym typeface="Symbol" pitchFamily="18" charset="2"/>
                  </a:rPr>
                  <a:t></a:t>
                </a:r>
                <a:r>
                  <a:rPr lang="en-US" sz="160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sym typeface="Symbol" pitchFamily="18" charset="2"/>
                  </a:rPr>
                  <a:t> </a:t>
                </a:r>
                <a:r>
                  <a:rPr lang="en-US" sz="200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10</a:t>
                </a:r>
                <a:r>
                  <a:rPr lang="en-US" baseline="3000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5</a:t>
                </a:r>
                <a:r>
                  <a:rPr lang="en-US" sz="200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n-US" sz="200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cm</a:t>
                </a:r>
                <a:r>
                  <a:rPr lang="en-US" baseline="30000">
                    <a:solidFill>
                      <a:schemeClr val="accent6">
                        <a:lumMod val="75000"/>
                      </a:schemeClr>
                    </a:solidFill>
                    <a:latin typeface="Symbol" pitchFamily="18" charset="2"/>
                  </a:rPr>
                  <a:t>-</a:t>
                </a:r>
                <a:r>
                  <a:rPr lang="en-US" baseline="3000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2</a:t>
                </a:r>
                <a:r>
                  <a:rPr lang="en-US" sz="2800" baseline="3000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n-US" sz="200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</a:t>
                </a:r>
                <a:r>
                  <a:rPr lang="en-US" baseline="30000" smtClean="0">
                    <a:solidFill>
                      <a:schemeClr val="accent6">
                        <a:lumMod val="75000"/>
                      </a:schemeClr>
                    </a:solidFill>
                    <a:latin typeface="Symbol" pitchFamily="18" charset="2"/>
                  </a:rPr>
                  <a:t>-</a:t>
                </a:r>
                <a:r>
                  <a:rPr lang="en-US" baseline="3000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1</a:t>
                </a:r>
                <a:r>
                  <a:rPr lang="en-US" sz="200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, </a:t>
                </a:r>
                <a:endParaRPr lang="en-US" sz="500" smtClean="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  <a:p>
                <a:r>
                  <a:rPr lang="en-US" sz="200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Without oscillations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US" sz="200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2 captures per day</a:t>
                </a:r>
              </a:p>
            </p:txBody>
          </p:sp>
        </mc:Choice>
        <mc:Fallback xmlns="">
          <p:sp>
            <p:nvSpPr>
              <p:cNvPr id="9" name="Text Box 10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2029" y="4392117"/>
                <a:ext cx="4464623" cy="719321"/>
              </a:xfrm>
              <a:prstGeom prst="rect">
                <a:avLst/>
              </a:prstGeom>
              <a:blipFill rotWithShape="1">
                <a:blip r:embed="rId5"/>
                <a:stretch>
                  <a:fillRect l="-1366" t="-9322" r="-17350" b="-135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8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1" y="4594048"/>
            <a:ext cx="2088291" cy="192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2" y="1655737"/>
            <a:ext cx="3309053" cy="299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Detection of First Atmospheric Neutrinos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3892" y="719138"/>
            <a:ext cx="43931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smtClean="0">
                <a:solidFill>
                  <a:srgbClr val="003399"/>
                </a:solidFill>
                <a:sym typeface="Symbol"/>
              </a:rPr>
              <a:t>Chase-Witwatersrand-Irvine (CWI) Coll.</a:t>
            </a:r>
          </a:p>
          <a:p>
            <a:r>
              <a:rPr lang="de-DE" sz="2000" smtClean="0">
                <a:solidFill>
                  <a:srgbClr val="003399"/>
                </a:solidFill>
                <a:sym typeface="Symbol"/>
              </a:rPr>
              <a:t>Mine in South Africa, 8800 mwe</a:t>
            </a:r>
          </a:p>
          <a:p>
            <a:r>
              <a:rPr lang="de-DE" sz="2000" smtClean="0">
                <a:solidFill>
                  <a:srgbClr val="003399"/>
                </a:solidFill>
                <a:sym typeface="Symbol"/>
              </a:rPr>
              <a:t>• Liquid scintillator</a:t>
            </a:r>
          </a:p>
          <a:p>
            <a:r>
              <a:rPr lang="de-DE" sz="2000">
                <a:solidFill>
                  <a:srgbClr val="003399"/>
                </a:solidFill>
                <a:sym typeface="Symbol"/>
              </a:rPr>
              <a:t>• </a:t>
            </a:r>
            <a:r>
              <a:rPr lang="de-DE" sz="2000" smtClean="0">
                <a:solidFill>
                  <a:srgbClr val="003399"/>
                </a:solidFill>
                <a:sym typeface="Symbol"/>
              </a:rPr>
              <a:t>Horizontal tracks</a:t>
            </a:r>
            <a:endParaRPr lang="de-DE" sz="2000" dirty="0">
              <a:solidFill>
                <a:srgbClr val="003399"/>
              </a:solidFill>
              <a:sym typeface="Symbo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0521" y="712105"/>
            <a:ext cx="43920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smtClean="0">
                <a:solidFill>
                  <a:srgbClr val="003399"/>
                </a:solidFill>
                <a:sym typeface="Symbol"/>
              </a:rPr>
              <a:t>Kolar </a:t>
            </a:r>
            <a:r>
              <a:rPr lang="de-DE" sz="2000">
                <a:solidFill>
                  <a:srgbClr val="003399"/>
                </a:solidFill>
                <a:sym typeface="Symbol"/>
              </a:rPr>
              <a:t>Gold Field </a:t>
            </a:r>
            <a:r>
              <a:rPr lang="de-DE" sz="2000" smtClean="0">
                <a:solidFill>
                  <a:srgbClr val="003399"/>
                </a:solidFill>
                <a:sym typeface="Symbol"/>
              </a:rPr>
              <a:t>(KGF) Collaboration</a:t>
            </a:r>
          </a:p>
          <a:p>
            <a:r>
              <a:rPr lang="de-DE" sz="2000" smtClean="0">
                <a:solidFill>
                  <a:srgbClr val="003399"/>
                </a:solidFill>
                <a:sym typeface="Symbol"/>
              </a:rPr>
              <a:t>(Japan-India-UK group), </a:t>
            </a:r>
            <a:r>
              <a:rPr lang="de-DE" sz="2000">
                <a:solidFill>
                  <a:srgbClr val="003399"/>
                </a:solidFill>
                <a:sym typeface="Symbol"/>
              </a:rPr>
              <a:t>7500 </a:t>
            </a:r>
            <a:r>
              <a:rPr lang="de-DE" sz="2000" smtClean="0">
                <a:solidFill>
                  <a:srgbClr val="003399"/>
                </a:solidFill>
                <a:sym typeface="Symbol"/>
              </a:rPr>
              <a:t>mwe</a:t>
            </a:r>
          </a:p>
          <a:p>
            <a:r>
              <a:rPr lang="de-DE" sz="2000">
                <a:solidFill>
                  <a:srgbClr val="003399"/>
                </a:solidFill>
                <a:sym typeface="Symbol"/>
              </a:rPr>
              <a:t>• </a:t>
            </a:r>
            <a:r>
              <a:rPr lang="de-DE" sz="2000" smtClean="0">
                <a:solidFill>
                  <a:srgbClr val="003399"/>
                </a:solidFill>
                <a:sym typeface="Symbol"/>
              </a:rPr>
              <a:t>Plastic scintillator</a:t>
            </a:r>
            <a:endParaRPr lang="de-DE" sz="2000">
              <a:solidFill>
                <a:srgbClr val="003399"/>
              </a:solidFill>
              <a:sym typeface="Symbol"/>
            </a:endParaRPr>
          </a:p>
          <a:p>
            <a:r>
              <a:rPr lang="de-DE" sz="2000">
                <a:solidFill>
                  <a:srgbClr val="003399"/>
                </a:solidFill>
                <a:sym typeface="Symbol"/>
              </a:rPr>
              <a:t>• </a:t>
            </a:r>
            <a:r>
              <a:rPr lang="de-DE" sz="2000" smtClean="0">
                <a:solidFill>
                  <a:srgbClr val="003399"/>
                </a:solidFill>
                <a:sym typeface="Symbol"/>
              </a:rPr>
              <a:t>Flash tubes</a:t>
            </a:r>
            <a:endParaRPr lang="de-DE" sz="2000">
              <a:solidFill>
                <a:srgbClr val="003399"/>
              </a:solidFill>
              <a:sym typeface="Symbol"/>
            </a:endParaRPr>
          </a:p>
          <a:p>
            <a:endParaRPr lang="de-DE" sz="2000" smtClean="0">
              <a:solidFill>
                <a:srgbClr val="003399"/>
              </a:solidFill>
              <a:sym typeface="Symbol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12" y="2087797"/>
            <a:ext cx="5406956" cy="349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solidFill>
            <a:srgbClr val="707070"/>
          </a:solidFill>
        </p:spPr>
        <p:txBody>
          <a:bodyPr wrap="none" bIns="61200" rtlCol="0" anchor="ctr" anchorCtr="0">
            <a:noAutofit/>
          </a:bodyPr>
          <a:lstStyle/>
          <a:p>
            <a:pPr algn="ctr"/>
            <a:r>
              <a:rPr lang="en-US" sz="1200" b="1" smtClean="0">
                <a:solidFill>
                  <a:srgbClr val="FFFFFF"/>
                </a:solidFill>
              </a:rPr>
              <a:t>Slide adapted from Christian Spiering</a:t>
            </a:r>
            <a:endParaRPr lang="en-US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The Race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" y="719607"/>
            <a:ext cx="3741901" cy="583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solidFill>
            <a:srgbClr val="707070"/>
          </a:solidFill>
        </p:spPr>
        <p:txBody>
          <a:bodyPr wrap="none" bIns="61200" rtlCol="0" anchor="ctr" anchorCtr="0">
            <a:noAutofit/>
          </a:bodyPr>
          <a:lstStyle/>
          <a:p>
            <a:pPr algn="ctr"/>
            <a:r>
              <a:rPr lang="en-US" sz="1200" b="1" smtClean="0">
                <a:solidFill>
                  <a:srgbClr val="FFFFFF"/>
                </a:solidFill>
              </a:rPr>
              <a:t>Slide adapted from Christian Spiering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62948" y="719607"/>
            <a:ext cx="5754204" cy="4464620"/>
          </a:xfrm>
          <a:prstGeom prst="rect">
            <a:avLst/>
          </a:prstGeom>
        </p:spPr>
        <p:txBody>
          <a:bodyPr/>
          <a:lstStyle>
            <a:lvl1pPr marL="345545" indent="-345545" algn="l" defTabSz="9214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8679" indent="-287953" algn="l" defTabSz="92145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1815" indent="-230364" algn="l" defTabSz="9214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540" indent="-230364" algn="l" defTabSz="92145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3263" indent="-230364" algn="l" defTabSz="92145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3991" indent="-230364" algn="l" defTabSz="9214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4716" indent="-230364" algn="l" defTabSz="9214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5442" indent="-230364" algn="l" defTabSz="9214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6166" indent="-230364" algn="l" defTabSz="9214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 smtClean="0">
                <a:solidFill>
                  <a:srgbClr val="C00000"/>
                </a:solidFill>
              </a:rPr>
              <a:t>•  The first neutrino underground  (CWI, 23/2/1965) 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smtClean="0">
                <a:solidFill>
                  <a:srgbClr val="C00000"/>
                </a:solidFill>
              </a:rPr>
              <a:t>    out of 7 recorded February – July 1965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003399"/>
                </a:solidFill>
              </a:rPr>
              <a:t>• </a:t>
            </a:r>
            <a:r>
              <a:rPr lang="de-DE" sz="2000" dirty="0" smtClean="0">
                <a:solidFill>
                  <a:srgbClr val="003399"/>
                </a:solidFill>
              </a:rPr>
              <a:t> </a:t>
            </a:r>
            <a:r>
              <a:rPr lang="en-US" sz="2000" dirty="0" smtClean="0">
                <a:solidFill>
                  <a:srgbClr val="003399"/>
                </a:solidFill>
              </a:rPr>
              <a:t>KGF group started  data taking some months later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3399"/>
                </a:solidFill>
              </a:rPr>
              <a:t>• </a:t>
            </a:r>
            <a:r>
              <a:rPr lang="de-DE" sz="2000" dirty="0" smtClean="0">
                <a:solidFill>
                  <a:srgbClr val="003399"/>
                </a:solidFill>
              </a:rPr>
              <a:t> </a:t>
            </a:r>
            <a:r>
              <a:rPr lang="en-US" sz="2000" dirty="0">
                <a:solidFill>
                  <a:srgbClr val="003399"/>
                </a:solidFill>
              </a:rPr>
              <a:t>S</a:t>
            </a:r>
            <a:r>
              <a:rPr lang="en-US" sz="2000" dirty="0" smtClean="0">
                <a:solidFill>
                  <a:srgbClr val="003399"/>
                </a:solidFill>
              </a:rPr>
              <a:t>ees first of 3 neutrino candidates 20/4/1965,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smtClean="0">
                <a:solidFill>
                  <a:srgbClr val="003399"/>
                </a:solidFill>
              </a:rPr>
              <a:t>   two months later than </a:t>
            </a:r>
            <a:r>
              <a:rPr lang="en-US" sz="2000" dirty="0" err="1" smtClean="0">
                <a:solidFill>
                  <a:srgbClr val="003399"/>
                </a:solidFill>
              </a:rPr>
              <a:t>Reines</a:t>
            </a:r>
            <a:r>
              <a:rPr lang="en-US" sz="2000" dirty="0" smtClean="0">
                <a:solidFill>
                  <a:srgbClr val="003399"/>
                </a:solidFill>
              </a:rPr>
              <a:t> group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3399"/>
                </a:solidFill>
              </a:rPr>
              <a:t>• </a:t>
            </a:r>
            <a:r>
              <a:rPr lang="de-DE" sz="2000" dirty="0" smtClean="0">
                <a:solidFill>
                  <a:srgbClr val="003399"/>
                </a:solidFill>
              </a:rPr>
              <a:t> </a:t>
            </a:r>
            <a:r>
              <a:rPr lang="en-US" sz="2000" dirty="0" smtClean="0">
                <a:solidFill>
                  <a:srgbClr val="003399"/>
                </a:solidFill>
              </a:rPr>
              <a:t>KGF publishes two weeks earlier than the CWI  </a:t>
            </a:r>
          </a:p>
          <a:p>
            <a:pPr lvl="1"/>
            <a:r>
              <a:rPr lang="en-US" sz="2000" dirty="0" smtClean="0">
                <a:solidFill>
                  <a:srgbClr val="003399"/>
                </a:solidFill>
              </a:rPr>
              <a:t>KGF at August 15, 1965                                 (submitted 12/7/1965)</a:t>
            </a:r>
          </a:p>
          <a:p>
            <a:pPr lvl="1"/>
            <a:r>
              <a:rPr lang="en-US" sz="2000" dirty="0" smtClean="0">
                <a:solidFill>
                  <a:srgbClr val="003399"/>
                </a:solidFill>
              </a:rPr>
              <a:t>CW at August 30, 1965                                  (submitted 26/7/1965)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3399"/>
                </a:solidFill>
              </a:rPr>
              <a:t>• </a:t>
            </a:r>
            <a:r>
              <a:rPr lang="en-US" sz="2000" b="1" dirty="0" err="1" smtClean="0">
                <a:solidFill>
                  <a:srgbClr val="003399"/>
                </a:solidFill>
              </a:rPr>
              <a:t>Reines</a:t>
            </a:r>
            <a:r>
              <a:rPr lang="en-US" sz="2000" b="1" dirty="0" smtClean="0">
                <a:solidFill>
                  <a:srgbClr val="003399"/>
                </a:solidFill>
              </a:rPr>
              <a:t> recorded the first cosmic neutrino ever,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3399"/>
                </a:solidFill>
              </a:rPr>
              <a:t> </a:t>
            </a:r>
            <a:r>
              <a:rPr lang="en-US" sz="2000" b="1" dirty="0" smtClean="0">
                <a:solidFill>
                  <a:srgbClr val="003399"/>
                </a:solidFill>
              </a:rPr>
              <a:t>  but the  formal priority is with the KGF group.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448212" y="935637"/>
            <a:ext cx="1014736" cy="6480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4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East Rand Proprietary Mine/South Africa</a:t>
            </a:r>
            <a:endParaRPr lang="en-US"/>
          </a:p>
        </p:txBody>
      </p:sp>
      <p:pic>
        <p:nvPicPr>
          <p:cNvPr id="5" name="Content Placeholder 5" descr="reinesg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112" y="962811"/>
            <a:ext cx="3024000" cy="4293426"/>
          </a:xfrm>
          <a:prstGeom prst="rect">
            <a:avLst/>
          </a:prstGeom>
          <a:noFill/>
          <a:ln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" y="719607"/>
            <a:ext cx="3741901" cy="583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Documents and Settings\nb166\Desktop\Reines-Plaquet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62" y="939827"/>
            <a:ext cx="3024000" cy="199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solidFill>
            <a:srgbClr val="707070"/>
          </a:solidFill>
        </p:spPr>
        <p:txBody>
          <a:bodyPr wrap="none" bIns="61200" rtlCol="0" anchor="ctr" anchorCtr="0">
            <a:noAutofit/>
          </a:bodyPr>
          <a:lstStyle/>
          <a:p>
            <a:pPr algn="ctr"/>
            <a:r>
              <a:rPr lang="en-US" sz="1200" b="1" smtClean="0">
                <a:solidFill>
                  <a:srgbClr val="FFFFFF"/>
                </a:solidFill>
              </a:rPr>
              <a:t>Slide adapted from Christian Spiering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8978" y="5772521"/>
            <a:ext cx="5394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399"/>
                </a:solidFill>
              </a:rPr>
              <a:t>- First “natural” neutrino 23 February 1965</a:t>
            </a:r>
          </a:p>
          <a:p>
            <a:r>
              <a:rPr lang="en-US" sz="2000">
                <a:solidFill>
                  <a:srgbClr val="003399"/>
                </a:solidFill>
              </a:rPr>
              <a:t>- </a:t>
            </a:r>
            <a:r>
              <a:rPr lang="en-US" sz="2000" smtClean="0">
                <a:solidFill>
                  <a:srgbClr val="003399"/>
                </a:solidFill>
              </a:rPr>
              <a:t>23 </a:t>
            </a:r>
            <a:r>
              <a:rPr lang="en-US" sz="2000">
                <a:solidFill>
                  <a:srgbClr val="003399"/>
                </a:solidFill>
              </a:rPr>
              <a:t>February </a:t>
            </a:r>
            <a:r>
              <a:rPr lang="en-US" sz="2000" smtClean="0">
                <a:solidFill>
                  <a:srgbClr val="003399"/>
                </a:solidFill>
              </a:rPr>
              <a:t>1987: </a:t>
            </a:r>
            <a:r>
              <a:rPr lang="en-US" sz="2000">
                <a:solidFill>
                  <a:srgbClr val="003399"/>
                </a:solidFill>
              </a:rPr>
              <a:t>Neutrino burst of SN </a:t>
            </a:r>
            <a:r>
              <a:rPr lang="en-US" sz="2000" smtClean="0">
                <a:solidFill>
                  <a:srgbClr val="003399"/>
                </a:solidFill>
              </a:rPr>
              <a:t>1987A</a:t>
            </a:r>
            <a:endParaRPr lang="en-US" sz="2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First Neutrino Sky Map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417556"/>
              </p:ext>
            </p:extLst>
          </p:nvPr>
        </p:nvGraphicFramePr>
        <p:xfrm>
          <a:off x="4093004" y="1007647"/>
          <a:ext cx="5052138" cy="403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3" imgW="6480000" imgH="4860000" progId="AcroExch.Document.7">
                  <p:embed/>
                </p:oleObj>
              </mc:Choice>
              <mc:Fallback>
                <p:oleObj name="Acrobat Document" r:id="rId3" imgW="6480000" imgH="48600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3004" y="1007647"/>
                        <a:ext cx="5052138" cy="4032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359922" y="935637"/>
            <a:ext cx="4176453" cy="5400750"/>
          </a:xfrm>
          <a:prstGeom prst="rect">
            <a:avLst/>
          </a:prstGeom>
        </p:spPr>
        <p:txBody>
          <a:bodyPr/>
          <a:lstStyle>
            <a:lvl1pPr marL="345545" indent="-345545" algn="l" defTabSz="9214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8679" indent="-287953" algn="l" defTabSz="92145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1815" indent="-230364" algn="l" defTabSz="9214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540" indent="-230364" algn="l" defTabSz="92145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3263" indent="-230364" algn="l" defTabSz="92145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3991" indent="-230364" algn="l" defTabSz="9214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4716" indent="-230364" algn="l" defTabSz="9214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5442" indent="-230364" algn="l" defTabSz="9214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6166" indent="-230364" algn="l" defTabSz="9214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smtClean="0"/>
              <a:t>The first neutrino sky map with the celestial coordinates of 18 Kolar Gold Field neutrino events 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smtClean="0"/>
              <a:t>(Krishnaswamy et al. 1971) </a:t>
            </a:r>
          </a:p>
          <a:p>
            <a:pPr marL="0" indent="0">
              <a:buFont typeface="Arial" pitchFamily="34" charset="0"/>
              <a:buNone/>
            </a:pPr>
            <a:endParaRPr lang="de-DE" sz="2000" smtClean="0"/>
          </a:p>
          <a:p>
            <a:pPr marL="0" indent="0">
              <a:buFont typeface="Arial" pitchFamily="34" charset="0"/>
              <a:buNone/>
            </a:pPr>
            <a:endParaRPr lang="de-DE" sz="2000" smtClean="0"/>
          </a:p>
          <a:p>
            <a:pPr marL="0" indent="0">
              <a:buFont typeface="Arial" pitchFamily="34" charset="0"/>
              <a:buNone/>
            </a:pPr>
            <a:endParaRPr lang="en-US" sz="2000" smtClean="0"/>
          </a:p>
          <a:p>
            <a:pPr marL="0" indent="0">
              <a:buFont typeface="Arial" pitchFamily="34" charset="0"/>
              <a:buNone/>
            </a:pPr>
            <a:r>
              <a:rPr lang="en-US" sz="1800" smtClean="0"/>
              <a:t>Due to uncertainties in the azimuth, the coordinates for some events are arcs rather than points. The labels reflect the numbers and registration mode of the events (e.g. S for spectrograph). Only for the ringed events the sense of the direction of the registered muon is known.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solidFill>
            <a:srgbClr val="707070"/>
          </a:solidFill>
        </p:spPr>
        <p:txBody>
          <a:bodyPr wrap="none" bIns="61200" rtlCol="0" anchor="ctr" anchorCtr="0">
            <a:noAutofit/>
          </a:bodyPr>
          <a:lstStyle/>
          <a:p>
            <a:pPr algn="ctr"/>
            <a:r>
              <a:rPr lang="en-US" sz="1200" b="1" smtClean="0">
                <a:solidFill>
                  <a:srgbClr val="FFFFFF"/>
                </a:solidFill>
              </a:rPr>
              <a:t>Slide adapted from Christian Spiering</a:t>
            </a:r>
            <a:endParaRPr lang="en-US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7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/>
              <a:t>MACRO </a:t>
            </a:r>
            <a:r>
              <a:rPr lang="de-DE" sz="3600" smtClean="0"/>
              <a:t>Skymap (2002)</a:t>
            </a:r>
            <a:endParaRPr lang="en-US"/>
          </a:p>
        </p:txBody>
      </p:sp>
      <p:pic>
        <p:nvPicPr>
          <p:cNvPr id="10" name="Picture 11" descr="mondom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2" y="935637"/>
            <a:ext cx="8232470" cy="54007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39899" y="686369"/>
            <a:ext cx="2837030" cy="465298"/>
          </a:xfrm>
          <a:prstGeom prst="rect">
            <a:avLst/>
          </a:prstGeom>
          <a:noFill/>
        </p:spPr>
        <p:txBody>
          <a:bodyPr wrap="none" lIns="92162" tIns="46081" rIns="92162" bIns="46081" rtlCol="0">
            <a:spAutoFit/>
          </a:bodyPr>
          <a:lstStyle/>
          <a:p>
            <a:r>
              <a:rPr lang="de-DE" sz="2400" b="1" dirty="0">
                <a:latin typeface="+mj-lt"/>
              </a:rPr>
              <a:t>1356 upgoing events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93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smtClean="0"/>
              <a:t>IceCube (40 &amp; 59 strings) Skymap 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012" r="31254" b="34843"/>
          <a:stretch/>
        </p:blipFill>
        <p:spPr bwMode="auto">
          <a:xfrm>
            <a:off x="364377" y="719607"/>
            <a:ext cx="8492725" cy="468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0529" y="5544277"/>
            <a:ext cx="7016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6699"/>
                </a:solidFill>
              </a:rPr>
              <a:t>Total events: 43339 (upgoing) and 64230 (downgoing)</a:t>
            </a:r>
          </a:p>
          <a:p>
            <a:r>
              <a:rPr lang="en-US" sz="2400" b="1" smtClean="0">
                <a:solidFill>
                  <a:srgbClr val="336699"/>
                </a:solidFill>
              </a:rPr>
              <a:t>Livetime: 348 days (IC59) and 375 days (IC40)</a:t>
            </a:r>
            <a:endParaRPr lang="en-US" sz="2400" b="1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1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Atmospheric Neutrino </a:t>
            </a:r>
            <a:r>
              <a:rPr lang="en-US" smtClean="0"/>
              <a:t>Oscillations (1998)</a:t>
            </a:r>
            <a:endParaRPr lang="en-US"/>
          </a:p>
        </p:txBody>
      </p:sp>
      <p:pic>
        <p:nvPicPr>
          <p:cNvPr id="8" name="Picture 3" descr="C:\Users\Georg Raffelt\Desktop\taiki_hyou02.gif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2" y="1079657"/>
            <a:ext cx="3528000" cy="40320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5900" y="5616287"/>
            <a:ext cx="8785225" cy="71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400" b="1">
                <a:solidFill>
                  <a:srgbClr val="003399"/>
                </a:solidFill>
              </a:rPr>
              <a:t>Atmospheric neutrino oscillations show </a:t>
            </a:r>
            <a:r>
              <a:rPr lang="en-US" sz="2400" b="1" smtClean="0">
                <a:solidFill>
                  <a:srgbClr val="003399"/>
                </a:solidFill>
              </a:rPr>
              <a:t>characteristic  L/E  variation</a:t>
            </a:r>
            <a:endParaRPr lang="en-US" sz="2400" b="1">
              <a:solidFill>
                <a:srgbClr val="003399"/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22" y="1079704"/>
            <a:ext cx="5112000" cy="403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70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71439" y="720411"/>
            <a:ext cx="9073703" cy="25195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</a:t>
            </a: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1882" y="3383977"/>
            <a:ext cx="5471400" cy="31676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Three-Flavor Neutrino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439" y="1439707"/>
                <a:ext cx="9074150" cy="1033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𝛿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𝛿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9" y="1439707"/>
                <a:ext cx="9074150" cy="10336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142" y="719607"/>
                <a:ext cx="9072000" cy="7201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2000" smtClean="0">
                    <a:solidFill>
                      <a:srgbClr val="003399"/>
                    </a:solidFill>
                  </a:rPr>
                  <a:t>Three mixing angles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,</a:t>
                </a:r>
                <a:r>
                  <a:rPr lang="en-US" sz="2000">
                    <a:solidFill>
                      <a:srgbClr val="003399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 (Euler angles for 3D rotation),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000" i="1">
                        <a:solidFill>
                          <a:srgbClr val="003399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3399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,</a:t>
                </a: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a CP-violating “Dirac phase”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, and two “Majorana phases”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2000" smtClean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" y="719607"/>
                <a:ext cx="9072000" cy="720100"/>
              </a:xfrm>
              <a:prstGeom prst="rect">
                <a:avLst/>
              </a:prstGeom>
              <a:blipFill rotWithShape="1">
                <a:blip r:embed="rId3"/>
                <a:stretch>
                  <a:fillRect l="-739" t="-3390" b="-1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8583" y="2159807"/>
                <a:ext cx="1673855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     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83" y="2159807"/>
                <a:ext cx="1673855" cy="4227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36252" y="2159807"/>
                <a:ext cx="2340704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                  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252" y="2159807"/>
                <a:ext cx="2340704" cy="4227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94957" y="2159807"/>
                <a:ext cx="1673855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     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957" y="2159807"/>
                <a:ext cx="1673855" cy="4227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68812" y="2159807"/>
                <a:ext cx="1673855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     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812" y="2159807"/>
                <a:ext cx="1673855" cy="4227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3992" y="2519857"/>
                <a:ext cx="1849865" cy="3600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39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∘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23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53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92" y="2519857"/>
                <a:ext cx="1849865" cy="360000"/>
              </a:xfrm>
              <a:prstGeom prst="rect">
                <a:avLst/>
              </a:prstGeom>
              <a:blipFill rotWithShape="1">
                <a:blip r:embed="rId8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10394" y="2519857"/>
                <a:ext cx="1586104" cy="3600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∘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11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394" y="2519857"/>
                <a:ext cx="1586104" cy="360000"/>
              </a:xfrm>
              <a:prstGeom prst="rect">
                <a:avLst/>
              </a:prstGeom>
              <a:blipFill rotWithShape="1">
                <a:blip r:embed="rId9"/>
                <a:stretch>
                  <a:fillRect r="-385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07310" y="2519857"/>
                <a:ext cx="1844544" cy="3600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33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∘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37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310" y="2519857"/>
                <a:ext cx="1844544" cy="360000"/>
              </a:xfrm>
              <a:prstGeom prst="rect">
                <a:avLst/>
              </a:prstGeom>
              <a:blipFill rotWithShape="1">
                <a:blip r:embed="rId10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941573" y="2519856"/>
            <a:ext cx="131683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mtClean="0">
                <a:solidFill>
                  <a:srgbClr val="003399"/>
                </a:solidFill>
              </a:rPr>
              <a:t>Relevant for</a:t>
            </a:r>
          </a:p>
          <a:p>
            <a:r>
              <a:rPr lang="en-US" sz="900" smtClean="0">
                <a:solidFill>
                  <a:srgbClr val="003399"/>
                </a:solidFill>
              </a:rPr>
              <a:t> </a:t>
            </a:r>
            <a:r>
              <a:rPr lang="en-US" smtClean="0">
                <a:solidFill>
                  <a:srgbClr val="003399"/>
                </a:solidFill>
              </a:rPr>
              <a:t>0</a:t>
            </a:r>
            <a:r>
              <a:rPr lang="en-US" smtClean="0">
                <a:solidFill>
                  <a:srgbClr val="003399"/>
                </a:solidFill>
                <a:latin typeface="Symbol" pitchFamily="18" charset="2"/>
              </a:rPr>
              <a:t>n</a:t>
            </a:r>
            <a:r>
              <a:rPr lang="en-US" smtClean="0">
                <a:solidFill>
                  <a:srgbClr val="003399"/>
                </a:solidFill>
              </a:rPr>
              <a:t>2</a:t>
            </a:r>
            <a:r>
              <a:rPr lang="en-US" smtClean="0">
                <a:solidFill>
                  <a:srgbClr val="003399"/>
                </a:solidFill>
                <a:latin typeface="Symbol" pitchFamily="18" charset="2"/>
              </a:rPr>
              <a:t>b</a:t>
            </a:r>
            <a:r>
              <a:rPr lang="en-US" smtClean="0">
                <a:solidFill>
                  <a:srgbClr val="003399"/>
                </a:solidFill>
              </a:rPr>
              <a:t> decay</a:t>
            </a:r>
            <a:endParaRPr lang="en-US">
              <a:solidFill>
                <a:srgbClr val="003399"/>
              </a:solidFill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816816" y="2807949"/>
            <a:ext cx="1944216" cy="35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ctr"/>
            <a:r>
              <a:rPr lang="en-US" smtClean="0">
                <a:solidFill>
                  <a:srgbClr val="003399"/>
                </a:solidFill>
                <a:effectLst/>
              </a:rPr>
              <a:t>Atmospheric/LBL-Beams</a:t>
            </a:r>
            <a:endParaRPr lang="en-US">
              <a:solidFill>
                <a:srgbClr val="003399"/>
              </a:solidFill>
              <a:effectLst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952282" y="2807897"/>
            <a:ext cx="1944216" cy="35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ctr"/>
            <a:r>
              <a:rPr lang="en-US" smtClean="0">
                <a:solidFill>
                  <a:srgbClr val="003399"/>
                </a:solidFill>
                <a:effectLst/>
              </a:rPr>
              <a:t>Reactor</a:t>
            </a:r>
            <a:endParaRPr lang="en-US">
              <a:solidFill>
                <a:srgbClr val="003399"/>
              </a:solidFill>
              <a:effectLst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968562" y="2807897"/>
            <a:ext cx="1944216" cy="35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pPr algn="ctr"/>
            <a:r>
              <a:rPr lang="en-US" smtClean="0">
                <a:solidFill>
                  <a:srgbClr val="003399"/>
                </a:solidFill>
                <a:effectLst/>
              </a:rPr>
              <a:t>Solar/KamLAND</a:t>
            </a:r>
            <a:endParaRPr lang="en-US">
              <a:solidFill>
                <a:srgbClr val="003399"/>
              </a:solidFill>
              <a:effectLst/>
            </a:endParaRPr>
          </a:p>
        </p:txBody>
      </p:sp>
      <p:grpSp>
        <p:nvGrpSpPr>
          <p:cNvPr id="24" name="Group 17"/>
          <p:cNvGrpSpPr>
            <a:grpSpLocks/>
          </p:cNvGrpSpPr>
          <p:nvPr/>
        </p:nvGrpSpPr>
        <p:grpSpPr bwMode="auto">
          <a:xfrm>
            <a:off x="360038" y="6191978"/>
            <a:ext cx="1368152" cy="215999"/>
            <a:chOff x="2544" y="2784"/>
            <a:chExt cx="912" cy="144"/>
          </a:xfrm>
        </p:grpSpPr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3072" y="2784"/>
              <a:ext cx="192" cy="144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544" y="2784"/>
              <a:ext cx="528" cy="144"/>
            </a:xfrm>
            <a:prstGeom prst="rect">
              <a:avLst/>
            </a:prstGeom>
            <a:solidFill>
              <a:srgbClr val="C4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320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3264" y="2784"/>
              <a:ext cx="192" cy="14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t</a:t>
              </a:r>
            </a:p>
          </p:txBody>
        </p:sp>
      </p:grpSp>
      <p:grpSp>
        <p:nvGrpSpPr>
          <p:cNvPr id="28" name="Group 21"/>
          <p:cNvGrpSpPr>
            <a:grpSpLocks/>
          </p:cNvGrpSpPr>
          <p:nvPr/>
        </p:nvGrpSpPr>
        <p:grpSpPr bwMode="auto">
          <a:xfrm>
            <a:off x="360038" y="5687980"/>
            <a:ext cx="1368152" cy="215999"/>
            <a:chOff x="3456" y="3024"/>
            <a:chExt cx="912" cy="144"/>
          </a:xfrm>
        </p:grpSpPr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3888" y="3024"/>
              <a:ext cx="240" cy="144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3456" y="3024"/>
              <a:ext cx="432" cy="144"/>
            </a:xfrm>
            <a:prstGeom prst="rect">
              <a:avLst/>
            </a:prstGeom>
            <a:solidFill>
              <a:srgbClr val="C4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320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4128" y="3024"/>
              <a:ext cx="240" cy="14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t</a:t>
              </a:r>
            </a:p>
          </p:txBody>
        </p:sp>
      </p:grpSp>
      <p:grpSp>
        <p:nvGrpSpPr>
          <p:cNvPr id="32" name="Group 25"/>
          <p:cNvGrpSpPr>
            <a:grpSpLocks/>
          </p:cNvGrpSpPr>
          <p:nvPr/>
        </p:nvGrpSpPr>
        <p:grpSpPr bwMode="auto">
          <a:xfrm>
            <a:off x="360038" y="3887986"/>
            <a:ext cx="1368152" cy="215999"/>
            <a:chOff x="4464" y="3024"/>
            <a:chExt cx="912" cy="144"/>
          </a:xfrm>
        </p:grpSpPr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4512" y="3024"/>
              <a:ext cx="432" cy="144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4464" y="3024"/>
              <a:ext cx="48" cy="144"/>
            </a:xfrm>
            <a:prstGeom prst="rect">
              <a:avLst/>
            </a:prstGeom>
            <a:solidFill>
              <a:srgbClr val="C4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3200" anchor="ctr"/>
            <a:lstStyle/>
            <a:p>
              <a:pPr algn="ctr"/>
              <a:endParaRPr lang="en-US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4944" y="3024"/>
              <a:ext cx="432" cy="14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t</a:t>
              </a:r>
            </a:p>
          </p:txBody>
        </p:sp>
      </p:grp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72006" y="6173978"/>
            <a:ext cx="270030" cy="21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>
            <a:lvl1pPr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360038" y="5876979"/>
            <a:ext cx="1368152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/>
          <a:p>
            <a:pPr algn="ctr"/>
            <a:r>
              <a:rPr lang="en-US">
                <a:solidFill>
                  <a:srgbClr val="404040"/>
                </a:solidFill>
              </a:rPr>
              <a:t>Sun</a:t>
            </a:r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72006" y="3383977"/>
            <a:ext cx="1800200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Normal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72006" y="5660980"/>
            <a:ext cx="270030" cy="21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>
            <a:lvl1pPr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90008" y="3869986"/>
            <a:ext cx="270030" cy="21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>
            <a:lvl1pPr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360038" y="4103985"/>
            <a:ext cx="1368152" cy="15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Atmosphere</a:t>
            </a:r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>
            <a:off x="648070" y="5903979"/>
            <a:ext cx="0" cy="287999"/>
          </a:xfrm>
          <a:prstGeom prst="line">
            <a:avLst/>
          </a:prstGeom>
          <a:noFill/>
          <a:ln w="31750">
            <a:solidFill>
              <a:srgbClr val="404040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b"/>
          <a:lstStyle/>
          <a:p>
            <a:pPr algn="ctr">
              <a:defRPr/>
            </a:pPr>
            <a:endParaRPr lang="en-US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>
            <a:off x="648070" y="5111981"/>
            <a:ext cx="0" cy="575998"/>
          </a:xfrm>
          <a:prstGeom prst="line">
            <a:avLst/>
          </a:prstGeom>
          <a:noFill/>
          <a:ln w="31750">
            <a:solidFill>
              <a:srgbClr val="40404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b"/>
          <a:lstStyle/>
          <a:p>
            <a:pPr algn="ctr">
              <a:defRPr/>
            </a:pPr>
            <a:endParaRPr lang="en-US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V="1">
            <a:off x="648070" y="4103985"/>
            <a:ext cx="0" cy="647998"/>
          </a:xfrm>
          <a:prstGeom prst="line">
            <a:avLst/>
          </a:prstGeom>
          <a:noFill/>
          <a:ln w="31750">
            <a:solidFill>
              <a:srgbClr val="40404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b"/>
          <a:lstStyle/>
          <a:p>
            <a:pPr algn="ctr">
              <a:defRPr/>
            </a:pPr>
            <a:endParaRPr lang="en-US"/>
          </a:p>
        </p:txBody>
      </p:sp>
      <p:grpSp>
        <p:nvGrpSpPr>
          <p:cNvPr id="45" name="Group 38"/>
          <p:cNvGrpSpPr>
            <a:grpSpLocks/>
          </p:cNvGrpSpPr>
          <p:nvPr/>
        </p:nvGrpSpPr>
        <p:grpSpPr bwMode="auto">
          <a:xfrm>
            <a:off x="2304254" y="4391984"/>
            <a:ext cx="1368152" cy="215999"/>
            <a:chOff x="2544" y="2784"/>
            <a:chExt cx="912" cy="144"/>
          </a:xfrm>
        </p:grpSpPr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3072" y="2784"/>
              <a:ext cx="192" cy="144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2544" y="2784"/>
              <a:ext cx="528" cy="144"/>
            </a:xfrm>
            <a:prstGeom prst="rect">
              <a:avLst/>
            </a:prstGeom>
            <a:solidFill>
              <a:srgbClr val="C4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320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3264" y="2784"/>
              <a:ext cx="192" cy="14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t</a:t>
              </a:r>
            </a:p>
          </p:txBody>
        </p:sp>
      </p:grpSp>
      <p:grpSp>
        <p:nvGrpSpPr>
          <p:cNvPr id="49" name="Group 42"/>
          <p:cNvGrpSpPr>
            <a:grpSpLocks/>
          </p:cNvGrpSpPr>
          <p:nvPr/>
        </p:nvGrpSpPr>
        <p:grpSpPr bwMode="auto">
          <a:xfrm>
            <a:off x="2304254" y="3887986"/>
            <a:ext cx="1368152" cy="215999"/>
            <a:chOff x="3456" y="3024"/>
            <a:chExt cx="912" cy="144"/>
          </a:xfrm>
        </p:grpSpPr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3888" y="3024"/>
              <a:ext cx="240" cy="144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51" name="Rectangle 44"/>
            <p:cNvSpPr>
              <a:spLocks noChangeArrowheads="1"/>
            </p:cNvSpPr>
            <p:nvPr/>
          </p:nvSpPr>
          <p:spPr bwMode="auto">
            <a:xfrm>
              <a:off x="3456" y="3024"/>
              <a:ext cx="432" cy="144"/>
            </a:xfrm>
            <a:prstGeom prst="rect">
              <a:avLst/>
            </a:prstGeom>
            <a:solidFill>
              <a:srgbClr val="C4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320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4128" y="3024"/>
              <a:ext cx="240" cy="14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t</a:t>
              </a:r>
            </a:p>
          </p:txBody>
        </p:sp>
      </p:grpSp>
      <p:grpSp>
        <p:nvGrpSpPr>
          <p:cNvPr id="53" name="Group 46"/>
          <p:cNvGrpSpPr>
            <a:grpSpLocks/>
          </p:cNvGrpSpPr>
          <p:nvPr/>
        </p:nvGrpSpPr>
        <p:grpSpPr bwMode="auto">
          <a:xfrm>
            <a:off x="2286252" y="6191978"/>
            <a:ext cx="1368152" cy="215999"/>
            <a:chOff x="4464" y="3024"/>
            <a:chExt cx="912" cy="144"/>
          </a:xfrm>
        </p:grpSpPr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4512" y="3024"/>
              <a:ext cx="432" cy="144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55" name="Rectangle 48"/>
            <p:cNvSpPr>
              <a:spLocks noChangeArrowheads="1"/>
            </p:cNvSpPr>
            <p:nvPr/>
          </p:nvSpPr>
          <p:spPr bwMode="auto">
            <a:xfrm>
              <a:off x="4464" y="3024"/>
              <a:ext cx="48" cy="144"/>
            </a:xfrm>
            <a:prstGeom prst="rect">
              <a:avLst/>
            </a:prstGeom>
            <a:solidFill>
              <a:srgbClr val="C4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43200" anchor="ctr"/>
            <a:lstStyle/>
            <a:p>
              <a:pPr algn="ctr"/>
              <a:endParaRPr lang="en-US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4944" y="3024"/>
              <a:ext cx="432" cy="14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b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ymbol" pitchFamily="18" charset="2"/>
                </a:rPr>
                <a:t>t</a:t>
              </a:r>
            </a:p>
          </p:txBody>
        </p:sp>
      </p:grpSp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2016222" y="4373984"/>
            <a:ext cx="270030" cy="21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>
            <a:lvl1pPr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58" name="Rectangle 51"/>
          <p:cNvSpPr>
            <a:spLocks noChangeArrowheads="1"/>
          </p:cNvSpPr>
          <p:nvPr/>
        </p:nvSpPr>
        <p:spPr bwMode="auto">
          <a:xfrm>
            <a:off x="2304254" y="4076985"/>
            <a:ext cx="1368152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/>
          <a:p>
            <a:pPr algn="ctr"/>
            <a:r>
              <a:rPr lang="en-US">
                <a:solidFill>
                  <a:srgbClr val="404040"/>
                </a:solidFill>
              </a:rPr>
              <a:t>Sun</a:t>
            </a:r>
          </a:p>
        </p:txBody>
      </p:sp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2016222" y="3383977"/>
            <a:ext cx="1800200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Inverted</a:t>
            </a:r>
          </a:p>
        </p:txBody>
      </p:sp>
      <p:sp>
        <p:nvSpPr>
          <p:cNvPr id="60" name="Text Box 53"/>
          <p:cNvSpPr txBox="1">
            <a:spLocks noChangeArrowheads="1"/>
          </p:cNvSpPr>
          <p:nvPr/>
        </p:nvSpPr>
        <p:spPr bwMode="auto">
          <a:xfrm>
            <a:off x="2016222" y="3860986"/>
            <a:ext cx="270030" cy="21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>
            <a:lvl1pPr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1"/>
                </a:solidFill>
                <a:latin typeface="+mn-lt"/>
              </a:rPr>
              <a:t>2</a:t>
            </a:r>
          </a:p>
        </p:txBody>
      </p:sp>
      <p:sp>
        <p:nvSpPr>
          <p:cNvPr id="61" name="Text Box 54"/>
          <p:cNvSpPr txBox="1">
            <a:spLocks noChangeArrowheads="1"/>
          </p:cNvSpPr>
          <p:nvPr/>
        </p:nvSpPr>
        <p:spPr bwMode="auto">
          <a:xfrm>
            <a:off x="2016222" y="6173978"/>
            <a:ext cx="270030" cy="21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>
            <a:lvl1pPr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1"/>
                </a:solidFill>
                <a:latin typeface="+mn-lt"/>
              </a:rPr>
              <a:t>3</a:t>
            </a:r>
          </a:p>
        </p:txBody>
      </p:sp>
      <p:sp>
        <p:nvSpPr>
          <p:cNvPr id="62" name="Rectangle 55"/>
          <p:cNvSpPr>
            <a:spLocks noChangeArrowheads="1"/>
          </p:cNvSpPr>
          <p:nvPr/>
        </p:nvSpPr>
        <p:spPr bwMode="auto">
          <a:xfrm>
            <a:off x="2304254" y="4607983"/>
            <a:ext cx="1368152" cy="15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Atmosphere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Line 56"/>
          <p:cNvSpPr>
            <a:spLocks noChangeShapeType="1"/>
          </p:cNvSpPr>
          <p:nvPr/>
        </p:nvSpPr>
        <p:spPr bwMode="auto">
          <a:xfrm>
            <a:off x="3384342" y="4103985"/>
            <a:ext cx="0" cy="287999"/>
          </a:xfrm>
          <a:prstGeom prst="line">
            <a:avLst/>
          </a:prstGeom>
          <a:noFill/>
          <a:ln w="31750">
            <a:solidFill>
              <a:srgbClr val="404040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b"/>
          <a:lstStyle/>
          <a:p>
            <a:pPr algn="ctr">
              <a:defRPr/>
            </a:pPr>
            <a:endParaRPr lang="en-US"/>
          </a:p>
        </p:txBody>
      </p:sp>
      <p:sp>
        <p:nvSpPr>
          <p:cNvPr id="64" name="Line 57"/>
          <p:cNvSpPr>
            <a:spLocks noChangeShapeType="1"/>
          </p:cNvSpPr>
          <p:nvPr/>
        </p:nvSpPr>
        <p:spPr bwMode="auto">
          <a:xfrm>
            <a:off x="3384342" y="5615980"/>
            <a:ext cx="0" cy="575998"/>
          </a:xfrm>
          <a:prstGeom prst="line">
            <a:avLst/>
          </a:prstGeom>
          <a:noFill/>
          <a:ln w="31750">
            <a:solidFill>
              <a:srgbClr val="40404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b"/>
          <a:lstStyle/>
          <a:p>
            <a:pPr algn="ctr">
              <a:defRPr/>
            </a:pPr>
            <a:endParaRPr lang="en-US"/>
          </a:p>
        </p:txBody>
      </p:sp>
      <p:sp>
        <p:nvSpPr>
          <p:cNvPr id="65" name="Line 58"/>
          <p:cNvSpPr>
            <a:spLocks noChangeShapeType="1"/>
          </p:cNvSpPr>
          <p:nvPr/>
        </p:nvSpPr>
        <p:spPr bwMode="auto">
          <a:xfrm flipV="1">
            <a:off x="3384342" y="4607983"/>
            <a:ext cx="0" cy="647998"/>
          </a:xfrm>
          <a:prstGeom prst="line">
            <a:avLst/>
          </a:prstGeom>
          <a:noFill/>
          <a:ln w="31750">
            <a:solidFill>
              <a:srgbClr val="40404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0" anchor="b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744392" y="3816037"/>
                <a:ext cx="17100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mtClean="0"/>
                  <a:t> </a:t>
                </a:r>
              </a:p>
              <a:p>
                <a:r>
                  <a:rPr lang="en-US" smtClean="0"/>
                  <a:t>72–80 meV</a:t>
                </a:r>
                <a:r>
                  <a:rPr lang="en-US" baseline="30000" smtClean="0"/>
                  <a:t>2</a:t>
                </a:r>
                <a:endParaRPr lang="en-US" baseline="3000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392" y="3816037"/>
                <a:ext cx="1710049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284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3744392" y="5246955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2180–2640 </a:t>
            </a:r>
            <a:r>
              <a:rPr lang="en-US"/>
              <a:t>meV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71" name="Rectangle 59"/>
          <p:cNvSpPr>
            <a:spLocks noChangeArrowheads="1"/>
          </p:cNvSpPr>
          <p:nvPr/>
        </p:nvSpPr>
        <p:spPr bwMode="auto">
          <a:xfrm>
            <a:off x="5688662" y="3383977"/>
            <a:ext cx="3456480" cy="31676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216000" tIns="43201" rIns="86402" bIns="0" anchor="ctr"/>
          <a:lstStyle/>
          <a:p>
            <a:pPr algn="l"/>
            <a:r>
              <a:rPr lang="en-US" sz="2000">
                <a:solidFill>
                  <a:srgbClr val="C00000"/>
                </a:solidFill>
              </a:rPr>
              <a:t>Tasks and Open </a:t>
            </a:r>
            <a:r>
              <a:rPr lang="en-US" sz="2000" smtClean="0">
                <a:solidFill>
                  <a:srgbClr val="C00000"/>
                </a:solidFill>
              </a:rPr>
              <a:t>Questions</a:t>
            </a:r>
            <a:endParaRPr lang="en-US" sz="600" smtClean="0">
              <a:solidFill>
                <a:srgbClr val="C00000"/>
              </a:solidFill>
            </a:endParaRPr>
          </a:p>
          <a:p>
            <a:pPr>
              <a:buFontTx/>
              <a:buChar char="•"/>
            </a:pPr>
            <a:r>
              <a:rPr lang="en-US" sz="2000" smtClean="0">
                <a:solidFill>
                  <a:srgbClr val="C00000"/>
                </a:solidFill>
              </a:rPr>
              <a:t> Precision for all angles</a:t>
            </a:r>
            <a:endParaRPr lang="en-US" sz="2400" baseline="-25000">
              <a:solidFill>
                <a:srgbClr val="C00000"/>
              </a:solidFill>
            </a:endParaRPr>
          </a:p>
          <a:p>
            <a:pPr algn="l">
              <a:buFontTx/>
              <a:buChar char="•"/>
            </a:pPr>
            <a:r>
              <a:rPr lang="en-US" sz="2000">
                <a:solidFill>
                  <a:srgbClr val="C00000"/>
                </a:solidFill>
              </a:rPr>
              <a:t> CP-violating phase </a:t>
            </a:r>
            <a:r>
              <a:rPr lang="en-US" sz="200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en-US" sz="600">
                <a:solidFill>
                  <a:srgbClr val="C00000"/>
                </a:solidFill>
                <a:latin typeface="Symbol" pitchFamily="18" charset="2"/>
              </a:rPr>
              <a:t> </a:t>
            </a:r>
            <a:r>
              <a:rPr lang="en-US" sz="2000">
                <a:solidFill>
                  <a:srgbClr val="C00000"/>
                </a:solidFill>
              </a:rPr>
              <a:t>?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C00000"/>
                </a:solidFill>
              </a:rPr>
              <a:t> Mass ordering</a:t>
            </a:r>
            <a:r>
              <a:rPr lang="en-US" sz="700">
                <a:solidFill>
                  <a:srgbClr val="C00000"/>
                </a:solidFill>
              </a:rPr>
              <a:t> </a:t>
            </a:r>
            <a:r>
              <a:rPr lang="en-US" sz="2000">
                <a:solidFill>
                  <a:srgbClr val="C00000"/>
                </a:solidFill>
              </a:rPr>
              <a:t>? </a:t>
            </a:r>
          </a:p>
          <a:p>
            <a:pPr algn="l"/>
            <a:r>
              <a:rPr lang="en-US" sz="2000">
                <a:solidFill>
                  <a:srgbClr val="C00000"/>
                </a:solidFill>
              </a:rPr>
              <a:t>  </a:t>
            </a:r>
            <a:r>
              <a:rPr lang="en-US" sz="1200">
                <a:solidFill>
                  <a:srgbClr val="C00000"/>
                </a:solidFill>
              </a:rPr>
              <a:t> </a:t>
            </a:r>
            <a:r>
              <a:rPr lang="en-US" sz="2000">
                <a:solidFill>
                  <a:srgbClr val="C00000"/>
                </a:solidFill>
              </a:rPr>
              <a:t>(normal vs inverted)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C00000"/>
                </a:solidFill>
              </a:rPr>
              <a:t> Absolute masses</a:t>
            </a:r>
            <a:r>
              <a:rPr lang="en-US" sz="700">
                <a:solidFill>
                  <a:srgbClr val="C00000"/>
                </a:solidFill>
              </a:rPr>
              <a:t> </a:t>
            </a:r>
            <a:r>
              <a:rPr lang="en-US" sz="2000">
                <a:solidFill>
                  <a:srgbClr val="C00000"/>
                </a:solidFill>
              </a:rPr>
              <a:t>?</a:t>
            </a:r>
          </a:p>
          <a:p>
            <a:pPr algn="l"/>
            <a:r>
              <a:rPr lang="en-US" sz="2000">
                <a:solidFill>
                  <a:srgbClr val="C00000"/>
                </a:solidFill>
              </a:rPr>
              <a:t>  </a:t>
            </a:r>
            <a:r>
              <a:rPr lang="en-US" sz="1400">
                <a:solidFill>
                  <a:srgbClr val="C00000"/>
                </a:solidFill>
              </a:rPr>
              <a:t> </a:t>
            </a:r>
            <a:r>
              <a:rPr lang="en-US" sz="2000">
                <a:solidFill>
                  <a:srgbClr val="C00000"/>
                </a:solidFill>
              </a:rPr>
              <a:t>(hierarchical vs degenerate)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C00000"/>
                </a:solidFill>
              </a:rPr>
              <a:t> Dirac or Majorana</a:t>
            </a:r>
            <a:r>
              <a:rPr lang="en-US" sz="700">
                <a:solidFill>
                  <a:srgbClr val="C00000"/>
                </a:solidFill>
              </a:rPr>
              <a:t> </a:t>
            </a:r>
            <a:r>
              <a:rPr lang="en-US" sz="2000" smtClean="0">
                <a:solidFill>
                  <a:srgbClr val="C00000"/>
                </a:solidFill>
              </a:rPr>
              <a:t>?</a:t>
            </a:r>
          </a:p>
          <a:p>
            <a:pPr algn="l"/>
            <a:endParaRPr lang="en-US" sz="2400" baseline="-25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2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Grand Unified Neutrino Spectrum</a:t>
            </a:r>
            <a:endParaRPr lang="en-US"/>
          </a:p>
        </p:txBody>
      </p:sp>
      <p:pic>
        <p:nvPicPr>
          <p:cNvPr id="4" name="Picture 5" descr="flux_neutrino_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5" y="692740"/>
            <a:ext cx="7735151" cy="569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504201" y="791049"/>
            <a:ext cx="1314659" cy="4929898"/>
            <a:chOff x="2880" y="731"/>
            <a:chExt cx="862" cy="3153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880" y="731"/>
              <a:ext cx="862" cy="3153"/>
            </a:xfrm>
            <a:prstGeom prst="rect">
              <a:avLst/>
            </a:prstGeom>
            <a:solidFill>
              <a:srgbClr val="66CCFF">
                <a:alpha val="5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+mj-lt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971" y="890"/>
              <a:ext cx="54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600" b="1">
                  <a:latin typeface="+mj-lt"/>
                </a:rPr>
                <a:t>under-</a:t>
              </a:r>
            </a:p>
            <a:p>
              <a:pPr eaLnBrk="0" hangingPunct="0"/>
              <a:r>
                <a:rPr lang="de-DE" sz="1600" b="1">
                  <a:latin typeface="+mj-lt"/>
                </a:rPr>
                <a:t>ground</a:t>
              </a:r>
              <a:endParaRPr lang="en-GB" sz="1600" b="1">
                <a:latin typeface="+mj-lt"/>
              </a:endParaRPr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5680474" y="791050"/>
            <a:ext cx="1630349" cy="4929896"/>
            <a:chOff x="3651" y="709"/>
            <a:chExt cx="916" cy="3175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651" y="709"/>
              <a:ext cx="907" cy="3175"/>
            </a:xfrm>
            <a:prstGeom prst="rect">
              <a:avLst/>
            </a:prstGeom>
            <a:solidFill>
              <a:srgbClr val="FF6699">
                <a:alpha val="5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651" y="890"/>
              <a:ext cx="916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de-DE" sz="1600" b="1">
                  <a:latin typeface="+mj-lt"/>
                </a:rPr>
                <a:t>optical:</a:t>
              </a:r>
            </a:p>
            <a:p>
              <a:pPr eaLnBrk="0" hangingPunct="0"/>
              <a:r>
                <a:rPr lang="de-DE" sz="1600" b="1">
                  <a:latin typeface="+mj-lt"/>
                </a:rPr>
                <a:t>- deep water</a:t>
              </a:r>
            </a:p>
            <a:p>
              <a:pPr eaLnBrk="0" hangingPunct="0"/>
              <a:r>
                <a:rPr lang="de-DE" sz="1600" b="1">
                  <a:latin typeface="+mj-lt"/>
                </a:rPr>
                <a:t>- deep ice</a:t>
              </a:r>
              <a:endParaRPr lang="en-GB" sz="1600" b="1">
                <a:latin typeface="+mj-lt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7133519" y="791048"/>
            <a:ext cx="1673595" cy="4933477"/>
            <a:chOff x="4481" y="731"/>
            <a:chExt cx="982" cy="3153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481" y="731"/>
              <a:ext cx="982" cy="3153"/>
            </a:xfrm>
            <a:prstGeom prst="rect">
              <a:avLst/>
            </a:prstGeom>
            <a:solidFill>
              <a:srgbClr val="66FF33">
                <a:alpha val="5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549" y="890"/>
              <a:ext cx="775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Tx/>
                <a:buChar char="-"/>
              </a:pPr>
              <a:r>
                <a:rPr lang="de-DE" sz="1600" b="1">
                  <a:latin typeface="+mj-lt"/>
                </a:rPr>
                <a:t> air showers</a:t>
              </a:r>
            </a:p>
            <a:p>
              <a:pPr eaLnBrk="0" hangingPunct="0">
                <a:buFontTx/>
                <a:buChar char="-"/>
              </a:pPr>
              <a:r>
                <a:rPr lang="de-DE" sz="1600" b="1">
                  <a:latin typeface="+mj-lt"/>
                </a:rPr>
                <a:t> radio</a:t>
              </a:r>
            </a:p>
            <a:p>
              <a:pPr eaLnBrk="0" hangingPunct="0">
                <a:buFontTx/>
                <a:buChar char="-"/>
              </a:pPr>
              <a:r>
                <a:rPr lang="de-DE" sz="1600" b="1">
                  <a:latin typeface="+mj-lt"/>
                </a:rPr>
                <a:t> acoustics</a:t>
              </a:r>
              <a:endParaRPr lang="en-GB" sz="1600" b="1"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30002" y="5337772"/>
            <a:ext cx="182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Christian Spiering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solidFill>
            <a:srgbClr val="707070"/>
          </a:solidFill>
        </p:spPr>
        <p:txBody>
          <a:bodyPr wrap="none" bIns="61200" rtlCol="0" anchor="ctr" anchorCtr="0">
            <a:noAutofit/>
          </a:bodyPr>
          <a:lstStyle/>
          <a:p>
            <a:pPr algn="ctr"/>
            <a:r>
              <a:rPr lang="en-US" sz="1200" b="1" smtClean="0">
                <a:solidFill>
                  <a:srgbClr val="FFFFFF"/>
                </a:solidFill>
              </a:rPr>
              <a:t>Slide adapted from Christian Spiering</a:t>
            </a:r>
            <a:endParaRPr lang="en-US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9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Where do Neutrinos Appear in Nature?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1882" y="640388"/>
            <a:ext cx="4536630" cy="1519419"/>
            <a:chOff x="71882" y="647797"/>
            <a:chExt cx="4536630" cy="1519419"/>
          </a:xfrm>
        </p:grpSpPr>
        <p:pic>
          <p:nvPicPr>
            <p:cNvPr id="4" name="Picture 11" descr="C:\Users\Georg Raffelt\Desktop\thumb1.jp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512" y="647797"/>
              <a:ext cx="1440000" cy="145235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144463" y="1731511"/>
              <a:ext cx="2951840" cy="4357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b" anchorCtr="0"/>
            <a:lstStyle/>
            <a:p>
              <a:pPr algn="r"/>
              <a:r>
                <a:rPr lang="en-GB" sz="2400">
                  <a:solidFill>
                    <a:schemeClr val="bg1"/>
                  </a:solidFill>
                </a:rPr>
                <a:t>Nuclear Reactors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71882" y="1727806"/>
              <a:ext cx="432000" cy="435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sym typeface="Wingdings" pitchFamily="2" charset="2"/>
                </a:rPr>
                <a:t></a:t>
              </a:r>
              <a:endParaRPr lang="en-GB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Monotype Sorts" pitchFamily="2" charset="2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882" y="2160007"/>
            <a:ext cx="4536630" cy="1515655"/>
            <a:chOff x="71882" y="2160007"/>
            <a:chExt cx="4536630" cy="1515655"/>
          </a:xfrm>
        </p:grpSpPr>
        <p:pic>
          <p:nvPicPr>
            <p:cNvPr id="5" name="Picture 16" descr="C:\Users\Georg Raffelt\Desktop\thumb2.jp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512" y="2160007"/>
              <a:ext cx="1440000" cy="1440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44462" y="3243662"/>
              <a:ext cx="295184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 anchorCtr="0"/>
            <a:lstStyle/>
            <a:p>
              <a:pPr algn="r"/>
              <a:r>
                <a:rPr lang="en-GB" sz="2400">
                  <a:solidFill>
                    <a:schemeClr val="bg1"/>
                  </a:solidFill>
                </a:rPr>
                <a:t>    Particle Accelerators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1882" y="3240017"/>
              <a:ext cx="432000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sym typeface="Wingdings" pitchFamily="2" charset="2"/>
                </a:rPr>
                <a:t></a:t>
              </a:r>
              <a:endParaRPr lang="en-GB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Monotype Sorts" pitchFamily="2" charset="2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882" y="3675662"/>
            <a:ext cx="4536430" cy="1508445"/>
            <a:chOff x="71882" y="3675662"/>
            <a:chExt cx="4536430" cy="1508445"/>
          </a:xfrm>
        </p:grpSpPr>
        <p:pic>
          <p:nvPicPr>
            <p:cNvPr id="6" name="Picture 21" descr="C:\Users\Georg Raffelt\Desktop\thumb3.jpg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312" y="3675662"/>
              <a:ext cx="1440000" cy="1440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144462" y="4320107"/>
              <a:ext cx="2951840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 anchorCtr="0"/>
            <a:lstStyle/>
            <a:p>
              <a:pPr algn="r"/>
              <a:r>
                <a:rPr lang="en-GB" sz="2400" dirty="0">
                  <a:solidFill>
                    <a:schemeClr val="bg1"/>
                  </a:solidFill>
                </a:rPr>
                <a:t>Earth Atmosphere</a:t>
              </a:r>
            </a:p>
            <a:p>
              <a:pPr algn="r"/>
              <a:r>
                <a:rPr lang="en-GB" sz="2400" dirty="0" smtClean="0">
                  <a:solidFill>
                    <a:schemeClr val="bg1"/>
                  </a:solidFill>
                </a:rPr>
                <a:t>(From Cosmic Rays)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71882" y="4392117"/>
              <a:ext cx="432000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6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sym typeface="Wingdings" pitchFamily="2" charset="2"/>
                </a:rPr>
                <a:t></a:t>
              </a:r>
              <a:endParaRPr lang="en-GB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Monotype Sorts" pitchFamily="2" charset="2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1882" y="5184427"/>
            <a:ext cx="4536430" cy="1512010"/>
            <a:chOff x="71882" y="5184427"/>
            <a:chExt cx="4536430" cy="1512010"/>
          </a:xfrm>
        </p:grpSpPr>
        <p:pic>
          <p:nvPicPr>
            <p:cNvPr id="9" name="Picture 37" descr="C:\Users\Georg Raffelt\Desktop\thumb4.jpg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312" y="5184427"/>
              <a:ext cx="1440000" cy="1440000"/>
            </a:xfrm>
            <a:prstGeom prst="rect">
              <a:avLst/>
            </a:prstGeom>
            <a:noFill/>
            <a:ln>
              <a:solidFill>
                <a:srgbClr val="80808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39"/>
            <p:cNvSpPr txBox="1">
              <a:spLocks noChangeArrowheads="1"/>
            </p:cNvSpPr>
            <p:nvPr/>
          </p:nvSpPr>
          <p:spPr bwMode="auto">
            <a:xfrm>
              <a:off x="144462" y="5832437"/>
              <a:ext cx="2951840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 anchorCtr="0"/>
            <a:lstStyle/>
            <a:p>
              <a:pPr algn="r"/>
              <a:r>
                <a:rPr lang="en-GB" sz="2400" smtClean="0">
                  <a:solidFill>
                    <a:schemeClr val="bg1"/>
                  </a:solidFill>
                </a:rPr>
                <a:t>     Earth Crust</a:t>
              </a:r>
            </a:p>
            <a:p>
              <a:pPr algn="r"/>
              <a:r>
                <a:rPr lang="en-GB" sz="2400" smtClean="0">
                  <a:solidFill>
                    <a:schemeClr val="bg1"/>
                  </a:solidFill>
                </a:rPr>
                <a:t>(Natural Radioactivity</a:t>
              </a:r>
              <a:r>
                <a:rPr lang="en-GB" sz="240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71882" y="5904387"/>
              <a:ext cx="432000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6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sym typeface="Wingdings" pitchFamily="2" charset="2"/>
                </a:rPr>
                <a:t></a:t>
              </a:r>
              <a:endParaRPr lang="en-GB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Monotype Sorts" pitchFamily="2" charset="2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80522" y="647998"/>
            <a:ext cx="4536630" cy="1511809"/>
            <a:chOff x="4680522" y="647998"/>
            <a:chExt cx="4536630" cy="1511809"/>
          </a:xfrm>
        </p:grpSpPr>
        <p:pic>
          <p:nvPicPr>
            <p:cNvPr id="10" name="Picture 8" descr="C:\Users\Georg Raffelt\Desktop\a0001.jpg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522" y="647998"/>
              <a:ext cx="1440000" cy="1440000"/>
            </a:xfrm>
            <a:prstGeom prst="rect">
              <a:avLst/>
            </a:prstGeom>
            <a:noFill/>
            <a:ln>
              <a:solidFill>
                <a:srgbClr val="80808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6192838" y="1727807"/>
              <a:ext cx="2951884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 anchorCtr="0"/>
            <a:lstStyle/>
            <a:p>
              <a:pPr algn="l"/>
              <a:r>
                <a:rPr lang="en-GB" sz="2400">
                  <a:solidFill>
                    <a:schemeClr val="bg1"/>
                  </a:solidFill>
                  <a:latin typeface="+mj-lt"/>
                </a:rPr>
                <a:t>Sun</a:t>
              </a: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8785152" y="1727747"/>
              <a:ext cx="432000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sym typeface="Wingdings" pitchFamily="2" charset="2"/>
                </a:rPr>
                <a:t></a:t>
              </a:r>
              <a:endParaRPr lang="en-GB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Monotype Sorts" pitchFamily="2" charset="2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80722" y="2160007"/>
            <a:ext cx="4536370" cy="1512010"/>
            <a:chOff x="4680722" y="2160007"/>
            <a:chExt cx="4536370" cy="1512010"/>
          </a:xfrm>
        </p:grpSpPr>
        <p:pic>
          <p:nvPicPr>
            <p:cNvPr id="8" name="Picture 31" descr="C:\Users\Georg Raffelt\Desktop\thumb6.jpg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722" y="2160007"/>
              <a:ext cx="1440000" cy="1440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6192732" y="2519858"/>
              <a:ext cx="2951884" cy="115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 anchorCtr="0"/>
            <a:lstStyle/>
            <a:p>
              <a:pPr algn="l"/>
              <a:r>
                <a:rPr lang="en-GB" sz="2400">
                  <a:solidFill>
                    <a:schemeClr val="bg1"/>
                  </a:solidFill>
                  <a:latin typeface="+mj-lt"/>
                </a:rPr>
                <a:t>Supernovae</a:t>
              </a:r>
            </a:p>
            <a:p>
              <a:pPr algn="l"/>
              <a:r>
                <a:rPr lang="en-GB" sz="2400">
                  <a:solidFill>
                    <a:schemeClr val="bg1"/>
                  </a:solidFill>
                  <a:latin typeface="+mj-lt"/>
                </a:rPr>
                <a:t>(Stellar Collapse</a:t>
              </a:r>
              <a:r>
                <a:rPr lang="en-GB" sz="2400" smtClean="0">
                  <a:solidFill>
                    <a:schemeClr val="bg1"/>
                  </a:solidFill>
                  <a:latin typeface="+mj-lt"/>
                </a:rPr>
                <a:t>)</a:t>
              </a:r>
            </a:p>
            <a:p>
              <a:pPr algn="l"/>
              <a:r>
                <a:rPr lang="en-GB" sz="2400" smtClean="0">
                  <a:solidFill>
                    <a:schemeClr val="bg1"/>
                  </a:solidFill>
                  <a:latin typeface="+mj-lt"/>
                </a:rPr>
                <a:t>                  </a:t>
              </a:r>
              <a:r>
                <a:rPr lang="en-GB" sz="2400" smtClean="0">
                  <a:solidFill>
                    <a:srgbClr val="FF0000"/>
                  </a:solidFill>
                  <a:latin typeface="+mj-lt"/>
                </a:rPr>
                <a:t>SN 1987A</a:t>
              </a:r>
              <a:endParaRPr lang="en-GB" sz="24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8785092" y="3240017"/>
              <a:ext cx="432000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sym typeface="Wingdings" pitchFamily="2" charset="2"/>
                </a:rPr>
                <a:t></a:t>
              </a:r>
              <a:endParaRPr lang="en-GB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Monotype Sorts" pitchFamily="2" charset="2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-1" y="6672431"/>
            <a:ext cx="9173087" cy="240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4680522" y="5184227"/>
            <a:ext cx="4464094" cy="1512050"/>
            <a:chOff x="4680522" y="5184227"/>
            <a:chExt cx="4464094" cy="1512050"/>
          </a:xfrm>
        </p:grpSpPr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6192732" y="5544277"/>
              <a:ext cx="2951884" cy="11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 anchorCtr="0"/>
            <a:lstStyle/>
            <a:p>
              <a:pPr algn="l"/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Cosmic Big Bang   </a:t>
              </a:r>
            </a:p>
            <a:p>
              <a:pPr algn="l"/>
              <a:r>
                <a:rPr lang="en-GB" sz="2400">
                  <a:solidFill>
                    <a:schemeClr val="bg1"/>
                  </a:solidFill>
                  <a:latin typeface="+mj-lt"/>
                </a:rPr>
                <a:t>(Today </a:t>
              </a:r>
              <a:r>
                <a:rPr lang="en-GB" sz="2400" smtClean="0">
                  <a:solidFill>
                    <a:schemeClr val="bg1"/>
                  </a:solidFill>
                  <a:latin typeface="+mj-lt"/>
                </a:rPr>
                <a:t>336 </a:t>
              </a:r>
              <a:r>
                <a:rPr lang="en-GB" sz="2400">
                  <a:solidFill>
                    <a:schemeClr val="bg1"/>
                  </a:solidFill>
                  <a:latin typeface="Symbol" pitchFamily="18" charset="2"/>
                </a:rPr>
                <a:t>n</a:t>
              </a:r>
              <a:r>
                <a:rPr lang="en-GB" sz="2400">
                  <a:solidFill>
                    <a:schemeClr val="bg1"/>
                  </a:solidFill>
                  <a:latin typeface="+mj-lt"/>
                </a:rPr>
                <a:t>/cm</a:t>
              </a:r>
              <a:r>
                <a:rPr lang="en-GB" sz="2800" baseline="30000">
                  <a:solidFill>
                    <a:schemeClr val="bg1"/>
                  </a:solidFill>
                  <a:latin typeface="+mj-lt"/>
                </a:rPr>
                <a:t>3</a:t>
              </a:r>
              <a:r>
                <a:rPr lang="en-GB" sz="2400">
                  <a:solidFill>
                    <a:schemeClr val="bg1"/>
                  </a:solidFill>
                  <a:latin typeface="+mj-lt"/>
                </a:rPr>
                <a:t>)</a:t>
              </a:r>
            </a:p>
            <a:p>
              <a:pPr algn="l"/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          </a:t>
              </a:r>
              <a:r>
                <a:rPr lang="en-GB" sz="14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2400" dirty="0" smtClean="0">
                  <a:solidFill>
                    <a:srgbClr val="FF0000"/>
                  </a:solidFill>
                  <a:latin typeface="+mj-lt"/>
                </a:rPr>
                <a:t>Indirect </a:t>
              </a:r>
              <a:r>
                <a:rPr lang="en-GB" sz="2400" dirty="0">
                  <a:solidFill>
                    <a:srgbClr val="FF0000"/>
                  </a:solidFill>
                  <a:latin typeface="+mj-lt"/>
                </a:rPr>
                <a:t>Evidence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522" y="5184227"/>
              <a:ext cx="1440000" cy="144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35" name="Group 34"/>
          <p:cNvGrpSpPr/>
          <p:nvPr/>
        </p:nvGrpSpPr>
        <p:grpSpPr>
          <a:xfrm>
            <a:off x="4678298" y="3665867"/>
            <a:ext cx="4464000" cy="1512227"/>
            <a:chOff x="4678298" y="3665867"/>
            <a:chExt cx="4464000" cy="1512227"/>
          </a:xfrm>
        </p:grpSpPr>
        <p:grpSp>
          <p:nvGrpSpPr>
            <p:cNvPr id="32" name="Group 31"/>
            <p:cNvGrpSpPr/>
            <p:nvPr/>
          </p:nvGrpSpPr>
          <p:grpSpPr>
            <a:xfrm>
              <a:off x="4678298" y="3665867"/>
              <a:ext cx="4464000" cy="1512227"/>
              <a:chOff x="4680722" y="3672217"/>
              <a:chExt cx="4464000" cy="1512227"/>
            </a:xfrm>
          </p:grpSpPr>
          <p:pic>
            <p:nvPicPr>
              <p:cNvPr id="3" name="Picture 4" descr="C:\Users\Georg Raffelt\Desktop\thumb7.jpg"/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0722" y="3672217"/>
                <a:ext cx="1440000" cy="144000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6192838" y="4320107"/>
                <a:ext cx="2951884" cy="864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b" anchorCtr="0"/>
              <a:lstStyle/>
              <a:p>
                <a:pPr algn="l">
                  <a:lnSpc>
                    <a:spcPts val="2400"/>
                  </a:lnSpc>
                </a:pPr>
                <a:r>
                  <a:rPr lang="en-GB" sz="2400" dirty="0">
                    <a:solidFill>
                      <a:schemeClr val="bg1"/>
                    </a:solidFill>
                    <a:latin typeface="+mj-lt"/>
                  </a:rPr>
                  <a:t>Astrophysical</a:t>
                </a:r>
              </a:p>
              <a:p>
                <a:pPr>
                  <a:lnSpc>
                    <a:spcPts val="2400"/>
                  </a:lnSpc>
                </a:pPr>
                <a:r>
                  <a:rPr lang="en-GB" sz="2400" dirty="0">
                    <a:solidFill>
                      <a:schemeClr val="bg1"/>
                    </a:solidFill>
                    <a:latin typeface="+mj-lt"/>
                  </a:rPr>
                  <a:t>Accelerators      </a:t>
                </a:r>
                <a:r>
                  <a:rPr lang="en-GB" sz="2400" dirty="0" smtClean="0">
                    <a:solidFill>
                      <a:schemeClr val="bg1"/>
                    </a:solidFill>
                    <a:latin typeface="+mj-lt"/>
                  </a:rPr>
                  <a:t>        </a:t>
                </a:r>
                <a:r>
                  <a:rPr lang="en-GB" sz="16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GB" sz="24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sym typeface="Wingdings" pitchFamily="2" charset="2"/>
                  </a:rPr>
                  <a:t></a:t>
                </a:r>
                <a:endPara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sym typeface="Monotype Sorts" pitchFamily="2" charset="2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892" y="3672017"/>
              <a:ext cx="964859" cy="72364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761" y="3672017"/>
              <a:ext cx="720100" cy="72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69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Grand Unified Neutrino Spectrum</a:t>
            </a:r>
            <a:endParaRPr lang="en-US"/>
          </a:p>
        </p:txBody>
      </p:sp>
      <p:pic>
        <p:nvPicPr>
          <p:cNvPr id="4" name="Picture 5" descr="flux_neutrino_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5" y="692740"/>
            <a:ext cx="7735151" cy="569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0002" y="5337772"/>
            <a:ext cx="182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Christian Spiering</a:t>
            </a:r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285741" y="2664144"/>
            <a:ext cx="1678666" cy="2520083"/>
            <a:chOff x="6285741" y="2664144"/>
            <a:chExt cx="1678666" cy="252008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3" r="6458"/>
            <a:stretch>
              <a:fillRect/>
            </a:stretch>
          </p:blipFill>
          <p:spPr bwMode="auto">
            <a:xfrm>
              <a:off x="6285741" y="3166455"/>
              <a:ext cx="1678665" cy="15857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7128862" y="4824177"/>
              <a:ext cx="0" cy="3600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285742" y="2664144"/>
              <a:ext cx="1678665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Non-atm nus</a:t>
              </a:r>
            </a:p>
            <a:p>
              <a:r>
                <a:rPr lang="en-US" smtClean="0">
                  <a:solidFill>
                    <a:schemeClr val="bg1"/>
                  </a:solidFill>
                </a:rPr>
                <a:t>seen since 2013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8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Neutrinos from the Sun</a:t>
            </a:r>
          </a:p>
        </p:txBody>
      </p:sp>
      <p:pic>
        <p:nvPicPr>
          <p:cNvPr id="15" name="Picture 4" descr="C:\Users\Georg Raffelt\Desktop\S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19997"/>
            <a:ext cx="2952328" cy="28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Georg Raffelt\Desktop\BET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" y="3599987"/>
            <a:ext cx="3096805" cy="309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168312" y="720120"/>
            <a:ext cx="5904657" cy="3599987"/>
            <a:chOff x="3168312" y="720120"/>
            <a:chExt cx="5904657" cy="3599987"/>
          </a:xfrm>
        </p:grpSpPr>
        <p:pic>
          <p:nvPicPr>
            <p:cNvPr id="7" name="Picture 14" descr="C:\Users\Georg Raffelt\Desktop\sol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312" y="720120"/>
              <a:ext cx="5904657" cy="359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775886" y="2227493"/>
              <a:ext cx="1195426" cy="708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156" tIns="46078" rIns="92156" bIns="46078">
              <a:spAutoFit/>
            </a:bodyPr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 b="1">
                  <a:solidFill>
                    <a:srgbClr val="66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Reaction-</a:t>
              </a:r>
            </a:p>
            <a:p>
              <a:pPr algn="ctr"/>
              <a:r>
                <a:rPr lang="en-US" sz="2000" b="1">
                  <a:solidFill>
                    <a:srgbClr val="66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chains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7308216" y="2281492"/>
              <a:ext cx="1208828" cy="708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156" tIns="46078" rIns="92156" bIns="46078">
              <a:spAutoFit/>
            </a:bodyPr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 b="1">
                  <a:solidFill>
                    <a:srgbClr val="66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Energy</a:t>
              </a:r>
            </a:p>
            <a:p>
              <a:pPr algn="ctr"/>
              <a:r>
                <a:rPr lang="en-US" sz="2000" b="1">
                  <a:solidFill>
                    <a:srgbClr val="66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26.7 MeV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7852284" y="815997"/>
              <a:ext cx="1200813" cy="46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156" tIns="46078" rIns="92156" bIns="46078">
              <a:spAutoFit/>
            </a:bodyPr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b="1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Helium</a:t>
              </a:r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168352" y="4392291"/>
            <a:ext cx="5904657" cy="1223996"/>
          </a:xfrm>
          <a:prstGeom prst="rect">
            <a:avLst/>
          </a:prstGeom>
          <a:solidFill>
            <a:srgbClr val="1C1C1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Solar radiation: 98 %  </a:t>
            </a:r>
            <a:r>
              <a:rPr lang="en-US" sz="2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light (photons)</a:t>
            </a:r>
            <a:endParaRPr lang="en-US" sz="2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             </a:t>
            </a:r>
            <a:r>
              <a:rPr lang="en-US" sz="2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</a:t>
            </a:r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 </a:t>
            </a:r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%  neutrinos</a:t>
            </a:r>
          </a:p>
          <a:p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At Earth 66 billion neutrinos/cm</a:t>
            </a:r>
            <a:r>
              <a:rPr lang="en-US" sz="26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sec</a:t>
            </a:r>
            <a:endParaRPr lang="en-GB" sz="2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168352" y="5917500"/>
            <a:ext cx="5904657" cy="71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rebuchet MS" pitchFamily="34" charset="0"/>
              </a:rPr>
              <a:t>Hans Bethe (1906</a:t>
            </a:r>
            <a:r>
              <a:rPr lang="en-US" sz="2000">
                <a:latin typeface="Symbol" pitchFamily="18" charset="2"/>
              </a:rPr>
              <a:t>-</a:t>
            </a:r>
            <a:r>
              <a:rPr lang="en-US" sz="2000">
                <a:latin typeface="Trebuchet MS" pitchFamily="34" charset="0"/>
              </a:rPr>
              <a:t>2005, Nobel prize 1967)</a:t>
            </a:r>
          </a:p>
          <a:p>
            <a:r>
              <a:rPr lang="en-US" sz="2000">
                <a:latin typeface="Trebuchet MS" pitchFamily="34" charset="0"/>
              </a:rPr>
              <a:t>Thermonuclear reaction chains (1938)</a:t>
            </a:r>
            <a:endParaRPr lang="en-GB" sz="200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2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Bethe’s Classic Paper on Nuclear Reactions in Stars</a:t>
            </a:r>
          </a:p>
        </p:txBody>
      </p:sp>
      <p:pic>
        <p:nvPicPr>
          <p:cNvPr id="4" name="Picture 3" descr="C:\Users\Georg Raffelt\Desktop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599440"/>
            <a:ext cx="4464049" cy="60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376202" y="3157366"/>
            <a:ext cx="6552910" cy="3539071"/>
            <a:chOff x="2376202" y="3157366"/>
            <a:chExt cx="6552910" cy="3539071"/>
          </a:xfrm>
        </p:grpSpPr>
        <p:pic>
          <p:nvPicPr>
            <p:cNvPr id="6" name="Picture 7" descr="C:\Users\Georg Raffelt\Desktop\a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528" y="3157366"/>
              <a:ext cx="4176584" cy="3539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376202" y="4032317"/>
              <a:ext cx="2088000" cy="1800000"/>
            </a:xfrm>
            <a:prstGeom prst="rect">
              <a:avLst/>
            </a:prstGeom>
            <a:solidFill>
              <a:schemeClr val="bg1">
                <a:lumMod val="75000"/>
                <a:alpha val="3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spect="1" noChangeArrowheads="1"/>
            </p:cNvSpPr>
            <p:nvPr/>
          </p:nvSpPr>
          <p:spPr bwMode="auto">
            <a:xfrm>
              <a:off x="4896552" y="3240409"/>
              <a:ext cx="3887339" cy="338401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rapezoid 4"/>
            <p:cNvSpPr/>
            <p:nvPr/>
          </p:nvSpPr>
          <p:spPr>
            <a:xfrm rot="-5400000">
              <a:off x="2988257" y="4716192"/>
              <a:ext cx="3384470" cy="432000"/>
            </a:xfrm>
            <a:prstGeom prst="trapezoid">
              <a:avLst>
                <a:gd name="adj" fmla="val 183859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92732" y="1864244"/>
            <a:ext cx="2591159" cy="2455863"/>
            <a:chOff x="6192732" y="1864244"/>
            <a:chExt cx="2591159" cy="2455863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7488911" y="2807897"/>
              <a:ext cx="1" cy="151221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92732" y="1864244"/>
              <a:ext cx="259115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C00000"/>
                  </a:solidFill>
                </a:rPr>
                <a:t>No neutrinos</a:t>
              </a:r>
            </a:p>
            <a:p>
              <a:r>
                <a:rPr lang="en-US" sz="2000" b="1" smtClean="0">
                  <a:solidFill>
                    <a:srgbClr val="C00000"/>
                  </a:solidFill>
                </a:rPr>
                <a:t>from nuclear reactions</a:t>
              </a:r>
            </a:p>
            <a:p>
              <a:r>
                <a:rPr lang="en-US" sz="2000" b="1" smtClean="0">
                  <a:solidFill>
                    <a:srgbClr val="C00000"/>
                  </a:solidFill>
                </a:rPr>
                <a:t>in 1938 … </a:t>
              </a:r>
              <a:endParaRPr lang="en-US" sz="2000" b="1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33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Predicting Neutrinos </a:t>
            </a:r>
            <a:r>
              <a:rPr lang="en-US" smtClean="0"/>
              <a:t>from Stars</a:t>
            </a:r>
            <a:endParaRPr lang="en-US" dirty="0"/>
          </a:p>
        </p:txBody>
      </p:sp>
      <p:pic>
        <p:nvPicPr>
          <p:cNvPr id="3" name="Picture 2" descr="C:\Users\Georg Raffelt\Desktop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47998"/>
            <a:ext cx="4536504" cy="417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Georg Raffelt\Desktop\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62" y="792164"/>
            <a:ext cx="4033725" cy="56739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015" y="6087592"/>
            <a:ext cx="446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Phys. Rev. </a:t>
            </a:r>
            <a:r>
              <a:rPr lang="en-US" sz="2400" dirty="0"/>
              <a:t>58:1117 (1940)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902" y="4320107"/>
            <a:ext cx="446461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Georg Raffelt\Desktop\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462982"/>
            <a:ext cx="4536504" cy="172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87912" y="4392117"/>
            <a:ext cx="42491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Sun Glasses for Neutrinos?</a:t>
            </a:r>
          </a:p>
        </p:txBody>
      </p:sp>
      <p:pic>
        <p:nvPicPr>
          <p:cNvPr id="4" name="Picture 6" descr="C:\Users\Georg Raffelt\Desktop\glas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85" y="3095989"/>
            <a:ext cx="3816424" cy="33119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Georg Raffelt\Desktop\a0001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92163"/>
            <a:ext cx="2159000" cy="215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160240" y="791997"/>
            <a:ext cx="6912769" cy="2159992"/>
            <a:chOff x="1440" y="528"/>
            <a:chExt cx="4608" cy="1440"/>
          </a:xfrm>
        </p:grpSpPr>
        <p:pic>
          <p:nvPicPr>
            <p:cNvPr id="10" name="Picture 11" descr="C:\Users\Georg Raffelt\Desktop\glass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528"/>
              <a:ext cx="1440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608" y="528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1440" y="903"/>
              <a:ext cx="3277" cy="684"/>
            </a:xfrm>
            <a:prstGeom prst="leftRightArrow">
              <a:avLst>
                <a:gd name="adj1" fmla="val 58185"/>
                <a:gd name="adj2" fmla="val 49994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/>
            <a:p>
              <a:pPr algn="ctr" defTabSz="921018"/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8.3 light minutes</a:t>
              </a:r>
              <a:endPara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44016" y="3095989"/>
            <a:ext cx="4968553" cy="136799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Several light years of lead </a:t>
            </a:r>
          </a:p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needed to shield solar</a:t>
            </a:r>
          </a:p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neutrinos</a:t>
            </a:r>
            <a:endParaRPr lang="en-GB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44016" y="4607984"/>
            <a:ext cx="4968553" cy="1799993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Bethe &amp; Peierls 1934:</a:t>
            </a:r>
          </a:p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 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 evidently means</a:t>
            </a:r>
          </a:p>
          <a:p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that one will never be able</a:t>
            </a:r>
          </a:p>
          <a:p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to observe a neutrino</a:t>
            </a:r>
            <a:r>
              <a:rPr lang="en-US" sz="2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n-GB" sz="2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437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3892" y="4320107"/>
            <a:ext cx="8929119" cy="22318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First Detection (</a:t>
            </a:r>
            <a:r>
              <a:rPr lang="en-US" smtClean="0"/>
              <a:t>1954 – 1956</a:t>
            </a:r>
            <a:r>
              <a:rPr lang="en-US"/>
              <a:t>)</a:t>
            </a:r>
          </a:p>
        </p:txBody>
      </p:sp>
      <p:pic>
        <p:nvPicPr>
          <p:cNvPr id="3" name="Picture 2" descr="C:\Users\Georg Raffelt\Desktop\rein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20110"/>
            <a:ext cx="4752529" cy="35279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Georg Raffelt\Desktop\rein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53" y="720110"/>
            <a:ext cx="4104456" cy="35279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75309" y="3311988"/>
            <a:ext cx="2121236" cy="93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b"/>
          <a:lstStyle/>
          <a:p>
            <a:pPr defTabSz="921018"/>
            <a:r>
              <a:rPr lang="en-US" sz="2000">
                <a:solidFill>
                  <a:schemeClr val="bg1"/>
                </a:solidFill>
              </a:rPr>
              <a:t>Fred Reines</a:t>
            </a:r>
          </a:p>
          <a:p>
            <a:pPr defTabSz="921018"/>
            <a:r>
              <a:rPr lang="en-US" sz="2000">
                <a:solidFill>
                  <a:schemeClr val="bg1"/>
                </a:solidFill>
              </a:rPr>
              <a:t>(1918 – 1998)</a:t>
            </a:r>
          </a:p>
          <a:p>
            <a:pPr defTabSz="921018"/>
            <a:r>
              <a:rPr lang="en-US" sz="2000">
                <a:solidFill>
                  <a:schemeClr val="bg1"/>
                </a:solidFill>
              </a:rPr>
              <a:t>Nobel prize 1995</a:t>
            </a: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4016" y="3311988"/>
            <a:ext cx="1767197" cy="93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b"/>
          <a:lstStyle/>
          <a:p>
            <a:pPr algn="l" defTabSz="921018"/>
            <a:r>
              <a:rPr lang="en-US" sz="2000">
                <a:solidFill>
                  <a:schemeClr val="bg1"/>
                </a:solidFill>
              </a:rPr>
              <a:t>Clyde Cowan</a:t>
            </a:r>
          </a:p>
          <a:p>
            <a:pPr algn="l" defTabSz="921018"/>
            <a:r>
              <a:rPr lang="en-US" sz="2000">
                <a:solidFill>
                  <a:schemeClr val="bg1"/>
                </a:solidFill>
              </a:rPr>
              <a:t>(1919 – 1974)</a:t>
            </a:r>
          </a:p>
          <a:p>
            <a:pPr algn="l" defTabSz="921018"/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68552" y="3863986"/>
            <a:ext cx="2352262" cy="38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b"/>
          <a:lstStyle/>
          <a:p>
            <a:pPr algn="l" defTabSz="921018"/>
            <a:r>
              <a:rPr lang="en-US" sz="2000">
                <a:solidFill>
                  <a:schemeClr val="bg1"/>
                </a:solidFill>
              </a:rPr>
              <a:t>Detector prototype</a:t>
            </a: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143944" y="4391984"/>
            <a:ext cx="1872208" cy="215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Trebuchet MS" pitchFamily="34" charset="0"/>
              </a:rPr>
              <a:t>Anti-Electron </a:t>
            </a:r>
          </a:p>
          <a:p>
            <a:r>
              <a:rPr lang="en-US" sz="2000" b="1">
                <a:solidFill>
                  <a:srgbClr val="C00000"/>
                </a:solidFill>
                <a:latin typeface="Trebuchet MS" pitchFamily="34" charset="0"/>
              </a:rPr>
              <a:t>Neutrinos</a:t>
            </a:r>
          </a:p>
          <a:p>
            <a:r>
              <a:rPr lang="en-US" sz="2000" b="1">
                <a:solidFill>
                  <a:srgbClr val="C00000"/>
                </a:solidFill>
                <a:latin typeface="Trebuchet MS" pitchFamily="34" charset="0"/>
              </a:rPr>
              <a:t>from </a:t>
            </a:r>
          </a:p>
          <a:p>
            <a:r>
              <a:rPr lang="en-US" sz="2000" b="1">
                <a:solidFill>
                  <a:srgbClr val="C00000"/>
                </a:solidFill>
                <a:latin typeface="Trebuchet MS" pitchFamily="34" charset="0"/>
              </a:rPr>
              <a:t>Hanford </a:t>
            </a:r>
          </a:p>
          <a:p>
            <a:r>
              <a:rPr lang="en-US" sz="2000" b="1">
                <a:solidFill>
                  <a:srgbClr val="C00000"/>
                </a:solidFill>
                <a:latin typeface="Trebuchet MS" pitchFamily="34" charset="0"/>
              </a:rPr>
              <a:t>Nuclear Reactor</a:t>
            </a:r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auto">
          <a:xfrm rot="14511671">
            <a:off x="3726357" y="4850949"/>
            <a:ext cx="287999" cy="576064"/>
          </a:xfrm>
          <a:prstGeom prst="downArrow">
            <a:avLst>
              <a:gd name="adj1" fmla="val 48963"/>
              <a:gd name="adj2" fmla="val 7031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7128862" y="4391984"/>
            <a:ext cx="1872139" cy="215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Trebuchet MS" pitchFamily="34" charset="0"/>
              </a:rPr>
              <a:t>3 Gammas</a:t>
            </a:r>
          </a:p>
          <a:p>
            <a:r>
              <a:rPr lang="en-US" sz="2000" b="1">
                <a:solidFill>
                  <a:srgbClr val="C00000"/>
                </a:solidFill>
                <a:latin typeface="Trebuchet MS" pitchFamily="34" charset="0"/>
              </a:rPr>
              <a:t>in coincidence</a:t>
            </a:r>
          </a:p>
        </p:txBody>
      </p:sp>
      <p:sp>
        <p:nvSpPr>
          <p:cNvPr id="49" name="Freeform 15"/>
          <p:cNvSpPr>
            <a:spLocks noChangeAspect="1"/>
          </p:cNvSpPr>
          <p:nvPr/>
        </p:nvSpPr>
        <p:spPr bwMode="auto">
          <a:xfrm>
            <a:off x="2592214" y="5327981"/>
            <a:ext cx="288032" cy="287999"/>
          </a:xfrm>
          <a:custGeom>
            <a:avLst/>
            <a:gdLst>
              <a:gd name="T0" fmla="*/ 0 w 288"/>
              <a:gd name="T1" fmla="*/ 96 h 288"/>
              <a:gd name="T2" fmla="*/ 96 w 288"/>
              <a:gd name="T3" fmla="*/ 96 h 288"/>
              <a:gd name="T4" fmla="*/ 96 w 288"/>
              <a:gd name="T5" fmla="*/ 0 h 288"/>
              <a:gd name="T6" fmla="*/ 192 w 288"/>
              <a:gd name="T7" fmla="*/ 0 h 288"/>
              <a:gd name="T8" fmla="*/ 192 w 288"/>
              <a:gd name="T9" fmla="*/ 96 h 288"/>
              <a:gd name="T10" fmla="*/ 288 w 288"/>
              <a:gd name="T11" fmla="*/ 96 h 288"/>
              <a:gd name="T12" fmla="*/ 288 w 288"/>
              <a:gd name="T13" fmla="*/ 192 h 288"/>
              <a:gd name="T14" fmla="*/ 192 w 288"/>
              <a:gd name="T15" fmla="*/ 192 h 288"/>
              <a:gd name="T16" fmla="*/ 192 w 288"/>
              <a:gd name="T17" fmla="*/ 288 h 288"/>
              <a:gd name="T18" fmla="*/ 96 w 288"/>
              <a:gd name="T19" fmla="*/ 288 h 288"/>
              <a:gd name="T20" fmla="*/ 96 w 288"/>
              <a:gd name="T21" fmla="*/ 192 h 288"/>
              <a:gd name="T22" fmla="*/ 0 w 288"/>
              <a:gd name="T23" fmla="*/ 192 h 288"/>
              <a:gd name="T24" fmla="*/ 0 w 288"/>
              <a:gd name="T25" fmla="*/ 9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0" y="96"/>
                </a:moveTo>
                <a:lnTo>
                  <a:pt x="96" y="96"/>
                </a:lnTo>
                <a:lnTo>
                  <a:pt x="96" y="0"/>
                </a:lnTo>
                <a:lnTo>
                  <a:pt x="192" y="0"/>
                </a:lnTo>
                <a:lnTo>
                  <a:pt x="192" y="96"/>
                </a:lnTo>
                <a:lnTo>
                  <a:pt x="288" y="96"/>
                </a:lnTo>
                <a:lnTo>
                  <a:pt x="288" y="192"/>
                </a:lnTo>
                <a:lnTo>
                  <a:pt x="192" y="192"/>
                </a:lnTo>
                <a:lnTo>
                  <a:pt x="192" y="288"/>
                </a:lnTo>
                <a:lnTo>
                  <a:pt x="96" y="288"/>
                </a:lnTo>
                <a:lnTo>
                  <a:pt x="96" y="192"/>
                </a:lnTo>
                <a:lnTo>
                  <a:pt x="0" y="192"/>
                </a:lnTo>
                <a:lnTo>
                  <a:pt x="0" y="96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16"/>
          <p:cNvSpPr>
            <a:spLocks noChangeAspect="1" noChangeArrowheads="1"/>
          </p:cNvSpPr>
          <p:nvPr/>
        </p:nvSpPr>
        <p:spPr bwMode="auto">
          <a:xfrm>
            <a:off x="1944142" y="5183981"/>
            <a:ext cx="576064" cy="57599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18"/>
          <p:cNvSpPr>
            <a:spLocks noChangeAspect="1" noChangeArrowheads="1"/>
          </p:cNvSpPr>
          <p:nvPr/>
        </p:nvSpPr>
        <p:spPr bwMode="auto">
          <a:xfrm>
            <a:off x="2952254" y="5183981"/>
            <a:ext cx="576064" cy="575998"/>
          </a:xfrm>
          <a:prstGeom prst="ellipse">
            <a:avLst/>
          </a:prstGeom>
          <a:solidFill>
            <a:srgbClr val="4D4D4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2" name="Oval 21"/>
          <p:cNvSpPr>
            <a:spLocks noChangeAspect="1" noChangeArrowheads="1"/>
          </p:cNvSpPr>
          <p:nvPr/>
        </p:nvSpPr>
        <p:spPr bwMode="auto">
          <a:xfrm>
            <a:off x="4176390" y="4535983"/>
            <a:ext cx="576064" cy="575998"/>
          </a:xfrm>
          <a:prstGeom prst="ellipse">
            <a:avLst/>
          </a:prstGeom>
          <a:solidFill>
            <a:srgbClr val="4D4D4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4"/>
          <p:cNvSpPr>
            <a:spLocks noChangeAspect="1" noChangeArrowheads="1"/>
          </p:cNvSpPr>
          <p:nvPr/>
        </p:nvSpPr>
        <p:spPr bwMode="auto">
          <a:xfrm>
            <a:off x="5184503" y="4535983"/>
            <a:ext cx="576064" cy="575998"/>
          </a:xfrm>
          <a:prstGeom prst="ellipse">
            <a:avLst/>
          </a:prstGeom>
          <a:solidFill>
            <a:srgbClr val="4D4D4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7"/>
          <p:cNvSpPr>
            <a:spLocks noChangeAspect="1" noChangeArrowheads="1"/>
          </p:cNvSpPr>
          <p:nvPr/>
        </p:nvSpPr>
        <p:spPr bwMode="auto">
          <a:xfrm>
            <a:off x="4176390" y="5831979"/>
            <a:ext cx="576064" cy="575998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sz="1900">
              <a:solidFill>
                <a:srgbClr val="336699"/>
              </a:solidFill>
            </a:endParaRPr>
          </a:p>
        </p:txBody>
      </p:sp>
      <p:sp>
        <p:nvSpPr>
          <p:cNvPr id="55" name="Oval 30"/>
          <p:cNvSpPr>
            <a:spLocks noChangeAspect="1" noChangeArrowheads="1"/>
          </p:cNvSpPr>
          <p:nvPr/>
        </p:nvSpPr>
        <p:spPr bwMode="auto">
          <a:xfrm>
            <a:off x="5184503" y="5831979"/>
            <a:ext cx="576064" cy="575998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sz="1900">
              <a:solidFill>
                <a:srgbClr val="336699"/>
              </a:solidFill>
            </a:endParaRPr>
          </a:p>
        </p:txBody>
      </p:sp>
      <p:sp>
        <p:nvSpPr>
          <p:cNvPr id="56" name="Oval 33"/>
          <p:cNvSpPr>
            <a:spLocks noChangeAspect="1" noChangeArrowheads="1"/>
          </p:cNvSpPr>
          <p:nvPr/>
        </p:nvSpPr>
        <p:spPr bwMode="auto">
          <a:xfrm>
            <a:off x="6480647" y="5831979"/>
            <a:ext cx="576064" cy="57599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900">
              <a:solidFill>
                <a:srgbClr val="336699"/>
              </a:solidFill>
            </a:endParaRPr>
          </a:p>
        </p:txBody>
      </p:sp>
      <p:sp>
        <p:nvSpPr>
          <p:cNvPr id="57" name="Oval 36"/>
          <p:cNvSpPr>
            <a:spLocks noChangeAspect="1" noChangeArrowheads="1"/>
          </p:cNvSpPr>
          <p:nvPr/>
        </p:nvSpPr>
        <p:spPr bwMode="auto">
          <a:xfrm>
            <a:off x="6480647" y="5183981"/>
            <a:ext cx="576064" cy="57599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900">
              <a:solidFill>
                <a:srgbClr val="336699"/>
              </a:solidFill>
            </a:endParaRPr>
          </a:p>
        </p:txBody>
      </p:sp>
      <p:sp>
        <p:nvSpPr>
          <p:cNvPr id="58" name="Oval 39"/>
          <p:cNvSpPr>
            <a:spLocks noChangeAspect="1" noChangeArrowheads="1"/>
          </p:cNvSpPr>
          <p:nvPr/>
        </p:nvSpPr>
        <p:spPr bwMode="auto">
          <a:xfrm>
            <a:off x="6480647" y="4535983"/>
            <a:ext cx="576064" cy="57599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900">
              <a:solidFill>
                <a:srgbClr val="336699"/>
              </a:solidFill>
            </a:endParaRPr>
          </a:p>
        </p:txBody>
      </p:sp>
      <p:sp>
        <p:nvSpPr>
          <p:cNvPr id="59" name="AutoShape 41"/>
          <p:cNvSpPr>
            <a:spLocks noChangeArrowheads="1"/>
          </p:cNvSpPr>
          <p:nvPr/>
        </p:nvSpPr>
        <p:spPr bwMode="auto">
          <a:xfrm rot="7088329" flipV="1">
            <a:off x="3726357" y="5519947"/>
            <a:ext cx="287999" cy="576064"/>
          </a:xfrm>
          <a:prstGeom prst="downArrow">
            <a:avLst>
              <a:gd name="adj1" fmla="val 48963"/>
              <a:gd name="adj2" fmla="val 7031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Freeform 42"/>
          <p:cNvSpPr>
            <a:spLocks noChangeAspect="1"/>
          </p:cNvSpPr>
          <p:nvPr/>
        </p:nvSpPr>
        <p:spPr bwMode="auto">
          <a:xfrm>
            <a:off x="4824463" y="4679983"/>
            <a:ext cx="288032" cy="287999"/>
          </a:xfrm>
          <a:custGeom>
            <a:avLst/>
            <a:gdLst>
              <a:gd name="T0" fmla="*/ 0 w 288"/>
              <a:gd name="T1" fmla="*/ 96 h 288"/>
              <a:gd name="T2" fmla="*/ 96 w 288"/>
              <a:gd name="T3" fmla="*/ 96 h 288"/>
              <a:gd name="T4" fmla="*/ 96 w 288"/>
              <a:gd name="T5" fmla="*/ 0 h 288"/>
              <a:gd name="T6" fmla="*/ 192 w 288"/>
              <a:gd name="T7" fmla="*/ 0 h 288"/>
              <a:gd name="T8" fmla="*/ 192 w 288"/>
              <a:gd name="T9" fmla="*/ 96 h 288"/>
              <a:gd name="T10" fmla="*/ 288 w 288"/>
              <a:gd name="T11" fmla="*/ 96 h 288"/>
              <a:gd name="T12" fmla="*/ 288 w 288"/>
              <a:gd name="T13" fmla="*/ 192 h 288"/>
              <a:gd name="T14" fmla="*/ 192 w 288"/>
              <a:gd name="T15" fmla="*/ 192 h 288"/>
              <a:gd name="T16" fmla="*/ 192 w 288"/>
              <a:gd name="T17" fmla="*/ 288 h 288"/>
              <a:gd name="T18" fmla="*/ 96 w 288"/>
              <a:gd name="T19" fmla="*/ 288 h 288"/>
              <a:gd name="T20" fmla="*/ 96 w 288"/>
              <a:gd name="T21" fmla="*/ 192 h 288"/>
              <a:gd name="T22" fmla="*/ 0 w 288"/>
              <a:gd name="T23" fmla="*/ 192 h 288"/>
              <a:gd name="T24" fmla="*/ 0 w 288"/>
              <a:gd name="T25" fmla="*/ 9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0" y="96"/>
                </a:moveTo>
                <a:lnTo>
                  <a:pt x="96" y="96"/>
                </a:lnTo>
                <a:lnTo>
                  <a:pt x="96" y="0"/>
                </a:lnTo>
                <a:lnTo>
                  <a:pt x="192" y="0"/>
                </a:lnTo>
                <a:lnTo>
                  <a:pt x="192" y="96"/>
                </a:lnTo>
                <a:lnTo>
                  <a:pt x="288" y="96"/>
                </a:lnTo>
                <a:lnTo>
                  <a:pt x="288" y="192"/>
                </a:lnTo>
                <a:lnTo>
                  <a:pt x="192" y="192"/>
                </a:lnTo>
                <a:lnTo>
                  <a:pt x="192" y="288"/>
                </a:lnTo>
                <a:lnTo>
                  <a:pt x="96" y="288"/>
                </a:lnTo>
                <a:lnTo>
                  <a:pt x="96" y="192"/>
                </a:lnTo>
                <a:lnTo>
                  <a:pt x="0" y="192"/>
                </a:lnTo>
                <a:lnTo>
                  <a:pt x="0" y="96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Freeform 43"/>
          <p:cNvSpPr>
            <a:spLocks noChangeAspect="1"/>
          </p:cNvSpPr>
          <p:nvPr/>
        </p:nvSpPr>
        <p:spPr bwMode="auto">
          <a:xfrm>
            <a:off x="4824463" y="5975978"/>
            <a:ext cx="288032" cy="287999"/>
          </a:xfrm>
          <a:custGeom>
            <a:avLst/>
            <a:gdLst>
              <a:gd name="T0" fmla="*/ 0 w 288"/>
              <a:gd name="T1" fmla="*/ 96 h 288"/>
              <a:gd name="T2" fmla="*/ 96 w 288"/>
              <a:gd name="T3" fmla="*/ 96 h 288"/>
              <a:gd name="T4" fmla="*/ 96 w 288"/>
              <a:gd name="T5" fmla="*/ 0 h 288"/>
              <a:gd name="T6" fmla="*/ 192 w 288"/>
              <a:gd name="T7" fmla="*/ 0 h 288"/>
              <a:gd name="T8" fmla="*/ 192 w 288"/>
              <a:gd name="T9" fmla="*/ 96 h 288"/>
              <a:gd name="T10" fmla="*/ 288 w 288"/>
              <a:gd name="T11" fmla="*/ 96 h 288"/>
              <a:gd name="T12" fmla="*/ 288 w 288"/>
              <a:gd name="T13" fmla="*/ 192 h 288"/>
              <a:gd name="T14" fmla="*/ 192 w 288"/>
              <a:gd name="T15" fmla="*/ 192 h 288"/>
              <a:gd name="T16" fmla="*/ 192 w 288"/>
              <a:gd name="T17" fmla="*/ 288 h 288"/>
              <a:gd name="T18" fmla="*/ 96 w 288"/>
              <a:gd name="T19" fmla="*/ 288 h 288"/>
              <a:gd name="T20" fmla="*/ 96 w 288"/>
              <a:gd name="T21" fmla="*/ 192 h 288"/>
              <a:gd name="T22" fmla="*/ 0 w 288"/>
              <a:gd name="T23" fmla="*/ 192 h 288"/>
              <a:gd name="T24" fmla="*/ 0 w 288"/>
              <a:gd name="T25" fmla="*/ 9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0" y="96"/>
                </a:moveTo>
                <a:lnTo>
                  <a:pt x="96" y="96"/>
                </a:lnTo>
                <a:lnTo>
                  <a:pt x="96" y="0"/>
                </a:lnTo>
                <a:lnTo>
                  <a:pt x="192" y="0"/>
                </a:lnTo>
                <a:lnTo>
                  <a:pt x="192" y="96"/>
                </a:lnTo>
                <a:lnTo>
                  <a:pt x="288" y="96"/>
                </a:lnTo>
                <a:lnTo>
                  <a:pt x="288" y="192"/>
                </a:lnTo>
                <a:lnTo>
                  <a:pt x="192" y="192"/>
                </a:lnTo>
                <a:lnTo>
                  <a:pt x="192" y="288"/>
                </a:lnTo>
                <a:lnTo>
                  <a:pt x="96" y="288"/>
                </a:lnTo>
                <a:lnTo>
                  <a:pt x="96" y="192"/>
                </a:lnTo>
                <a:lnTo>
                  <a:pt x="0" y="192"/>
                </a:lnTo>
                <a:lnTo>
                  <a:pt x="0" y="96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AutoShape 44"/>
          <p:cNvSpPr>
            <a:spLocks noChangeArrowheads="1"/>
          </p:cNvSpPr>
          <p:nvPr/>
        </p:nvSpPr>
        <p:spPr bwMode="auto">
          <a:xfrm rot="5400000" flipV="1">
            <a:off x="5976607" y="4535950"/>
            <a:ext cx="287999" cy="576064"/>
          </a:xfrm>
          <a:prstGeom prst="downArrow">
            <a:avLst>
              <a:gd name="adj1" fmla="val 48963"/>
              <a:gd name="adj2" fmla="val 7031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45"/>
          <p:cNvSpPr>
            <a:spLocks noChangeArrowheads="1"/>
          </p:cNvSpPr>
          <p:nvPr/>
        </p:nvSpPr>
        <p:spPr bwMode="auto">
          <a:xfrm rot="5400000" flipV="1">
            <a:off x="5976607" y="5831946"/>
            <a:ext cx="287999" cy="576064"/>
          </a:xfrm>
          <a:prstGeom prst="downArrow">
            <a:avLst>
              <a:gd name="adj1" fmla="val 48963"/>
              <a:gd name="adj2" fmla="val 7031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46"/>
          <p:cNvSpPr>
            <a:spLocks noChangeArrowheads="1"/>
          </p:cNvSpPr>
          <p:nvPr/>
        </p:nvSpPr>
        <p:spPr bwMode="auto">
          <a:xfrm rot="3792950" flipV="1">
            <a:off x="5909100" y="5534947"/>
            <a:ext cx="287999" cy="576064"/>
          </a:xfrm>
          <a:prstGeom prst="downArrow">
            <a:avLst>
              <a:gd name="adj1" fmla="val 48963"/>
              <a:gd name="adj2" fmla="val 7031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68376" y="5234583"/>
                <a:ext cx="564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</m:bar>
                        </m:e>
                        <m:sub>
                          <m:r>
                            <a:rPr lang="en-US" sz="2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𝐞</m:t>
                          </m:r>
                        </m:sub>
                      </m:sSub>
                    </m:oMath>
                  </m:oMathPara>
                </a14:m>
                <a:endParaRPr lang="en-US" sz="24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376" y="5234583"/>
                <a:ext cx="56451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3056026" y="5184227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p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88147" y="454084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84522" y="4565144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Cd</a:t>
            </a:r>
            <a:endParaRPr lang="en-US" sz="28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208186" y="5890624"/>
                <a:ext cx="585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i="0" smtClean="0">
                              <a:solidFill>
                                <a:schemeClr val="bg1"/>
                              </a:solidFill>
                            </a:rPr>
                            <m:t>e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4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186" y="5890624"/>
                <a:ext cx="58535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222956" y="5904327"/>
                <a:ext cx="585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i="0" smtClean="0">
                              <a:solidFill>
                                <a:schemeClr val="bg1"/>
                              </a:solidFill>
                            </a:rPr>
                            <m:t>e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956" y="5904327"/>
                <a:ext cx="58535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6610952" y="4528186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endParaRPr lang="en-US" sz="2800" b="1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608820" y="5165077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endParaRPr lang="en-US" sz="2800" b="1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08820" y="5800062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endParaRPr lang="en-US" sz="2800" b="1">
              <a:solidFill>
                <a:schemeClr val="bg1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765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Proposing the First Solar Neutrino Experiment</a:t>
            </a:r>
          </a:p>
        </p:txBody>
      </p:sp>
      <p:pic>
        <p:nvPicPr>
          <p:cNvPr id="3" name="Picture 2" descr="C:\Users\Georg Raffelt\Desktop\a1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72" y="720458"/>
            <a:ext cx="6912000" cy="331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Georg Raffelt\Desktop\a2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73" y="4104077"/>
            <a:ext cx="6912000" cy="244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eorg Raffelt\Desktop\bahcall.jp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2" y="720007"/>
            <a:ext cx="1944000" cy="28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Georg Raffelt\Desktop\davis.jpg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2" y="3672417"/>
            <a:ext cx="1944000" cy="28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4016" y="3023927"/>
            <a:ext cx="1943876" cy="57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/>
          <a:p>
            <a:pPr algn="ctr" defTabSz="921018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John Bahcall</a:t>
            </a:r>
          </a:p>
          <a:p>
            <a:pPr algn="ctr" defTabSz="921018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1934 </a:t>
            </a:r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2005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3892" y="5976417"/>
            <a:ext cx="19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Raymond Davis Jr.</a:t>
            </a:r>
          </a:p>
          <a:p>
            <a:pPr algn="ctr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1914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2006</a:t>
            </a:r>
            <a:endParaRPr lang="en-GB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22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GQUALITY" val="95"/>
  <p:tag name="BASENAME" val=""/>
  <p:tag name="SAVETOFOLDER" val="C:\Users\Georg Raffelt\Desktop\"/>
  <p:tag name="IMAGEWIDTH" val="200"/>
  <p:tag name="IMAGEHEIGHT" val="150"/>
  <p:tag name="EXPORTRANGE" val="EntirePresentation"/>
  <p:tag name="SIZEBY" val="PIXELS"/>
  <p:tag name="EXPORTAS" val="PNG"/>
  <p:tag name="NUMBERFORMAT" val="0000"/>
</p:tagLst>
</file>

<file path=ppt/theme/theme1.xml><?xml version="1.0" encoding="utf-8"?>
<a:theme xmlns:a="http://schemas.openxmlformats.org/drawingml/2006/main" name="Geor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</Template>
  <TotalTime>4546</TotalTime>
  <Words>1525</Words>
  <Application>Microsoft Office PowerPoint</Application>
  <PresentationFormat>Custom</PresentationFormat>
  <Paragraphs>335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Georg</vt:lpstr>
      <vt:lpstr>CorelDRAW</vt:lpstr>
      <vt:lpstr>Acrobat Document</vt:lpstr>
      <vt:lpstr>Crab Nebula</vt:lpstr>
      <vt:lpstr>Periodic System of Elementary Particles</vt:lpstr>
      <vt:lpstr>Where do Neutrinos Appear in Nature?</vt:lpstr>
      <vt:lpstr>Neutrinos from the Sun</vt:lpstr>
      <vt:lpstr>Bethe’s Classic Paper on Nuclear Reactions in Stars</vt:lpstr>
      <vt:lpstr>Predicting Neutrinos from Stars</vt:lpstr>
      <vt:lpstr>Sun Glasses for Neutrinos?</vt:lpstr>
      <vt:lpstr>First Detection (1954 – 1956)</vt:lpstr>
      <vt:lpstr>Proposing the First Solar Neutrino Experiment</vt:lpstr>
      <vt:lpstr>First Measurements of Solar Neutrinos</vt:lpstr>
      <vt:lpstr>Solar Neutrinos vs. Reactor Antineutrinos</vt:lpstr>
      <vt:lpstr>Results of Chlorine Experiment (Homestake)</vt:lpstr>
      <vt:lpstr>2002 Physics Nobel Prize for Neutrino Astronomy</vt:lpstr>
      <vt:lpstr>Cherenkov Effect</vt:lpstr>
      <vt:lpstr>Super-Kamiokande Neutrino Detector (Since 1996)</vt:lpstr>
      <vt:lpstr>Super-Kamiokande: Sun in the Light of Neutrinos</vt:lpstr>
      <vt:lpstr>Results of Chlorine Experiment (Homestake)</vt:lpstr>
      <vt:lpstr>Gribov and Pontecorvo 1968</vt:lpstr>
      <vt:lpstr>Neutrino Flavor Oscillations</vt:lpstr>
      <vt:lpstr>Oscillation of Reactor Neutrinos at KamLAND (Japan)</vt:lpstr>
      <vt:lpstr>Detection of First Atmospheric Neutrinos</vt:lpstr>
      <vt:lpstr>The Race</vt:lpstr>
      <vt:lpstr>East Rand Proprietary Mine/South Africa</vt:lpstr>
      <vt:lpstr>First Neutrino Sky Map</vt:lpstr>
      <vt:lpstr>MACRO Skymap (2002)</vt:lpstr>
      <vt:lpstr>IceCube (40 &amp; 59 strings) Skymap </vt:lpstr>
      <vt:lpstr>Atmospheric Neutrino Oscillations (1998)</vt:lpstr>
      <vt:lpstr>Three-Flavor Neutrino Parameters</vt:lpstr>
      <vt:lpstr>Grand Unified Neutrino Spectrum</vt:lpstr>
      <vt:lpstr>Grand Unified Neutrino Spectrum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Neutrinos: Ghostparticles of the Universe</dc:title>
  <dc:creator>Georg Raffelt</dc:creator>
  <cp:lastModifiedBy>Georg Raffelt</cp:lastModifiedBy>
  <cp:revision>581</cp:revision>
  <cp:lastPrinted>2011-04-10T14:40:34Z</cp:lastPrinted>
  <dcterms:created xsi:type="dcterms:W3CDTF">2006-08-16T00:00:00Z</dcterms:created>
  <dcterms:modified xsi:type="dcterms:W3CDTF">2014-06-23T14:29:33Z</dcterms:modified>
</cp:coreProperties>
</file>