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47"/>
  </p:notesMasterIdLst>
  <p:handoutMasterIdLst>
    <p:handoutMasterId r:id="rId48"/>
  </p:handoutMasterIdLst>
  <p:sldIdLst>
    <p:sldId id="784" r:id="rId2"/>
    <p:sldId id="654" r:id="rId3"/>
    <p:sldId id="655" r:id="rId4"/>
    <p:sldId id="656" r:id="rId5"/>
    <p:sldId id="667" r:id="rId6"/>
    <p:sldId id="657" r:id="rId7"/>
    <p:sldId id="662" r:id="rId8"/>
    <p:sldId id="663" r:id="rId9"/>
    <p:sldId id="566" r:id="rId10"/>
    <p:sldId id="567" r:id="rId11"/>
    <p:sldId id="571" r:id="rId12"/>
    <p:sldId id="570" r:id="rId13"/>
    <p:sldId id="572" r:id="rId14"/>
    <p:sldId id="573" r:id="rId15"/>
    <p:sldId id="575" r:id="rId16"/>
    <p:sldId id="576" r:id="rId17"/>
    <p:sldId id="672" r:id="rId18"/>
    <p:sldId id="671" r:id="rId19"/>
    <p:sldId id="533" r:id="rId20"/>
    <p:sldId id="598" r:id="rId21"/>
    <p:sldId id="600" r:id="rId22"/>
    <p:sldId id="608" r:id="rId23"/>
    <p:sldId id="669" r:id="rId24"/>
    <p:sldId id="609" r:id="rId25"/>
    <p:sldId id="610" r:id="rId26"/>
    <p:sldId id="536" r:id="rId27"/>
    <p:sldId id="601" r:id="rId28"/>
    <p:sldId id="606" r:id="rId29"/>
    <p:sldId id="635" r:id="rId30"/>
    <p:sldId id="636" r:id="rId31"/>
    <p:sldId id="534" r:id="rId32"/>
    <p:sldId id="537" r:id="rId33"/>
    <p:sldId id="607" r:id="rId34"/>
    <p:sldId id="666" r:id="rId35"/>
    <p:sldId id="787" r:id="rId36"/>
    <p:sldId id="788" r:id="rId37"/>
    <p:sldId id="789" r:id="rId38"/>
    <p:sldId id="790" r:id="rId39"/>
    <p:sldId id="611" r:id="rId40"/>
    <p:sldId id="613" r:id="rId41"/>
    <p:sldId id="614" r:id="rId42"/>
    <p:sldId id="615" r:id="rId43"/>
    <p:sldId id="786" r:id="rId44"/>
    <p:sldId id="785" r:id="rId45"/>
    <p:sldId id="618" r:id="rId46"/>
  </p:sldIdLst>
  <p:sldSz cx="9217025" cy="6911975"/>
  <p:notesSz cx="9926638" cy="6781800"/>
  <p:custDataLst>
    <p:tags r:id="rId49"/>
  </p:custDataLst>
  <p:defaultTextStyle>
    <a:defPPr>
      <a:defRPr lang="en-US"/>
    </a:defPPr>
    <a:lvl1pPr marL="0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0784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1566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2350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3133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03915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64699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25482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86265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808080"/>
    <a:srgbClr val="000000"/>
    <a:srgbClr val="336699"/>
    <a:srgbClr val="5F5F5F"/>
    <a:srgbClr val="FFCC00"/>
    <a:srgbClr val="777777"/>
    <a:srgbClr val="F4C600"/>
    <a:srgbClr val="C00000"/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83" autoAdjust="0"/>
    <p:restoredTop sz="86432" autoAdjust="0"/>
  </p:normalViewPr>
  <p:slideViewPr>
    <p:cSldViewPr>
      <p:cViewPr>
        <p:scale>
          <a:sx n="60" d="100"/>
          <a:sy n="60" d="100"/>
        </p:scale>
        <p:origin x="-1844" y="-264"/>
      </p:cViewPr>
      <p:guideLst>
        <p:guide orient="horz" pos="4264"/>
        <p:guide orient="horz" pos="2177"/>
        <p:guide pos="2903"/>
        <p:guide pos="227"/>
        <p:guide pos="5534"/>
      </p:guideLst>
    </p:cSldViewPr>
  </p:slideViewPr>
  <p:outlineViewPr>
    <p:cViewPr>
      <p:scale>
        <a:sx n="33" d="100"/>
        <a:sy n="33" d="100"/>
      </p:scale>
      <p:origin x="0" y="2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136"/>
    </p:cViewPr>
  </p:sorterViewPr>
  <p:notesViewPr>
    <p:cSldViewPr showGuides="1">
      <p:cViewPr varScale="1">
        <p:scale>
          <a:sx n="77" d="100"/>
          <a:sy n="77" d="100"/>
        </p:scale>
        <p:origin x="-1644" y="-90"/>
      </p:cViewPr>
      <p:guideLst>
        <p:guide orient="horz" pos="2136"/>
        <p:guide pos="312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473684210526317E-3"/>
          <c:y val="0.13842482100238662"/>
          <c:w val="0.99342105263157898"/>
          <c:h val="0.7159904534606205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373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F0000"/>
              </a:solidFill>
              <a:ln w="12373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33CCCC"/>
              </a:solidFill>
              <a:ln w="12373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12373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70</c:v>
                </c:pt>
                <c:pt idx="1">
                  <c:v>1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474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54" b="1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473684210526317E-3"/>
          <c:y val="0.13842482100238662"/>
          <c:w val="0.99342105263157898"/>
          <c:h val="0.7159904534606205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373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F0000"/>
              </a:solidFill>
              <a:ln w="12373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33CCCC"/>
              </a:solidFill>
              <a:ln w="12373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12373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70</c:v>
                </c:pt>
                <c:pt idx="1">
                  <c:v>1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474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54" b="1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473684210526317E-3"/>
          <c:y val="0.13842482100238662"/>
          <c:w val="0.99342105263157898"/>
          <c:h val="0.7159904534606205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9050">
              <a:solidFill>
                <a:schemeClr val="bg1"/>
              </a:solidFill>
              <a:prstDash val="solid"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33CCCC"/>
              </a:solidFill>
              <a:ln w="19050">
                <a:solidFill>
                  <a:schemeClr val="bg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bg1"/>
                </a:solidFill>
                <a:prstDash val="solid"/>
              </a:ln>
            </c:spPr>
          </c:dPt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474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54" b="1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473684210526317E-3"/>
          <c:y val="0.13842482100238662"/>
          <c:w val="0.99342105263157898"/>
          <c:h val="0.7159904534606205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2225">
              <a:solidFill>
                <a:schemeClr val="bg1"/>
              </a:solidFill>
              <a:prstDash val="solid"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F0000"/>
              </a:solidFill>
              <a:ln w="22225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33CCCC"/>
              </a:solidFill>
              <a:ln w="22225">
                <a:solidFill>
                  <a:schemeClr val="bg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22225">
                <a:solidFill>
                  <a:schemeClr val="bg1"/>
                </a:solidFill>
                <a:prstDash val="solid"/>
              </a:ln>
            </c:spPr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474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54" b="1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473684210526317E-3"/>
          <c:y val="0.13842482100238662"/>
          <c:w val="0.99342105263157898"/>
          <c:h val="0.7159904534606205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9050">
              <a:solidFill>
                <a:schemeClr val="bg1"/>
              </a:solidFill>
              <a:prstDash val="solid"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33CCCC"/>
              </a:solidFill>
              <a:ln w="19050">
                <a:solidFill>
                  <a:schemeClr val="bg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bg1"/>
                </a:solidFill>
                <a:prstDash val="solid"/>
              </a:ln>
            </c:spPr>
          </c:dPt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48.8</c:v>
                </c:pt>
                <c:pt idx="1">
                  <c:v>18.600000000000001</c:v>
                </c:pt>
                <c:pt idx="2">
                  <c:v>32.6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474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54" b="1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237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5C8F8-B5DB-43D9-85CF-6394458414A4}" type="datetimeFigureOut">
              <a:rPr lang="en-US" smtClean="0"/>
              <a:t>23-Jun-14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237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D8B15-1CA3-4651-B523-EF16B1F80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5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/>
          <a:lstStyle>
            <a:lvl1pPr algn="r">
              <a:defRPr sz="1200"/>
            </a:lvl1pPr>
          </a:lstStyle>
          <a:p>
            <a:fld id="{01620072-3401-4DB9-8FDB-45DC06C8E2ED}" type="datetimeFigureOut">
              <a:rPr lang="en-US" smtClean="0"/>
              <a:t>23-Jun-14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8000"/>
            <a:ext cx="3392488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2" tIns="47724" rIns="95452" bIns="477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1357"/>
            <a:ext cx="7941310" cy="3051810"/>
          </a:xfrm>
          <a:prstGeom prst="rect">
            <a:avLst/>
          </a:prstGeom>
        </p:spPr>
        <p:txBody>
          <a:bodyPr vert="horz" lIns="95452" tIns="47724" rIns="95452" bIns="477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1534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41534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 anchor="b"/>
          <a:lstStyle>
            <a:lvl1pPr algn="r">
              <a:defRPr sz="1200"/>
            </a:lvl1pPr>
          </a:lstStyle>
          <a:p>
            <a:fld id="{9D3757EF-13E9-4198-A937-0CBC43ED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5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8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217024" cy="582932"/>
          </a:xfrm>
          <a:solidFill>
            <a:srgbClr val="707070"/>
          </a:solidFill>
        </p:spPr>
        <p:txBody>
          <a:bodyPr>
            <a:noAutofit/>
          </a:bodyPr>
          <a:lstStyle>
            <a:lvl1pPr>
              <a:defRPr sz="3200" b="1">
                <a:ln w="6350"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solidFill>
            <a:srgbClr val="707070"/>
          </a:solidFill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Neutrinos in Astrophysics and Cosmology, NBI, 23–27 June 2014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217024" cy="582932"/>
          </a:xfrm>
          <a:noFill/>
        </p:spPr>
        <p:txBody>
          <a:bodyPr>
            <a:noAutofit/>
          </a:bodyPr>
          <a:lstStyle>
            <a:lvl1pPr>
              <a:defRPr sz="3200" b="1">
                <a:ln w="6350"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Neutrinos in Astrophysics and Cosmology, NBI, 23–27 June 2014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4E85B-29E0-4831-9ABF-C0EF0290A72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7516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851" y="276799"/>
            <a:ext cx="8295323" cy="1151996"/>
          </a:xfrm>
          <a:prstGeom prst="rect">
            <a:avLst/>
          </a:prstGeom>
        </p:spPr>
        <p:txBody>
          <a:bodyPr vert="horz" lIns="92144" tIns="46072" rIns="92144" bIns="460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51" y="1612798"/>
            <a:ext cx="8295323" cy="4561584"/>
          </a:xfrm>
          <a:prstGeom prst="rect">
            <a:avLst/>
          </a:prstGeom>
        </p:spPr>
        <p:txBody>
          <a:bodyPr vert="horz" lIns="92144" tIns="46072" rIns="92144" bIns="460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851" y="6406380"/>
            <a:ext cx="2150639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23-Jun-14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0" y="6406380"/>
            <a:ext cx="2918725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5538" y="6406380"/>
            <a:ext cx="2150639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2" r:id="rId2"/>
    <p:sldLayoutId id="2147483713" r:id="rId3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214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5545" indent="-345545" algn="l" defTabSz="9214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8679" indent="-287953" algn="l" defTabSz="9214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15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2540" indent="-230364" algn="l" defTabSz="9214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3263" indent="-230364" algn="l" defTabSz="9214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3991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4716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55442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16166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726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1451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2177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903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3627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4354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5079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5805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9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1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0.png"/><Relationship Id="rId11" Type="http://schemas.openxmlformats.org/officeDocument/2006/relationships/image" Target="../media/image31.png"/><Relationship Id="rId5" Type="http://schemas.openxmlformats.org/officeDocument/2006/relationships/image" Target="../media/image250.png"/><Relationship Id="rId10" Type="http://schemas.openxmlformats.org/officeDocument/2006/relationships/image" Target="../media/image300.png"/><Relationship Id="rId4" Type="http://schemas.openxmlformats.org/officeDocument/2006/relationships/image" Target="../media/image241.png"/><Relationship Id="rId9" Type="http://schemas.openxmlformats.org/officeDocument/2006/relationships/image" Target="../media/image2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C:\Users\Georg%20Raffelt\Desktop\14NielsBohr\animations\sdssrotate.mpeg" TargetMode="External"/><Relationship Id="rId1" Type="http://schemas.microsoft.com/office/2007/relationships/media" Target="file:///C:\Users\Georg%20Raffelt\Desktop\14NielsBohr\animations\sdssrotate.mpeg" TargetMode="Externa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Georg%20Raffelt\Desktop\14NielsBohr\animations\strucformcube.avi" TargetMode="External"/><Relationship Id="rId1" Type="http://schemas.microsoft.com/office/2007/relationships/media" Target="file:///C:\Users\Georg%20Raffelt\Desktop\14NielsBohr\animations\strucformcube.avi" TargetMode="Externa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jpeg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62.png"/><Relationship Id="rId7" Type="http://schemas.openxmlformats.org/officeDocument/2006/relationships/image" Target="../media/image63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01.png"/><Relationship Id="rId4" Type="http://schemas.openxmlformats.org/officeDocument/2006/relationships/image" Target="../media/image191.png"/><Relationship Id="rId9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65.png"/><Relationship Id="rId7" Type="http://schemas.openxmlformats.org/officeDocument/2006/relationships/image" Target="../media/image63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01.png"/><Relationship Id="rId4" Type="http://schemas.openxmlformats.org/officeDocument/2006/relationships/image" Target="../media/image191.png"/><Relationship Id="rId9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0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7.png"/><Relationship Id="rId5" Type="http://schemas.openxmlformats.org/officeDocument/2006/relationships/image" Target="../media/image70.png"/><Relationship Id="rId10" Type="http://schemas.openxmlformats.org/officeDocument/2006/relationships/image" Target="../media/image76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2.png"/><Relationship Id="rId3" Type="http://schemas.openxmlformats.org/officeDocument/2006/relationships/image" Target="../media/image12.png"/><Relationship Id="rId7" Type="http://schemas.openxmlformats.org/officeDocument/2006/relationships/image" Target="../media/image81.wmf"/><Relationship Id="rId12" Type="http://schemas.openxmlformats.org/officeDocument/2006/relationships/image" Target="../media/image19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2.png"/><Relationship Id="rId5" Type="http://schemas.openxmlformats.org/officeDocument/2006/relationships/image" Target="../media/image14.png"/><Relationship Id="rId10" Type="http://schemas.openxmlformats.org/officeDocument/2006/relationships/image" Target="../media/image171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video" Target="file:///C:\Users\Georg%20Raffelt\Desktop\14NielsBohr\animations\explosion.avi" TargetMode="External"/><Relationship Id="rId1" Type="http://schemas.microsoft.com/office/2007/relationships/media" Target="file:///C:\Users\Georg%20Raffelt\Desktop\14NielsBohr\animations\explosion.avi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Crab Nebula</a:t>
            </a:r>
            <a:endParaRPr lang="en-US"/>
          </a:p>
        </p:txBody>
      </p:sp>
      <p:pic>
        <p:nvPicPr>
          <p:cNvPr id="3" name="Picture 3" descr="C:\Users\Georg Raffelt\Desktop\c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" y="0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27"/>
            <a:ext cx="9215438" cy="21809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2" y="5688297"/>
            <a:ext cx="9216010" cy="12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1800" y="143527"/>
            <a:ext cx="8353426" cy="38891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56" tIns="46078" rIns="92156" bIns="46078" anchor="t" anchorCtr="0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Neutrinos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Astrophysics and Cosmology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Cosmological Neutrinos 1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904460"/>
            <a:ext cx="9217025" cy="935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  <a:latin typeface="Trebuchet MS" pitchFamily="34" charset="0"/>
              </a:rPr>
              <a:t>Georg G. Raffelt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Trebuchet MS" pitchFamily="34" charset="0"/>
              </a:rPr>
              <a:t>Max-Planck-Institut f</a:t>
            </a:r>
            <a:r>
              <a:rPr lang="de-DE" sz="2800" b="1">
                <a:solidFill>
                  <a:schemeClr val="bg1"/>
                </a:solidFill>
                <a:latin typeface="Trebuchet MS" pitchFamily="34" charset="0"/>
              </a:rPr>
              <a:t>ür Physik, München, Germany</a:t>
            </a:r>
          </a:p>
        </p:txBody>
      </p:sp>
    </p:spTree>
    <p:extLst>
      <p:ext uri="{BB962C8B-B14F-4D97-AF65-F5344CB8AC3E}">
        <p14:creationId xmlns:p14="http://schemas.microsoft.com/office/powerpoint/2010/main" val="31669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 Bang</a:t>
            </a:r>
          </a:p>
        </p:txBody>
      </p:sp>
      <p:sp>
        <p:nvSpPr>
          <p:cNvPr id="2588675" name="Rectangle 3"/>
          <p:cNvSpPr>
            <a:spLocks noChangeArrowheads="1"/>
          </p:cNvSpPr>
          <p:nvPr/>
        </p:nvSpPr>
        <p:spPr bwMode="auto">
          <a:xfrm>
            <a:off x="0" y="0"/>
            <a:ext cx="9217025" cy="6911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pic>
        <p:nvPicPr>
          <p:cNvPr id="2588676" name="Picture 4" descr="C:\Users\Georg Raffelt\Desktop\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" y="0"/>
            <a:ext cx="8424937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Cosmic Expansion</a:t>
            </a:r>
            <a:endParaRPr lang="en-US"/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44016" y="719689"/>
            <a:ext cx="4392488" cy="575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pPr algn="ctr"/>
            <a:r>
              <a:rPr lang="en-US" altLang="en-US" sz="2400" b="1">
                <a:solidFill>
                  <a:srgbClr val="003399"/>
                </a:solidFill>
              </a:rPr>
              <a:t>Cosmic Scale Factor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680521" y="719689"/>
            <a:ext cx="4392488" cy="575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pPr algn="ctr"/>
            <a:r>
              <a:rPr lang="en-US" altLang="en-US" sz="2400" b="1">
                <a:solidFill>
                  <a:srgbClr val="003399"/>
                </a:solidFill>
              </a:rPr>
              <a:t>Cosmic Redshift</a:t>
            </a:r>
          </a:p>
        </p:txBody>
      </p:sp>
      <p:pic>
        <p:nvPicPr>
          <p:cNvPr id="5" name="Picture 3" descr="C:\Users\Georg Raffelt\Desktop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64" y="1368005"/>
            <a:ext cx="2160240" cy="215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eorg Raffelt\Desktop\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368005"/>
            <a:ext cx="2160240" cy="215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Georg Raffelt\Desktop\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1" y="1368006"/>
            <a:ext cx="4392488" cy="215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144016" y="3672017"/>
                <a:ext cx="4392488" cy="17279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/>
              <a:lstStyle/>
              <a:p>
                <a:pPr>
                  <a:buFontTx/>
                  <a:buChar char="•"/>
                </a:pPr>
                <a:r>
                  <a:rPr lang="en-US" altLang="en-US" sz="2000" b="1">
                    <a:solidFill>
                      <a:srgbClr val="003399"/>
                    </a:solidFill>
                  </a:rPr>
                  <a:t> Space between galaxies grows</a:t>
                </a:r>
              </a:p>
              <a:p>
                <a:endParaRPr lang="en-US" altLang="en-US" sz="600" b="1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altLang="en-US" sz="2000" b="1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b="1" smtClean="0">
                    <a:solidFill>
                      <a:srgbClr val="003399"/>
                    </a:solidFill>
                  </a:rPr>
                  <a:t>Galaxies (stars, people) stay the same</a:t>
                </a:r>
                <a:endParaRPr lang="en-US" altLang="en-US" sz="2000" b="1">
                  <a:solidFill>
                    <a:srgbClr val="003399"/>
                  </a:solidFill>
                </a:endParaRPr>
              </a:p>
              <a:p>
                <a:r>
                  <a:rPr lang="en-US" altLang="en-US" sz="2000" b="1">
                    <a:solidFill>
                      <a:srgbClr val="003399"/>
                    </a:solidFill>
                  </a:rPr>
                  <a:t>  </a:t>
                </a:r>
                <a:r>
                  <a:rPr lang="en-US" altLang="en-US" sz="1000" b="1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b="1">
                    <a:solidFill>
                      <a:srgbClr val="003399"/>
                    </a:solidFill>
                  </a:rPr>
                  <a:t>(dominated by local gravity</a:t>
                </a:r>
              </a:p>
              <a:p>
                <a:r>
                  <a:rPr lang="en-US" altLang="en-US" sz="2000" b="1">
                    <a:solidFill>
                      <a:srgbClr val="003399"/>
                    </a:solidFill>
                  </a:rPr>
                  <a:t>    or by electromagnetic forces)</a:t>
                </a:r>
              </a:p>
              <a:p>
                <a:endParaRPr lang="en-US" altLang="en-US" sz="600" b="1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altLang="en-US" sz="2000" b="1">
                    <a:solidFill>
                      <a:srgbClr val="003399"/>
                    </a:solidFill>
                  </a:rPr>
                  <a:t> Cosmic scale factor today: 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𝒂</m:t>
                    </m:r>
                    <m:r>
                      <a:rPr lang="en-US" alt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=</m:t>
                    </m:r>
                    <m:r>
                      <a:rPr lang="en-US" alt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altLang="en-US" sz="2000" b="1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16" y="3672017"/>
                <a:ext cx="4392488" cy="1727994"/>
              </a:xfrm>
              <a:prstGeom prst="rect">
                <a:avLst/>
              </a:prstGeom>
              <a:blipFill rotWithShape="1">
                <a:blip r:embed="rId5"/>
                <a:stretch>
                  <a:fillRect l="-1667" t="-2113" b="-1021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4680644" y="3672263"/>
                <a:ext cx="4392488" cy="17279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/>
              <a:lstStyle/>
              <a:p>
                <a:pPr>
                  <a:buFontTx/>
                  <a:buChar char="•"/>
                </a:pPr>
                <a:r>
                  <a:rPr lang="en-US" altLang="en-US" sz="2000" b="1" smtClean="0">
                    <a:solidFill>
                      <a:srgbClr val="003399"/>
                    </a:solidFill>
                  </a:rPr>
                  <a:t> Wavelength of light is “stretched”</a:t>
                </a:r>
                <a:endParaRPr lang="en-US" altLang="en-US" sz="2000" b="1">
                  <a:solidFill>
                    <a:srgbClr val="003399"/>
                  </a:solidFill>
                </a:endParaRPr>
              </a:p>
              <a:p>
                <a:endParaRPr lang="en-US" altLang="en-US" sz="600" b="1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altLang="en-US" sz="2000" b="1">
                    <a:solidFill>
                      <a:srgbClr val="003399"/>
                    </a:solidFill>
                  </a:rPr>
                  <a:t> Suffers </a:t>
                </a:r>
                <a:r>
                  <a:rPr lang="en-US" altLang="en-US" sz="2000" b="1" smtClean="0">
                    <a:solidFill>
                      <a:srgbClr val="003399"/>
                    </a:solidFill>
                  </a:rPr>
                  <a:t>redshift   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𝒛</m:t>
                    </m:r>
                    <m:r>
                      <a:rPr lang="en-US" alt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+</m:t>
                    </m:r>
                    <m:r>
                      <a:rPr lang="en-US" alt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𝟏</m:t>
                    </m:r>
                    <m:r>
                      <a:rPr lang="en-US" alt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000" b="1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b="1" i="1" smtClean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000" b="1" i="1" smtClean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en-US" sz="2000" b="1" i="0" smtClean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𝐭𝐨𝐝𝐚𝐲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000" b="1" i="1" smtClean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000" b="1" i="1" smtClean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en-US" sz="2000" b="1" i="0" smtClean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𝐭𝐡𝐞𝐧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000" b="1">
                  <a:solidFill>
                    <a:srgbClr val="003399"/>
                  </a:solidFill>
                </a:endParaRPr>
              </a:p>
              <a:p>
                <a:endParaRPr lang="en-US" altLang="en-US" sz="600" b="1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altLang="en-US" sz="2000" b="1">
                    <a:solidFill>
                      <a:srgbClr val="003399"/>
                    </a:solidFill>
                  </a:rPr>
                  <a:t> Redshift today:</a:t>
                </a:r>
                <a:r>
                  <a:rPr lang="en-US" altLang="en-US" sz="2000" b="1" smtClean="0">
                    <a:solidFill>
                      <a:srgbClr val="003399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𝒛</m:t>
                    </m:r>
                    <m:r>
                      <a:rPr lang="en-US" altLang="en-US" sz="2000" b="1" i="1">
                        <a:solidFill>
                          <a:srgbClr val="003399"/>
                        </a:solidFill>
                        <a:latin typeface="Cambria Math"/>
                      </a:rPr>
                      <m:t>=</m:t>
                    </m:r>
                    <m:r>
                      <a:rPr lang="en-US" alt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altLang="en-US" sz="2000" b="1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9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0644" y="3672263"/>
                <a:ext cx="4392488" cy="1727994"/>
              </a:xfrm>
              <a:prstGeom prst="rect">
                <a:avLst/>
              </a:prstGeom>
              <a:blipFill rotWithShape="1">
                <a:blip r:embed="rId6"/>
                <a:stretch>
                  <a:fillRect l="-1667" t="-211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017" y="5472267"/>
                <a:ext cx="8928546" cy="115216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𝒛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today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then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today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then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7" y="5472267"/>
                <a:ext cx="8928546" cy="11521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27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Friedman-Robertson-Walker-Lema</a:t>
            </a:r>
            <a:r>
              <a:rPr lang="en-US" altLang="en-US"/>
              <a:t>î</a:t>
            </a:r>
            <a:r>
              <a:rPr lang="en-US" smtClean="0"/>
              <a:t>tre Cosmology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463" y="647597"/>
                <a:ext cx="8928100" cy="2350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altLang="en-US" sz="2400" b="1" dirty="0" smtClean="0">
                    <a:solidFill>
                      <a:srgbClr val="003399"/>
                    </a:solidFill>
                  </a:rPr>
                  <a:t> On </a:t>
                </a:r>
                <a:r>
                  <a:rPr lang="en-US" altLang="en-US" sz="2400" b="1" dirty="0">
                    <a:solidFill>
                      <a:srgbClr val="003399"/>
                    </a:solidFill>
                  </a:rPr>
                  <a:t>scales </a:t>
                </a:r>
                <a:r>
                  <a:rPr lang="en-US" altLang="en-US" sz="2400" b="1" dirty="0">
                    <a:solidFill>
                      <a:srgbClr val="003399"/>
                    </a:solidFill>
                    <a:ea typeface="Arial Unicode MS" pitchFamily="34" charset="-128"/>
                    <a:cs typeface="Arial Unicode MS" pitchFamily="34" charset="-128"/>
                  </a:rPr>
                  <a:t>≳</a:t>
                </a:r>
                <a:r>
                  <a:rPr lang="en-US" altLang="en-US" sz="2400" b="1" dirty="0">
                    <a:solidFill>
                      <a:srgbClr val="003399"/>
                    </a:solidFill>
                  </a:rPr>
                  <a:t> 100 </a:t>
                </a:r>
                <a:r>
                  <a:rPr lang="en-US" altLang="en-US" sz="2400" b="1" dirty="0" err="1">
                    <a:solidFill>
                      <a:srgbClr val="003399"/>
                    </a:solidFill>
                  </a:rPr>
                  <a:t>Mpc</a:t>
                </a:r>
                <a:r>
                  <a:rPr lang="en-US" altLang="en-US" sz="2400" b="1" dirty="0">
                    <a:solidFill>
                      <a:srgbClr val="003399"/>
                    </a:solidFill>
                  </a:rPr>
                  <a:t>, space is maximally </a:t>
                </a:r>
                <a:r>
                  <a:rPr lang="en-US" altLang="en-US" sz="2400" b="1" dirty="0" smtClean="0">
                    <a:solidFill>
                      <a:srgbClr val="003399"/>
                    </a:solidFill>
                  </a:rPr>
                  <a:t>symmetric</a:t>
                </a:r>
              </a:p>
              <a:p>
                <a:r>
                  <a:rPr lang="en-US" altLang="en-US" sz="2400" b="1" dirty="0" smtClean="0">
                    <a:solidFill>
                      <a:srgbClr val="003399"/>
                    </a:solidFill>
                  </a:rPr>
                  <a:t>   </a:t>
                </a:r>
                <a:r>
                  <a:rPr lang="en-US" altLang="en-US" sz="2400" b="1" dirty="0">
                    <a:solidFill>
                      <a:srgbClr val="003399"/>
                    </a:solidFill>
                  </a:rPr>
                  <a:t>(homogeneous &amp; isotropic</a:t>
                </a:r>
                <a:r>
                  <a:rPr lang="en-US" altLang="en-US" sz="2400" b="1" dirty="0" smtClean="0">
                    <a:solidFill>
                      <a:srgbClr val="003399"/>
                    </a:solidFill>
                  </a:rPr>
                  <a:t>)</a:t>
                </a:r>
              </a:p>
              <a:p>
                <a:endParaRPr lang="en-US" altLang="en-US" sz="1000" b="1" dirty="0" smtClean="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altLang="en-US" sz="2400" b="1" dirty="0">
                    <a:solidFill>
                      <a:srgbClr val="003399"/>
                    </a:solidFill>
                  </a:rPr>
                  <a:t> The corresponding </a:t>
                </a:r>
                <a:r>
                  <a:rPr lang="en-US" altLang="en-US" sz="2400" b="1" dirty="0">
                    <a:solidFill>
                      <a:srgbClr val="C00000"/>
                    </a:solidFill>
                  </a:rPr>
                  <a:t>Robertson-Walker metric</a:t>
                </a:r>
                <a:r>
                  <a:rPr lang="en-US" altLang="en-US" sz="2400" b="1" dirty="0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400" b="1" dirty="0" smtClean="0">
                    <a:solidFill>
                      <a:srgbClr val="003399"/>
                    </a:solidFill>
                  </a:rPr>
                  <a:t>is</a:t>
                </a:r>
              </a:p>
              <a:p>
                <a:endParaRPr lang="en-US" altLang="en-US" sz="800" b="1" dirty="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alt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𝐭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en-US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sSup>
                                <m:sSupPr>
                                  <m:ctrlPr>
                                    <a:rPr lang="en-US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en-US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US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𝜽</m:t>
                              </m:r>
                              <m:r>
                                <a:rPr lang="en-US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en-US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𝝓</m:t>
                                  </m:r>
                                </m:e>
                                <m:sup>
                                  <m:r>
                                    <a:rPr lang="en-US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63" y="647597"/>
                <a:ext cx="8928100" cy="2350900"/>
              </a:xfrm>
              <a:prstGeom prst="rect">
                <a:avLst/>
              </a:prstGeom>
              <a:blipFill rotWithShape="1">
                <a:blip r:embed="rId2"/>
                <a:stretch>
                  <a:fillRect l="-1093" t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112651" y="3096070"/>
            <a:ext cx="3959911" cy="935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156" tIns="46078" rIns="92156" bIns="46078" anchor="ctr"/>
          <a:lstStyle>
            <a:lvl1pPr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smtClean="0">
                <a:solidFill>
                  <a:srgbClr val="003399"/>
                </a:solidFill>
                <a:latin typeface="Trebuchet MS" pitchFamily="34" charset="0"/>
              </a:rPr>
              <a:t>Co-moving spherical </a:t>
            </a:r>
            <a:r>
              <a:rPr lang="en-US" altLang="en-US" sz="2000">
                <a:solidFill>
                  <a:srgbClr val="003399"/>
                </a:solidFill>
                <a:latin typeface="Trebuchet MS" pitchFamily="34" charset="0"/>
              </a:rPr>
              <a:t>coordinates</a:t>
            </a:r>
          </a:p>
          <a:p>
            <a:r>
              <a:rPr lang="en-US" altLang="en-US" sz="2000">
                <a:solidFill>
                  <a:srgbClr val="003399"/>
                </a:solidFill>
                <a:latin typeface="Trebuchet MS" pitchFamily="34" charset="0"/>
              </a:rPr>
              <a:t>r is </a:t>
            </a:r>
            <a:r>
              <a:rPr lang="en-US" altLang="en-US" sz="2000" smtClean="0">
                <a:solidFill>
                  <a:srgbClr val="003399"/>
                </a:solidFill>
                <a:latin typeface="Trebuchet MS" pitchFamily="34" charset="0"/>
              </a:rPr>
              <a:t>dimensionless</a:t>
            </a:r>
          </a:p>
          <a:p>
            <a:endParaRPr lang="de-DE" altLang="en-US" sz="200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664242" y="3095937"/>
            <a:ext cx="936104" cy="935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 sz="2000">
                <a:solidFill>
                  <a:srgbClr val="003399"/>
                </a:solidFill>
              </a:rPr>
              <a:t>Cosmic</a:t>
            </a:r>
          </a:p>
          <a:p>
            <a:r>
              <a:rPr lang="en-US" altLang="en-US" sz="2000">
                <a:solidFill>
                  <a:srgbClr val="003399"/>
                </a:solidFill>
              </a:rPr>
              <a:t>scale</a:t>
            </a:r>
          </a:p>
          <a:p>
            <a:r>
              <a:rPr lang="en-US" altLang="en-US" sz="2000">
                <a:solidFill>
                  <a:srgbClr val="003399"/>
                </a:solidFill>
              </a:rPr>
              <a:t>factor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152076" y="3096070"/>
            <a:ext cx="1584176" cy="935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 sz="2000">
                <a:solidFill>
                  <a:srgbClr val="003399"/>
                </a:solidFill>
              </a:rPr>
              <a:t>Clock </a:t>
            </a:r>
            <a:r>
              <a:rPr lang="en-US" altLang="en-US" sz="2000" smtClean="0">
                <a:solidFill>
                  <a:srgbClr val="003399"/>
                </a:solidFill>
              </a:rPr>
              <a:t>time</a:t>
            </a:r>
          </a:p>
          <a:p>
            <a:r>
              <a:rPr lang="en-US" altLang="en-US" sz="2000" smtClean="0">
                <a:solidFill>
                  <a:srgbClr val="003399"/>
                </a:solidFill>
              </a:rPr>
              <a:t>of co-moving</a:t>
            </a:r>
          </a:p>
          <a:p>
            <a:r>
              <a:rPr lang="en-US" altLang="en-US" sz="2000" smtClean="0">
                <a:solidFill>
                  <a:srgbClr val="003399"/>
                </a:solidFill>
              </a:rPr>
              <a:t>observer</a:t>
            </a:r>
            <a:endParaRPr lang="en-US" altLang="en-US" sz="2000">
              <a:solidFill>
                <a:srgbClr val="003399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160172" y="2807897"/>
            <a:ext cx="0" cy="288040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952282" y="2807897"/>
            <a:ext cx="0" cy="288040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192732" y="2807897"/>
            <a:ext cx="0" cy="288040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008012" y="2850429"/>
            <a:ext cx="7344963" cy="3744520"/>
            <a:chOff x="1008069" y="2879907"/>
            <a:chExt cx="7344963" cy="3744520"/>
          </a:xfrm>
        </p:grpSpPr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3816424" y="6120429"/>
              <a:ext cx="1800200" cy="5039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2000" b="1"/>
                <a:t>k = 0</a:t>
              </a: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1152086" y="6120429"/>
              <a:ext cx="1800200" cy="5039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2000" b="1"/>
                <a:t>k = </a:t>
              </a:r>
              <a:r>
                <a:rPr lang="en-US" altLang="en-US" sz="2000" b="1">
                  <a:latin typeface="Symbol" pitchFamily="18" charset="2"/>
                </a:rPr>
                <a:t>-</a:t>
              </a:r>
              <a:r>
                <a:rPr lang="en-US" altLang="en-US" sz="2000" b="1"/>
                <a:t>1</a:t>
              </a: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6480822" y="6120429"/>
              <a:ext cx="1800200" cy="5039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2000" b="1"/>
                <a:t>k = </a:t>
              </a:r>
              <a:r>
                <a:rPr lang="en-US" altLang="en-US" sz="2000" b="1">
                  <a:latin typeface="Symbol" pitchFamily="18" charset="2"/>
                </a:rPr>
                <a:t>+</a:t>
              </a:r>
              <a:r>
                <a:rPr lang="en-US" altLang="en-US" sz="2000" b="1"/>
                <a:t>1</a:t>
              </a:r>
            </a:p>
          </p:txBody>
        </p:sp>
        <p:pic>
          <p:nvPicPr>
            <p:cNvPr id="14" name="Picture 18" descr="C:\PICS\TEMP\spaces-flat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229" y="4349779"/>
              <a:ext cx="1818025" cy="184258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21" descr="C:\PICS\TEMP\spaces-neg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9" y="4497185"/>
              <a:ext cx="2108909" cy="169518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" name="Picture 24" descr="C:\PICS\TEMP\spaces-pos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007" y="4349779"/>
              <a:ext cx="1818025" cy="184258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3844207" y="3096072"/>
              <a:ext cx="1236256" cy="9581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000" dirty="0">
                  <a:solidFill>
                    <a:srgbClr val="003399"/>
                  </a:solidFill>
                </a:rPr>
                <a:t>Curvature</a:t>
              </a:r>
            </a:p>
            <a:p>
              <a:r>
                <a:rPr lang="en-US" altLang="en-US" sz="2000" dirty="0">
                  <a:solidFill>
                    <a:srgbClr val="003399"/>
                  </a:solidFill>
                </a:rPr>
                <a:t>k = 0, </a:t>
              </a:r>
              <a:r>
                <a:rPr lang="en-US" altLang="en-US" sz="2000" dirty="0">
                  <a:solidFill>
                    <a:srgbClr val="003399"/>
                  </a:solidFill>
                  <a:sym typeface="Symbol" pitchFamily="18" charset="2"/>
                </a:rPr>
                <a:t></a:t>
              </a:r>
              <a:r>
                <a:rPr lang="en-US" altLang="en-US" sz="2000" dirty="0" smtClean="0">
                  <a:solidFill>
                    <a:srgbClr val="003399"/>
                  </a:solidFill>
                  <a:sym typeface="Symbol" pitchFamily="18" charset="2"/>
                </a:rPr>
                <a:t>1</a:t>
              </a:r>
            </a:p>
            <a:p>
              <a:endParaRPr lang="en-US" altLang="en-US" sz="2000" dirty="0">
                <a:solidFill>
                  <a:srgbClr val="003399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4320472" y="2879907"/>
              <a:ext cx="0" cy="28804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6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Friedman Equation: Newtonian Derivation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052"/>
              <p:cNvSpPr>
                <a:spLocks noChangeArrowheads="1"/>
              </p:cNvSpPr>
              <p:nvPr/>
            </p:nvSpPr>
            <p:spPr bwMode="auto">
              <a:xfrm>
                <a:off x="143892" y="791617"/>
                <a:ext cx="8928671" cy="5760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402" tIns="43201" rIns="86402" bIns="43201" anchor="t" anchorCtr="0"/>
              <a:lstStyle/>
              <a:p>
                <a:pPr>
                  <a:buFontTx/>
                  <a:buChar char="•"/>
                </a:pP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b="1" dirty="0" err="1" smtClean="0">
                    <a:solidFill>
                      <a:srgbClr val="003399"/>
                    </a:solidFill>
                  </a:rPr>
                  <a:t>Birkhoff’s</a:t>
                </a: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 theorem:</a:t>
                </a:r>
              </a:p>
              <a:p>
                <a:r>
                  <a:rPr lang="en-US" altLang="en-US" sz="2000" b="1" dirty="0">
                    <a:solidFill>
                      <a:srgbClr val="003399"/>
                    </a:solidFill>
                  </a:rPr>
                  <a:t>   Spherical symmetry implies that </a:t>
                </a: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only</a:t>
                </a:r>
              </a:p>
              <a:p>
                <a:r>
                  <a:rPr lang="en-US" altLang="en-US" sz="2000" b="1" dirty="0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  the mass</a:t>
                </a:r>
                <a:r>
                  <a:rPr lang="en-US" altLang="en-US" sz="2000" b="1" dirty="0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interior </a:t>
                </a:r>
                <a:r>
                  <a:rPr lang="en-US" altLang="en-US" sz="2000" b="1" dirty="0">
                    <a:solidFill>
                      <a:srgbClr val="003399"/>
                    </a:solidFill>
                  </a:rPr>
                  <a:t>to </a:t>
                </a: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a radius 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altLang="en-US" sz="2000" b="1" dirty="0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is relevant</a:t>
                </a:r>
              </a:p>
              <a:p>
                <a:r>
                  <a:rPr lang="en-US" altLang="en-US" sz="2000" b="1" dirty="0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  for the motion </a:t>
                </a:r>
                <a:r>
                  <a:rPr lang="en-US" altLang="en-US" sz="2000" b="1" dirty="0">
                    <a:solidFill>
                      <a:srgbClr val="003399"/>
                    </a:solidFill>
                  </a:rPr>
                  <a:t>of a test </a:t>
                </a: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mass 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altLang="en-US" sz="2000" b="1" dirty="0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 at 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</m:oMath>
                </a14:m>
                <a:endParaRPr lang="en-US" altLang="en-US" sz="2000" b="1" dirty="0" smtClean="0">
                  <a:solidFill>
                    <a:schemeClr val="tx1"/>
                  </a:solidFill>
                </a:endParaRPr>
              </a:p>
              <a:p>
                <a:endParaRPr lang="en-US" altLang="en-US" sz="2000" b="1" dirty="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altLang="en-US" sz="2000" b="1" dirty="0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Energy conservation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alt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𝐩𝐨𝐭</m:t>
                        </m:r>
                      </m:sub>
                    </m:sSub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alt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𝐤𝐢𝐧</m:t>
                        </m:r>
                      </m:sub>
                    </m:sSub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𝐜𝐨𝐧𝐬𝐭</m:t>
                    </m:r>
                  </m:oMath>
                </a14:m>
                <a:endParaRPr lang="en-US" altLang="en-US" sz="2000" b="1" dirty="0" smtClean="0">
                  <a:solidFill>
                    <a:schemeClr val="tx1"/>
                  </a:solidFill>
                </a:endParaRPr>
              </a:p>
              <a:p>
                <a:endParaRPr lang="en-US" altLang="en-US" sz="1000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1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en-US" sz="2000" b="1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𝐍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alt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alt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alt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alt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𝝆</m:t>
                          </m:r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m:rPr>
                              <m:nor/>
                            </m:rPr>
                            <a:rPr lang="en-US" altLang="en-US" sz="2000" b="1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</m:t>
                          </m:r>
                        </m:den>
                      </m:f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𝑹</m:t>
                              </m:r>
                            </m:e>
                          </m:acc>
                        </m:e>
                        <m:sup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𝐜𝐨𝐧𝐬𝐭</m:t>
                      </m:r>
                    </m:oMath>
                  </m:oMathPara>
                </a14:m>
                <a:endParaRPr lang="en-US" altLang="en-US" sz="2000" b="1" dirty="0" smtClean="0">
                  <a:solidFill>
                    <a:schemeClr val="tx1"/>
                  </a:solidFill>
                </a:endParaRPr>
              </a:p>
              <a:p>
                <a:endParaRPr lang="en-US" altLang="en-US" sz="1000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 </m:t>
                          </m:r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⟹  </m:t>
                          </m:r>
                          <m:d>
                            <m:dPr>
                              <m:ctrlPr>
                                <a:rPr lang="en-US" alt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en-US" alt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𝑹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alt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𝑹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alt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𝐍</m:t>
                          </m:r>
                        </m:sub>
                      </m:sSub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𝝆</m:t>
                      </m:r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𝐜𝐨𝐧𝐬𝐭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alt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en-US" sz="2000" b="1" dirty="0" smtClean="0">
                  <a:solidFill>
                    <a:schemeClr val="tx1"/>
                  </a:solidFill>
                </a:endParaRPr>
              </a:p>
              <a:p>
                <a:endParaRPr lang="en-US" altLang="en-US" sz="2000" b="1" dirty="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 Rescale 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altLang="en-US" sz="200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with cosmic scale factor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alt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and</a:t>
                </a:r>
                <a:r>
                  <a:rPr lang="en-US" altLang="en-US" sz="2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alt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radius of curvature today</a:t>
                </a:r>
              </a:p>
              <a:p>
                <a:endParaRPr lang="en-US" altLang="en-US" sz="1000" b="1" i="1" dirty="0" smtClean="0">
                  <a:solidFill>
                    <a:srgbClr val="003399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</m:t>
                      </m:r>
                      <m:sSup>
                        <m:sSup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en-US" alt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alt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altLang="en-US" sz="20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𝐍</m:t>
                          </m:r>
                        </m:sub>
                      </m:sSub>
                      <m:r>
                        <a:rPr lang="en-US" alt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𝝆</m:t>
                      </m:r>
                      <m:r>
                        <a:rPr lang="en-US" alt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𝒌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alt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𝑪</m:t>
                              </m:r>
                            </m:sub>
                            <m:sup>
                              <m:r>
                                <a:rPr lang="en-US" alt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en-US" sz="2000" b="1" dirty="0" smtClean="0">
                  <a:solidFill>
                    <a:srgbClr val="003399"/>
                  </a:solidFill>
                </a:endParaRPr>
              </a:p>
              <a:p>
                <a:endParaRPr lang="en-US" altLang="en-US" sz="1000" b="1" dirty="0" smtClean="0">
                  <a:solidFill>
                    <a:srgbClr val="003399"/>
                  </a:solidFill>
                </a:endParaRPr>
              </a:p>
              <a:p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   with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𝒌</m:t>
                    </m:r>
                    <m:r>
                      <a:rPr lang="en-US" alt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=</m:t>
                    </m:r>
                    <m:r>
                      <a:rPr lang="en-US" alt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𝟎</m:t>
                    </m:r>
                    <m:r>
                      <a:rPr lang="en-US" alt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, ±</m:t>
                    </m:r>
                    <m:r>
                      <a:rPr lang="en-US" alt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altLang="en-US" sz="2000" b="1" dirty="0">
                  <a:solidFill>
                    <a:srgbClr val="003399"/>
                  </a:solidFill>
                </a:endParaRPr>
              </a:p>
              <a:p>
                <a:endParaRPr lang="en-US" altLang="en-US" sz="2000" b="1" dirty="0">
                  <a:solidFill>
                    <a:srgbClr val="003399"/>
                  </a:solidFill>
                </a:endParaRPr>
              </a:p>
              <a:p>
                <a:endParaRPr lang="en-US" altLang="en-US" sz="2000" b="1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3" name="Rectangle 20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92" y="791617"/>
                <a:ext cx="8928671" cy="5760800"/>
              </a:xfrm>
              <a:prstGeom prst="rect">
                <a:avLst/>
              </a:prstGeom>
              <a:blipFill rotWithShape="1">
                <a:blip r:embed="rId2"/>
                <a:stretch>
                  <a:fillRect l="-820" t="-741" b="-20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2061"/>
          <p:cNvGrpSpPr>
            <a:grpSpLocks/>
          </p:cNvGrpSpPr>
          <p:nvPr/>
        </p:nvGrpSpPr>
        <p:grpSpPr bwMode="auto">
          <a:xfrm>
            <a:off x="6192804" y="863627"/>
            <a:ext cx="2592288" cy="2303992"/>
            <a:chOff x="3840" y="576"/>
            <a:chExt cx="1728" cy="1536"/>
          </a:xfrm>
        </p:grpSpPr>
        <p:sp>
          <p:nvSpPr>
            <p:cNvPr id="15" name="Oval 2062"/>
            <p:cNvSpPr>
              <a:spLocks noChangeAspect="1" noChangeArrowheads="1"/>
            </p:cNvSpPr>
            <p:nvPr/>
          </p:nvSpPr>
          <p:spPr bwMode="auto">
            <a:xfrm>
              <a:off x="3840" y="576"/>
              <a:ext cx="1536" cy="1536"/>
            </a:xfrm>
            <a:prstGeom prst="ellipse">
              <a:avLst/>
            </a:prstGeom>
            <a:solidFill>
              <a:srgbClr val="77777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063"/>
            <p:cNvSpPr>
              <a:spLocks noChangeAspect="1" noChangeArrowheads="1"/>
            </p:cNvSpPr>
            <p:nvPr/>
          </p:nvSpPr>
          <p:spPr bwMode="auto">
            <a:xfrm>
              <a:off x="5232" y="9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064"/>
            <p:cNvSpPr>
              <a:spLocks noChangeShapeType="1"/>
            </p:cNvSpPr>
            <p:nvPr/>
          </p:nvSpPr>
          <p:spPr bwMode="auto">
            <a:xfrm flipV="1">
              <a:off x="4608" y="942"/>
              <a:ext cx="666" cy="40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065"/>
            <p:cNvSpPr>
              <a:spLocks noChangeArrowheads="1"/>
            </p:cNvSpPr>
            <p:nvPr/>
          </p:nvSpPr>
          <p:spPr bwMode="auto">
            <a:xfrm>
              <a:off x="4656" y="990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</a:p>
          </p:txBody>
        </p:sp>
        <p:sp>
          <p:nvSpPr>
            <p:cNvPr id="19" name="Rectangle 2066"/>
            <p:cNvSpPr>
              <a:spLocks noChangeArrowheads="1"/>
            </p:cNvSpPr>
            <p:nvPr/>
          </p:nvSpPr>
          <p:spPr bwMode="auto">
            <a:xfrm>
              <a:off x="5280" y="816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/>
                <a:t>m</a:t>
              </a:r>
            </a:p>
          </p:txBody>
        </p:sp>
        <p:sp>
          <p:nvSpPr>
            <p:cNvPr id="20" name="Rectangle 2067"/>
            <p:cNvSpPr>
              <a:spLocks noChangeArrowheads="1"/>
            </p:cNvSpPr>
            <p:nvPr/>
          </p:nvSpPr>
          <p:spPr bwMode="auto">
            <a:xfrm>
              <a:off x="4464" y="1680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Density  </a:t>
              </a:r>
              <a:r>
                <a:rPr lang="en-US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r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92482" y="5472267"/>
            <a:ext cx="2201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</a:rPr>
              <a:t>Friedman Equation</a:t>
            </a:r>
            <a:endParaRPr lang="en-US" sz="2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4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Critical Density and Density Parameter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052"/>
              <p:cNvSpPr>
                <a:spLocks noChangeArrowheads="1"/>
              </p:cNvSpPr>
              <p:nvPr/>
            </p:nvSpPr>
            <p:spPr bwMode="auto">
              <a:xfrm>
                <a:off x="143892" y="791617"/>
                <a:ext cx="8928671" cy="5760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402" tIns="43201" rIns="86402" bIns="43201" anchor="t" anchorCtr="0"/>
              <a:lstStyle/>
              <a:p>
                <a:pPr>
                  <a:buFontTx/>
                  <a:buChar char="•"/>
                </a:pP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 Evolution of the cosmic scale factor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 is </a:t>
                </a:r>
                <a:r>
                  <a:rPr lang="en-US" altLang="en-US" sz="2000" b="1" dirty="0">
                    <a:solidFill>
                      <a:srgbClr val="003399"/>
                    </a:solidFill>
                  </a:rPr>
                  <a:t>governed by the </a:t>
                </a:r>
                <a:r>
                  <a:rPr lang="en-US" altLang="en-US" sz="2000" b="1" dirty="0">
                    <a:solidFill>
                      <a:srgbClr val="C00000"/>
                    </a:solidFill>
                  </a:rPr>
                  <a:t>Friedman </a:t>
                </a:r>
                <a:r>
                  <a:rPr lang="en-US" altLang="en-US" sz="2000" b="1" dirty="0" smtClean="0">
                    <a:solidFill>
                      <a:srgbClr val="C00000"/>
                    </a:solidFill>
                  </a:rPr>
                  <a:t>Equation</a:t>
                </a:r>
              </a:p>
              <a:p>
                <a:endParaRPr lang="en-US" altLang="en-US" sz="1000" b="1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       </m:t>
                          </m:r>
                          <m:r>
                            <a:rPr lang="en-US" alt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US" alt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en-US" alt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altLang="en-US" sz="2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alt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sSub>
                        <m:sSubPr>
                          <m:ctrlPr>
                            <a:rPr lang="en-US" alt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altLang="en-US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𝐍</m:t>
                          </m:r>
                        </m:sub>
                      </m:sSub>
                      <m:r>
                        <a:rPr lang="en-US" alt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𝝆</m:t>
                      </m:r>
                      <m:r>
                        <a:rPr lang="en-US" alt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alt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</m:t>
                              </m:r>
                            </m:sub>
                            <m:sup>
                              <m:r>
                                <a:rPr lang="en-US" alt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en-US" sz="2000" b="1" dirty="0">
                  <a:solidFill>
                    <a:srgbClr val="003399"/>
                  </a:solidFill>
                </a:endParaRPr>
              </a:p>
              <a:p>
                <a:endParaRPr lang="en-US" altLang="en-US" sz="1000" b="1" dirty="0" smtClean="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 In a flat universe </a:t>
                </a:r>
                <a:r>
                  <a:rPr lang="en-US" altLang="en-US" sz="2000" b="1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altLang="en-US" sz="2000" b="1" dirty="0" smtClean="0">
                    <a:solidFill>
                      <a:schemeClr val="tx1"/>
                    </a:solidFill>
                  </a:rPr>
                  <a:t>), </a:t>
                </a: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the relationship between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𝝆</m:t>
                    </m:r>
                  </m:oMath>
                </a14:m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 is unique</a:t>
                </a:r>
              </a:p>
              <a:p>
                <a:endParaRPr lang="en-US" altLang="en-US" sz="1000" b="1" dirty="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          </m:t>
                          </m:r>
                          <m:r>
                            <a:rPr lang="en-US" alt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altLang="en-US" sz="20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𝐜𝐫𝐢𝐭</m:t>
                          </m:r>
                        </m:sub>
                      </m:sSub>
                      <m:r>
                        <a:rPr lang="en-US" alt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alt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alt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alt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alt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en-US" sz="2000" b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𝐍</m:t>
                              </m:r>
                            </m:sub>
                          </m:sSub>
                        </m:den>
                      </m:f>
                      <m:r>
                        <a:rPr lang="en-US" alt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alt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𝝅</m:t>
                          </m:r>
                        </m:den>
                      </m:f>
                      <m:sSup>
                        <m:sSupPr>
                          <m:ctrlPr>
                            <a:rPr lang="en-US" alt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𝑯</m:t>
                              </m:r>
                              <m:sSub>
                                <m:sSubPr>
                                  <m:ctrlPr>
                                    <a:rPr lang="en-US" altLang="en-US" sz="20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en-US" sz="2000" b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𝐏𝐥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en-US" sz="2000" b="1" dirty="0" smtClean="0">
                  <a:solidFill>
                    <a:srgbClr val="003399"/>
                  </a:solidFill>
                </a:endParaRPr>
              </a:p>
              <a:p>
                <a:endParaRPr lang="en-US" altLang="en-US" sz="1000" b="1" dirty="0" smtClean="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 Cosmic density always expressed in terms of density parameters</a:t>
                </a:r>
              </a:p>
              <a:p>
                <a:endParaRPr lang="en-US" altLang="en-US" sz="1000" b="1" dirty="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1" i="0" smtClean="0">
                          <a:latin typeface="Cambria Math"/>
                        </a:rPr>
                        <m:t>           </m:t>
                      </m:r>
                      <m:r>
                        <a:rPr lang="en-US" altLang="en-US" sz="2000" b="1">
                          <a:latin typeface="Cambria Math"/>
                        </a:rPr>
                        <m:t>𝛀</m:t>
                      </m:r>
                      <m:r>
                        <a:rPr lang="en-US" alt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1" i="1">
                              <a:latin typeface="Cambria Math"/>
                            </a:rPr>
                            <m:t>𝝆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>
                                  <a:latin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altLang="en-US" sz="2000" b="1">
                                  <a:latin typeface="Cambria Math"/>
                                </a:rPr>
                                <m:t>𝐜𝐫𝐢𝐭</m:t>
                              </m:r>
                            </m:sub>
                          </m:sSub>
                        </m:den>
                      </m:f>
                      <m:r>
                        <a:rPr lang="en-US" alt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1" i="1">
                              <a:latin typeface="Cambria Math"/>
                            </a:rPr>
                            <m:t>𝟖</m:t>
                          </m:r>
                          <m:r>
                            <a:rPr lang="en-US" altLang="en-US" sz="2000" b="1" i="1"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alt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>
                                  <a:latin typeface="Cambria Math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en-US" sz="2000" b="1">
                                  <a:latin typeface="Cambria Math"/>
                                </a:rPr>
                                <m:t>𝐍</m:t>
                              </m:r>
                            </m:sub>
                          </m:sSub>
                          <m:r>
                            <a:rPr lang="en-US" altLang="en-US" sz="2000" b="1" i="1">
                              <a:latin typeface="Cambria Math"/>
                            </a:rPr>
                            <m:t>𝝆</m:t>
                          </m:r>
                        </m:num>
                        <m:den>
                          <m:r>
                            <a:rPr lang="en-US" altLang="en-US" sz="2000" b="1" i="1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alt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1" i="1">
                                  <a:latin typeface="Cambria Math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altLang="en-US" sz="2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en-US" sz="2000" b="1" dirty="0" smtClean="0"/>
              </a:p>
              <a:p>
                <a:endParaRPr lang="en-US" altLang="en-US" sz="1000" b="1" dirty="0" smtClean="0"/>
              </a:p>
              <a:p>
                <a:pPr>
                  <a:buFontTx/>
                  <a:buChar char="•"/>
                </a:pPr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 With the present-day Hubble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𝟔𝟕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𝐤𝐦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𝐬</m:t>
                        </m:r>
                      </m:e>
                      <m:sup>
                        <m: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𝐌𝐩</m:t>
                    </m:r>
                    <m:sSup>
                      <m:sSupPr>
                        <m:ctrlP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𝐜</m:t>
                        </m:r>
                      </m:e>
                      <m:sup>
                        <m:r>
                          <a:rPr lang="en-US" alt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 we have</a:t>
                </a:r>
              </a:p>
              <a:p>
                <a:endParaRPr lang="en-US" altLang="en-US" sz="1000" b="1" dirty="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       </m:t>
                          </m:r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alt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𝐜𝐫𝐢𝐭</m:t>
                          </m:r>
                        </m:sub>
                      </m:sSub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𝟓𝟏</m:t>
                      </m:r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×</m:t>
                      </m:r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𝟑𝟎</m:t>
                          </m:r>
                        </m:sup>
                      </m:sSup>
                      <m:r>
                        <a:rPr lang="en-US" alt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𝐠</m:t>
                      </m:r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𝐜</m:t>
                      </m:r>
                      <m:sSup>
                        <m:sSupPr>
                          <m:ctrlP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𝐦</m:t>
                          </m:r>
                        </m:e>
                        <m:sup>
                          <m:r>
                            <a:rPr lang="en-US" alt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𝐆𝐞𝐕</m:t>
                      </m:r>
                      <m:r>
                        <a:rPr lang="en-US" alt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𝐦</m:t>
                          </m:r>
                        </m:e>
                        <m:sup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alt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sz="20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altLang="en-US" sz="2000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en-US" sz="2000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altLang="en-US" sz="20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en-US" sz="2000" b="1">
                                  <a:latin typeface="Cambria Math"/>
                                </a:rPr>
                                <m:t>𝐦𝐞𝐕</m:t>
                              </m:r>
                            </m:e>
                          </m:d>
                        </m:e>
                        <m:sup>
                          <m:r>
                            <a:rPr lang="en-US" altLang="en-US" sz="2000" b="1" i="1"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altLang="en-US" sz="2000" b="1" dirty="0" smtClean="0">
                  <a:solidFill>
                    <a:srgbClr val="003399"/>
                  </a:solidFill>
                </a:endParaRPr>
              </a:p>
              <a:p>
                <a:endParaRPr lang="en-US" altLang="en-US" sz="1000" b="1" dirty="0" smtClean="0">
                  <a:solidFill>
                    <a:srgbClr val="003399"/>
                  </a:solidFill>
                </a:endParaRPr>
              </a:p>
              <a:p>
                <a:r>
                  <a:rPr lang="en-US" altLang="en-US" sz="2000" b="1" dirty="0" smtClean="0">
                    <a:solidFill>
                      <a:srgbClr val="003399"/>
                    </a:solidFill>
                  </a:rPr>
                  <a:t>   Most of this in the form of “dark energy”</a:t>
                </a:r>
              </a:p>
            </p:txBody>
          </p:sp>
        </mc:Choice>
        <mc:Fallback xmlns="">
          <p:sp>
            <p:nvSpPr>
              <p:cNvPr id="13" name="Rectangle 20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92" y="791617"/>
                <a:ext cx="8928671" cy="5760800"/>
              </a:xfrm>
              <a:prstGeom prst="rect">
                <a:avLst/>
              </a:prstGeom>
              <a:blipFill rotWithShape="1">
                <a:blip r:embed="rId2"/>
                <a:stretch>
                  <a:fillRect l="-820" t="-7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4390633" y="2830322"/>
            <a:ext cx="1787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</a:rPr>
              <a:t>critical density</a:t>
            </a:r>
            <a:endParaRPr lang="en-US" sz="2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Generic Solutions of Friedman Equation</a:t>
            </a:r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88032" y="1727994"/>
            <a:ext cx="1224136" cy="863997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584176" y="1727994"/>
                <a:ext cx="1080120" cy="863997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𝑝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4176" y="1727994"/>
                <a:ext cx="1080120" cy="863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032448" y="1727994"/>
            <a:ext cx="2592288" cy="863997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Dilution of radiation</a:t>
            </a:r>
          </a:p>
          <a:p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redshift of energy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88032" y="2663990"/>
            <a:ext cx="1224136" cy="863997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1"/>
              <p:cNvSpPr>
                <a:spLocks noChangeArrowheads="1"/>
              </p:cNvSpPr>
              <p:nvPr/>
            </p:nvSpPr>
            <p:spPr bwMode="auto">
              <a:xfrm>
                <a:off x="1584176" y="2663990"/>
                <a:ext cx="1080120" cy="863997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𝑝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altLang="en-US" sz="200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4176" y="2663990"/>
                <a:ext cx="1080120" cy="863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032448" y="2663990"/>
            <a:ext cx="2592288" cy="863997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Dilution of matter</a:t>
            </a: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288032" y="3599987"/>
            <a:ext cx="1224136" cy="863997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Vacuum</a:t>
            </a:r>
          </a:p>
          <a:p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7"/>
              <p:cNvSpPr>
                <a:spLocks noChangeArrowheads="1"/>
              </p:cNvSpPr>
              <p:nvPr/>
            </p:nvSpPr>
            <p:spPr bwMode="auto">
              <a:xfrm>
                <a:off x="1584176" y="3599987"/>
                <a:ext cx="1080120" cy="863997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𝑝</m:t>
                      </m:r>
                      <m:r>
                        <a:rPr lang="en-US" altLang="en-US" sz="200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=−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lang="en-US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31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4176" y="3599987"/>
                <a:ext cx="1080120" cy="863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19"/>
              <p:cNvSpPr>
                <a:spLocks noChangeArrowheads="1"/>
              </p:cNvSpPr>
              <p:nvPr/>
            </p:nvSpPr>
            <p:spPr bwMode="auto">
              <a:xfrm>
                <a:off x="6684915" y="3600007"/>
                <a:ext cx="2232248" cy="863997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𝑎</m:t>
                      </m:r>
                      <m:r>
                        <a:rPr lang="en-US" altLang="en-US" sz="200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altLang="en-US" sz="200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𝑡</m:t>
                      </m:r>
                      <m:r>
                        <a:rPr lang="en-US" altLang="en-US" sz="200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)∝</m:t>
                      </m:r>
                      <m:sSup>
                        <m:sSupPr>
                          <m:ctrlPr>
                            <a:rPr lang="en-US" altLang="en-US" sz="2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𝑒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alt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US" altLang="en-US" sz="20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/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en-US" sz="2000" b="0" i="0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/>
                                        </a:outerShdw>
                                      </a:effectLst>
                                      <a:latin typeface="Cambria Math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lang="en-US" altLang="en-US" sz="20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/>
                                        </a:outerShdw>
                                      </a:effectLst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rad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altLang="en-US" sz="200" b="0" i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000" b="0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Λ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=8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N</m:t>
                          </m:r>
                        </m:sub>
                      </m:sSub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vac</m:t>
                          </m:r>
                        </m:sub>
                      </m:sSub>
                    </m:oMath>
                  </m:oMathPara>
                </a14:m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4915" y="3600007"/>
                <a:ext cx="2232248" cy="863997"/>
              </a:xfrm>
              <a:prstGeom prst="rect">
                <a:avLst/>
              </a:prstGeom>
              <a:blipFill rotWithShape="1">
                <a:blip r:embed="rId5"/>
                <a:stretch>
                  <a:fillRect b="-279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4032448" y="3599987"/>
            <a:ext cx="2592288" cy="863997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Vacuum energy not</a:t>
            </a:r>
          </a:p>
          <a:p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diluted by expansion</a:t>
            </a: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1584176" y="791997"/>
            <a:ext cx="1080120" cy="863997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Equation</a:t>
            </a:r>
          </a:p>
          <a:p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state</a:t>
            </a:r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2736304" y="791997"/>
            <a:ext cx="3888433" cy="863997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Behavior of energy-density under</a:t>
            </a:r>
          </a:p>
          <a:p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cosmic expansion</a:t>
            </a: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6696745" y="791997"/>
            <a:ext cx="2232248" cy="863997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Evolution of</a:t>
            </a:r>
          </a:p>
          <a:p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cosmic scale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5"/>
              <p:cNvSpPr>
                <a:spLocks noChangeArrowheads="1"/>
              </p:cNvSpPr>
              <p:nvPr/>
            </p:nvSpPr>
            <p:spPr bwMode="auto">
              <a:xfrm>
                <a:off x="2736282" y="1727747"/>
                <a:ext cx="1224158" cy="863997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𝜌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6282" y="1727747"/>
                <a:ext cx="1224158" cy="863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2736252" y="2664000"/>
                <a:ext cx="1224158" cy="863997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𝜌</m:t>
                      </m:r>
                      <m:r>
                        <a:rPr lang="en-US" altLang="en-US" sz="2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6252" y="2664000"/>
                <a:ext cx="1224158" cy="863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5"/>
              <p:cNvSpPr>
                <a:spLocks noChangeArrowheads="1"/>
              </p:cNvSpPr>
              <p:nvPr/>
            </p:nvSpPr>
            <p:spPr bwMode="auto">
              <a:xfrm>
                <a:off x="2736252" y="3600130"/>
                <a:ext cx="1224158" cy="863997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𝜌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000" b="0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const</m:t>
                      </m:r>
                    </m:oMath>
                  </m:oMathPara>
                </a14:m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6252" y="3600130"/>
                <a:ext cx="1224158" cy="863997"/>
              </a:xfrm>
              <a:prstGeom prst="rect">
                <a:avLst/>
              </a:prstGeom>
              <a:blipFill rotWithShape="1">
                <a:blip r:embed="rId8"/>
                <a:stretch>
                  <a:fillRect r="-246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5"/>
              <p:cNvSpPr>
                <a:spLocks noChangeArrowheads="1"/>
              </p:cNvSpPr>
              <p:nvPr/>
            </p:nvSpPr>
            <p:spPr bwMode="auto">
              <a:xfrm>
                <a:off x="6696813" y="1727747"/>
                <a:ext cx="2232179" cy="863997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𝑎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𝑡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)∝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6813" y="1727747"/>
                <a:ext cx="2232179" cy="863997"/>
              </a:xfrm>
              <a:prstGeom prst="rect">
                <a:avLst/>
              </a:prstGeom>
              <a:blipFill rotWithShape="1">
                <a:blip r:embed="rId9"/>
                <a:stretch>
                  <a:fillRect t="-15278" r="-543" b="-2569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5"/>
              <p:cNvSpPr>
                <a:spLocks noChangeArrowheads="1"/>
              </p:cNvSpPr>
              <p:nvPr/>
            </p:nvSpPr>
            <p:spPr bwMode="auto">
              <a:xfrm>
                <a:off x="6696802" y="2663877"/>
                <a:ext cx="2232179" cy="863997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𝑎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𝑡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)∝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6802" y="2663877"/>
                <a:ext cx="2232179" cy="863997"/>
              </a:xfrm>
              <a:prstGeom prst="rect">
                <a:avLst/>
              </a:prstGeom>
              <a:blipFill rotWithShape="1">
                <a:blip r:embed="rId10"/>
                <a:stretch>
                  <a:fillRect t="-15278" r="-543" b="-2569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87912" y="4608147"/>
                <a:ext cx="8629251" cy="194427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2000" b="1" smtClean="0">
                    <a:solidFill>
                      <a:srgbClr val="003399"/>
                    </a:solidFill>
                  </a:rPr>
                  <a:t>Energy-momentum tensor of a perfect fluid with density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𝝆</m:t>
                    </m:r>
                  </m:oMath>
                </a14:m>
                <a:r>
                  <a:rPr lang="en-US" sz="2000" b="1" smtClean="0">
                    <a:solidFill>
                      <a:srgbClr val="003399"/>
                    </a:solidFill>
                  </a:rPr>
                  <a:t> and pressure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sz="2000" b="1" smtClean="0">
                  <a:solidFill>
                    <a:srgbClr val="003399"/>
                  </a:solidFill>
                </a:endParaRPr>
              </a:p>
              <a:p>
                <a:endParaRPr lang="en-US" sz="1000" b="1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𝝁𝝂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𝝆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𝐯𝐚𝐜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𝝁𝝂</m:t>
                          </m:r>
                        </m:sup>
                      </m:sSubSup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𝝆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𝝁𝝂</m:t>
                          </m:r>
                        </m:sup>
                      </m:sSup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𝝆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𝝆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𝝆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b="1" smtClean="0">
                  <a:solidFill>
                    <a:schemeClr val="tx1"/>
                  </a:solidFill>
                </a:endParaRPr>
              </a:p>
              <a:p>
                <a:endParaRPr lang="en-US" sz="2000" b="1" smtClean="0">
                  <a:solidFill>
                    <a:schemeClr val="tx1"/>
                  </a:solidFill>
                </a:endParaRPr>
              </a:p>
              <a:p>
                <a:endParaRPr lang="en-US" sz="20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12" y="4608147"/>
                <a:ext cx="8629251" cy="1944270"/>
              </a:xfrm>
              <a:prstGeom prst="rect">
                <a:avLst/>
              </a:prstGeom>
              <a:blipFill rotWithShape="1">
                <a:blip r:embed="rId11"/>
                <a:stretch>
                  <a:fillRect l="-706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64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Expansion of Different Cosmological Models</a:t>
            </a:r>
            <a:endParaRPr lang="en-US"/>
          </a:p>
        </p:txBody>
      </p:sp>
      <p:grpSp>
        <p:nvGrpSpPr>
          <p:cNvPr id="26" name="Group 5"/>
          <p:cNvGrpSpPr>
            <a:grpSpLocks/>
          </p:cNvGrpSpPr>
          <p:nvPr/>
        </p:nvGrpSpPr>
        <p:grpSpPr bwMode="auto">
          <a:xfrm>
            <a:off x="586565" y="920997"/>
            <a:ext cx="8064897" cy="4762482"/>
            <a:chOff x="528" y="552"/>
            <a:chExt cx="5040" cy="2976"/>
          </a:xfrm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528" y="552"/>
              <a:ext cx="0" cy="29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528" y="3528"/>
              <a:ext cx="50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6336705" y="5791479"/>
            <a:ext cx="2520280" cy="40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530" tIns="48765" rIns="97530" bIns="48765">
            <a:spAutoFit/>
          </a:bodyPr>
          <a:lstStyle>
            <a:lvl1pPr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333333"/>
                </a:solidFill>
                <a:latin typeface="+mj-lt"/>
              </a:rPr>
              <a:t>Time (billion years)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10"/>
              <p:cNvSpPr txBox="1">
                <a:spLocks noChangeArrowheads="1"/>
              </p:cNvSpPr>
              <p:nvPr/>
            </p:nvSpPr>
            <p:spPr bwMode="auto">
              <a:xfrm>
                <a:off x="711079" y="842997"/>
                <a:ext cx="2529281" cy="406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7530" tIns="48765" rIns="97530" bIns="48765">
                <a:spAutoFit/>
              </a:bodyPr>
              <a:lstStyle>
                <a:lvl1pPr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487363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974725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63675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51038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4082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654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3226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798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hangingPunct="0"/>
                <a:r>
                  <a:rPr lang="en-US" altLang="en-US" sz="2000" b="1">
                    <a:latin typeface="+mn-lt"/>
                  </a:rPr>
                  <a:t>Cosmic scale factor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latin typeface="Cambria Math"/>
                      </a:rPr>
                      <m:t>𝒂</m:t>
                    </m:r>
                  </m:oMath>
                </a14:m>
                <a:endParaRPr lang="en-US" altLang="en-US" sz="2000" b="1">
                  <a:latin typeface="+mn-lt"/>
                </a:endParaRPr>
              </a:p>
            </p:txBody>
          </p:sp>
        </mc:Choice>
        <mc:Fallback xmlns="">
          <p:sp>
            <p:nvSpPr>
              <p:cNvPr id="3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079" y="842997"/>
                <a:ext cx="2529281" cy="406259"/>
              </a:xfrm>
              <a:prstGeom prst="rect">
                <a:avLst/>
              </a:prstGeom>
              <a:blipFill rotWithShape="1">
                <a:blip r:embed="rId2"/>
                <a:stretch>
                  <a:fillRect l="-241" t="-5970" b="-253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096347" y="3416988"/>
            <a:ext cx="831094" cy="2878838"/>
            <a:chOff x="3096347" y="3416988"/>
            <a:chExt cx="831094" cy="2878838"/>
          </a:xfrm>
        </p:grpSpPr>
        <p:sp>
          <p:nvSpPr>
            <p:cNvPr id="46" name="Line 12"/>
            <p:cNvSpPr>
              <a:spLocks noChangeShapeType="1"/>
            </p:cNvSpPr>
            <p:nvPr/>
          </p:nvSpPr>
          <p:spPr bwMode="auto">
            <a:xfrm flipV="1">
              <a:off x="3198359" y="3416988"/>
              <a:ext cx="691578" cy="538498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3096347" y="5904327"/>
              <a:ext cx="831094" cy="391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>
              <a:spAutoFit/>
            </a:bodyPr>
            <a:lstStyle>
              <a:lvl1pPr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altLang="en-US" sz="1900" b="1">
                  <a:solidFill>
                    <a:schemeClr val="accent2">
                      <a:lumMod val="75000"/>
                    </a:schemeClr>
                  </a:solidFill>
                  <a:latin typeface="Trebuchet MS" pitchFamily="34" charset="0"/>
                </a:rPr>
                <a:t>today</a:t>
              </a:r>
            </a:p>
          </p:txBody>
        </p:sp>
        <p:sp>
          <p:nvSpPr>
            <p:cNvPr id="48" name="AutoShape 14"/>
            <p:cNvSpPr>
              <a:spLocks noChangeArrowheads="1"/>
            </p:cNvSpPr>
            <p:nvPr/>
          </p:nvSpPr>
          <p:spPr bwMode="auto">
            <a:xfrm>
              <a:off x="3447355" y="5702980"/>
              <a:ext cx="153017" cy="148500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 flipV="1">
              <a:off x="3528362" y="3685487"/>
              <a:ext cx="0" cy="2015993"/>
            </a:xfrm>
            <a:prstGeom prst="lin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8032" y="791997"/>
            <a:ext cx="7848969" cy="5831979"/>
            <a:chOff x="288032" y="791997"/>
            <a:chExt cx="7848969" cy="5831979"/>
          </a:xfrm>
        </p:grpSpPr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288032" y="6407977"/>
              <a:ext cx="1872208" cy="215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en-US" sz="900"/>
                <a:t>Adapted from Bruno Leibundgut</a:t>
              </a:r>
            </a:p>
          </p:txBody>
        </p:sp>
        <p:sp>
          <p:nvSpPr>
            <p:cNvPr id="52" name="AutoShape 17"/>
            <p:cNvSpPr>
              <a:spLocks noChangeArrowheads="1"/>
            </p:cNvSpPr>
            <p:nvPr/>
          </p:nvSpPr>
          <p:spPr bwMode="auto">
            <a:xfrm>
              <a:off x="894098" y="5683479"/>
              <a:ext cx="154517" cy="153001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644149" y="5904327"/>
              <a:ext cx="592907" cy="406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>
              <a:spAutoFit/>
            </a:bodyPr>
            <a:lstStyle>
              <a:lvl1pPr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/>
              <a:r>
                <a:rPr lang="en-US" altLang="en-US" sz="2000" b="1" smtClean="0">
                  <a:solidFill>
                    <a:schemeClr val="accent2">
                      <a:lumMod val="75000"/>
                    </a:schemeClr>
                  </a:solidFill>
                  <a:latin typeface="Trebuchet MS" pitchFamily="34" charset="0"/>
                </a:rPr>
                <a:t>-14</a:t>
              </a:r>
              <a:endParaRPr lang="en-US" altLang="en-US" sz="2000" b="1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 flipV="1">
              <a:off x="970608" y="1007647"/>
              <a:ext cx="5991666" cy="4684483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056784" y="791997"/>
                  <a:ext cx="1080217" cy="432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7530" tIns="48765" rIns="97530" bIns="48765" anchor="ctr"/>
                <a:lstStyle>
                  <a:lvl1pPr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487363"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974725"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463675"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1951038"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408238" defTabSz="974725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865438" defTabSz="974725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322638" defTabSz="974725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779838" defTabSz="974725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 pitchFamily="18" charset="2"/>
                              </a:rPr>
                              <m:t>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 pitchFamily="18" charset="2"/>
                              </a:rPr>
                              <m:t>M</m:t>
                            </m:r>
                          </m:sub>
                        </m:sSub>
                        <m:r>
                          <a:rPr lang="en-US" altLang="en-US" sz="2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 pitchFamily="18" charset="2"/>
                          </a:rPr>
                          <m:t>=0</m:t>
                        </m:r>
                      </m:oMath>
                    </m:oMathPara>
                  </a14:m>
                  <a:endParaRPr lang="en-US" alt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55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56784" y="791997"/>
                  <a:ext cx="1080217" cy="4320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110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618504" y="1871767"/>
            <a:ext cx="6518565" cy="4809209"/>
            <a:chOff x="1618504" y="1871767"/>
            <a:chExt cx="6518565" cy="4809209"/>
          </a:xfrm>
        </p:grpSpPr>
        <p:sp>
          <p:nvSpPr>
            <p:cNvPr id="57" name="AutoShape 22"/>
            <p:cNvSpPr>
              <a:spLocks noChangeArrowheads="1"/>
            </p:cNvSpPr>
            <p:nvPr/>
          </p:nvSpPr>
          <p:spPr bwMode="auto">
            <a:xfrm>
              <a:off x="1759244" y="5683480"/>
              <a:ext cx="153017" cy="15299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1618504" y="5904327"/>
              <a:ext cx="442224" cy="406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>
              <a:spAutoFit/>
            </a:bodyPr>
            <a:lstStyle>
              <a:lvl1pPr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/>
              <a:r>
                <a:rPr lang="en-US" altLang="en-US" sz="2000" b="1" smtClean="0">
                  <a:solidFill>
                    <a:srgbClr val="333333"/>
                  </a:solidFill>
                  <a:latin typeface="Trebuchet MS" pitchFamily="34" charset="0"/>
                </a:rPr>
                <a:t>-9</a:t>
              </a:r>
              <a:endParaRPr lang="en-US" altLang="en-US" sz="2000" b="1">
                <a:solidFill>
                  <a:srgbClr val="333333"/>
                </a:solidFill>
                <a:latin typeface="Trebuchet MS" pitchFamily="34" charset="0"/>
              </a:endParaRPr>
            </a:p>
          </p:txBody>
        </p:sp>
        <p:grpSp>
          <p:nvGrpSpPr>
            <p:cNvPr id="60" name="Group 25"/>
            <p:cNvGrpSpPr>
              <a:grpSpLocks/>
            </p:cNvGrpSpPr>
            <p:nvPr/>
          </p:nvGrpSpPr>
          <p:grpSpPr bwMode="auto">
            <a:xfrm>
              <a:off x="2603838" y="2363991"/>
              <a:ext cx="5496612" cy="4316985"/>
              <a:chOff x="1723" y="1576"/>
              <a:chExt cx="3664" cy="2878"/>
            </a:xfrm>
          </p:grpSpPr>
          <p:sp>
            <p:nvSpPr>
              <p:cNvPr id="61" name="Freeform 26"/>
              <p:cNvSpPr>
                <a:spLocks/>
              </p:cNvSpPr>
              <p:nvPr/>
            </p:nvSpPr>
            <p:spPr bwMode="auto">
              <a:xfrm>
                <a:off x="3083" y="1576"/>
                <a:ext cx="2304" cy="422"/>
              </a:xfrm>
              <a:custGeom>
                <a:avLst/>
                <a:gdLst>
                  <a:gd name="T0" fmla="*/ 0 w 1818"/>
                  <a:gd name="T1" fmla="*/ 492 h 492"/>
                  <a:gd name="T2" fmla="*/ 930 w 1818"/>
                  <a:gd name="T3" fmla="*/ 84 h 492"/>
                  <a:gd name="T4" fmla="*/ 1818 w 1818"/>
                  <a:gd name="T5" fmla="*/ 3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8" h="492">
                    <a:moveTo>
                      <a:pt x="0" y="492"/>
                    </a:moveTo>
                    <a:cubicBezTo>
                      <a:pt x="390" y="228"/>
                      <a:pt x="627" y="161"/>
                      <a:pt x="930" y="84"/>
                    </a:cubicBezTo>
                    <a:cubicBezTo>
                      <a:pt x="1236" y="0"/>
                      <a:pt x="1633" y="41"/>
                      <a:pt x="1818" y="3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Arc 27"/>
              <p:cNvSpPr>
                <a:spLocks/>
              </p:cNvSpPr>
              <p:nvPr/>
            </p:nvSpPr>
            <p:spPr bwMode="auto">
              <a:xfrm rot="12625532" flipV="1">
                <a:off x="1723" y="1858"/>
                <a:ext cx="1718" cy="2596"/>
              </a:xfrm>
              <a:custGeom>
                <a:avLst/>
                <a:gdLst>
                  <a:gd name="G0" fmla="+- 0 0 0"/>
                  <a:gd name="G1" fmla="+- 17723 0 0"/>
                  <a:gd name="G2" fmla="+- 21600 0 0"/>
                  <a:gd name="T0" fmla="*/ 12347 w 21598"/>
                  <a:gd name="T1" fmla="*/ 0 h 17723"/>
                  <a:gd name="T2" fmla="*/ 21598 w 21598"/>
                  <a:gd name="T3" fmla="*/ 17423 h 17723"/>
                  <a:gd name="T4" fmla="*/ 0 w 21598"/>
                  <a:gd name="T5" fmla="*/ 17723 h 17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7723" fill="none" extrusionOk="0">
                    <a:moveTo>
                      <a:pt x="12347" y="-1"/>
                    </a:moveTo>
                    <a:cubicBezTo>
                      <a:pt x="18057" y="3978"/>
                      <a:pt x="21501" y="10464"/>
                      <a:pt x="21597" y="17423"/>
                    </a:cubicBezTo>
                  </a:path>
                  <a:path w="21598" h="17723" stroke="0" extrusionOk="0">
                    <a:moveTo>
                      <a:pt x="12347" y="-1"/>
                    </a:moveTo>
                    <a:cubicBezTo>
                      <a:pt x="18057" y="3978"/>
                      <a:pt x="21501" y="10464"/>
                      <a:pt x="21597" y="17423"/>
                    </a:cubicBezTo>
                    <a:lnTo>
                      <a:pt x="0" y="17723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056852" y="1871767"/>
                  <a:ext cx="1080217" cy="43200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7530" tIns="48765" rIns="97530" bIns="48765" anchor="ctr"/>
                <a:lstStyle>
                  <a:lvl1pPr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487363"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974725"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463675"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1951038"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408238" defTabSz="974725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865438" defTabSz="974725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322638" defTabSz="974725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779838" defTabSz="974725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 pitchFamily="18" charset="2"/>
                              </a:rPr>
                              <m:t>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 pitchFamily="18" charset="2"/>
                              </a:rPr>
                              <m:t>M</m:t>
                            </m:r>
                          </m:sub>
                        </m:sSub>
                        <m:r>
                          <a:rPr lang="en-US" altLang="en-US" sz="2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 pitchFamily="18" charset="2"/>
                          </a:rPr>
                          <m:t>=</m:t>
                        </m:r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oMath>
                    </m:oMathPara>
                  </a14:m>
                  <a:endParaRPr lang="en-US" alt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63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56852" y="1871767"/>
                  <a:ext cx="1080217" cy="4320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110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006914" y="3095989"/>
            <a:ext cx="6223002" cy="4085985"/>
            <a:chOff x="2006914" y="3095989"/>
            <a:chExt cx="6223002" cy="4085985"/>
          </a:xfrm>
        </p:grpSpPr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2006914" y="5904327"/>
              <a:ext cx="405355" cy="406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>
              <a:spAutoFit/>
            </a:bodyPr>
            <a:lstStyle>
              <a:lvl1pPr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/>
              <a:r>
                <a:rPr lang="en-US" altLang="en-US" sz="2000" b="1" smtClean="0">
                  <a:solidFill>
                    <a:srgbClr val="008000"/>
                  </a:solidFill>
                  <a:latin typeface="+mj-lt"/>
                </a:rPr>
                <a:t>-7</a:t>
              </a:r>
              <a:endParaRPr lang="en-US" altLang="en-US" sz="2000" b="1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66" name="AutoShape 30"/>
            <p:cNvSpPr>
              <a:spLocks noChangeArrowheads="1"/>
            </p:cNvSpPr>
            <p:nvPr/>
          </p:nvSpPr>
          <p:spPr bwMode="auto">
            <a:xfrm>
              <a:off x="2131738" y="5674480"/>
              <a:ext cx="153017" cy="1529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7" name="Group 31"/>
            <p:cNvGrpSpPr>
              <a:grpSpLocks/>
            </p:cNvGrpSpPr>
            <p:nvPr/>
          </p:nvGrpSpPr>
          <p:grpSpPr bwMode="auto">
            <a:xfrm>
              <a:off x="2200746" y="3095989"/>
              <a:ext cx="6029170" cy="4085985"/>
              <a:chOff x="1623" y="1862"/>
              <a:chExt cx="3768" cy="2554"/>
            </a:xfrm>
          </p:grpSpPr>
          <p:sp>
            <p:nvSpPr>
              <p:cNvPr id="69" name="Arc 32"/>
              <p:cNvSpPr>
                <a:spLocks/>
              </p:cNvSpPr>
              <p:nvPr/>
            </p:nvSpPr>
            <p:spPr bwMode="auto">
              <a:xfrm rot="10800000" flipV="1">
                <a:off x="1623" y="1862"/>
                <a:ext cx="1887" cy="2552"/>
              </a:xfrm>
              <a:custGeom>
                <a:avLst/>
                <a:gdLst>
                  <a:gd name="G0" fmla="+- 607 0 0"/>
                  <a:gd name="G1" fmla="+- 21600 0 0"/>
                  <a:gd name="G2" fmla="+- 21600 0 0"/>
                  <a:gd name="T0" fmla="*/ 0 w 20747"/>
                  <a:gd name="T1" fmla="*/ 9 h 21600"/>
                  <a:gd name="T2" fmla="*/ 20747 w 20747"/>
                  <a:gd name="T3" fmla="*/ 13794 h 21600"/>
                  <a:gd name="T4" fmla="*/ 607 w 2074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47" h="21600" fill="none" extrusionOk="0">
                    <a:moveTo>
                      <a:pt x="-1" y="8"/>
                    </a:moveTo>
                    <a:cubicBezTo>
                      <a:pt x="202" y="2"/>
                      <a:pt x="404" y="-1"/>
                      <a:pt x="607" y="0"/>
                    </a:cubicBezTo>
                    <a:cubicBezTo>
                      <a:pt x="9524" y="0"/>
                      <a:pt x="17524" y="5479"/>
                      <a:pt x="20747" y="13793"/>
                    </a:cubicBezTo>
                  </a:path>
                  <a:path w="20747" h="21600" stroke="0" extrusionOk="0">
                    <a:moveTo>
                      <a:pt x="-1" y="8"/>
                    </a:moveTo>
                    <a:cubicBezTo>
                      <a:pt x="202" y="2"/>
                      <a:pt x="404" y="-1"/>
                      <a:pt x="607" y="0"/>
                    </a:cubicBezTo>
                    <a:cubicBezTo>
                      <a:pt x="9524" y="0"/>
                      <a:pt x="17524" y="5479"/>
                      <a:pt x="20747" y="13793"/>
                    </a:cubicBezTo>
                    <a:lnTo>
                      <a:pt x="60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Arc 33"/>
              <p:cNvSpPr>
                <a:spLocks/>
              </p:cNvSpPr>
              <p:nvPr/>
            </p:nvSpPr>
            <p:spPr bwMode="auto">
              <a:xfrm rot="10800000" flipH="1" flipV="1">
                <a:off x="3504" y="1864"/>
                <a:ext cx="1887" cy="2552"/>
              </a:xfrm>
              <a:custGeom>
                <a:avLst/>
                <a:gdLst>
                  <a:gd name="G0" fmla="+- 607 0 0"/>
                  <a:gd name="G1" fmla="+- 21600 0 0"/>
                  <a:gd name="G2" fmla="+- 21600 0 0"/>
                  <a:gd name="T0" fmla="*/ 0 w 20747"/>
                  <a:gd name="T1" fmla="*/ 9 h 21600"/>
                  <a:gd name="T2" fmla="*/ 20747 w 20747"/>
                  <a:gd name="T3" fmla="*/ 13794 h 21600"/>
                  <a:gd name="T4" fmla="*/ 607 w 2074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47" h="21600" fill="none" extrusionOk="0">
                    <a:moveTo>
                      <a:pt x="-1" y="8"/>
                    </a:moveTo>
                    <a:cubicBezTo>
                      <a:pt x="202" y="2"/>
                      <a:pt x="404" y="-1"/>
                      <a:pt x="607" y="0"/>
                    </a:cubicBezTo>
                    <a:cubicBezTo>
                      <a:pt x="9524" y="0"/>
                      <a:pt x="17524" y="5479"/>
                      <a:pt x="20747" y="13793"/>
                    </a:cubicBezTo>
                  </a:path>
                  <a:path w="20747" h="21600" stroke="0" extrusionOk="0">
                    <a:moveTo>
                      <a:pt x="-1" y="8"/>
                    </a:moveTo>
                    <a:cubicBezTo>
                      <a:pt x="202" y="2"/>
                      <a:pt x="404" y="-1"/>
                      <a:pt x="607" y="0"/>
                    </a:cubicBezTo>
                    <a:cubicBezTo>
                      <a:pt x="9524" y="0"/>
                      <a:pt x="17524" y="5479"/>
                      <a:pt x="20747" y="13793"/>
                    </a:cubicBezTo>
                    <a:lnTo>
                      <a:pt x="60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056852" y="3312027"/>
                  <a:ext cx="1080217" cy="432000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7530" tIns="48765" rIns="97530" bIns="48765" anchor="ctr"/>
                <a:lstStyle>
                  <a:lvl1pPr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487363"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974725"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463675"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1951038"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408238" defTabSz="974725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865438" defTabSz="974725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322638" defTabSz="974725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779838" defTabSz="974725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 pitchFamily="18" charset="2"/>
                              </a:rPr>
                              <m:t>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 pitchFamily="18" charset="2"/>
                              </a:rPr>
                              <m:t>M</m:t>
                            </m:r>
                          </m:sub>
                        </m:sSub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 pitchFamily="18" charset="2"/>
                          </a:rPr>
                          <m:t>&gt;1</m:t>
                        </m:r>
                      </m:oMath>
                    </m:oMathPara>
                  </a14:m>
                  <a:endParaRPr lang="en-US" alt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71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56852" y="3312027"/>
                  <a:ext cx="1080217" cy="4320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110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39"/>
          <p:cNvGrpSpPr>
            <a:grpSpLocks/>
          </p:cNvGrpSpPr>
          <p:nvPr/>
        </p:nvGrpSpPr>
        <p:grpSpPr bwMode="auto">
          <a:xfrm>
            <a:off x="2046228" y="3800986"/>
            <a:ext cx="1228637" cy="691498"/>
            <a:chOff x="1279" y="2376"/>
            <a:chExt cx="768" cy="432"/>
          </a:xfrm>
        </p:grpSpPr>
        <p:sp>
          <p:nvSpPr>
            <p:cNvPr id="73" name="Oval 40"/>
            <p:cNvSpPr>
              <a:spLocks noChangeArrowheads="1"/>
            </p:cNvSpPr>
            <p:nvPr/>
          </p:nvSpPr>
          <p:spPr bwMode="auto">
            <a:xfrm>
              <a:off x="1951" y="24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41"/>
            <p:cNvSpPr>
              <a:spLocks noChangeArrowheads="1"/>
            </p:cNvSpPr>
            <p:nvPr/>
          </p:nvSpPr>
          <p:spPr bwMode="auto">
            <a:xfrm>
              <a:off x="1855" y="24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42"/>
            <p:cNvSpPr>
              <a:spLocks noChangeArrowheads="1"/>
            </p:cNvSpPr>
            <p:nvPr/>
          </p:nvSpPr>
          <p:spPr bwMode="auto">
            <a:xfrm>
              <a:off x="1807" y="247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3"/>
            <p:cNvSpPr>
              <a:spLocks noChangeArrowheads="1"/>
            </p:cNvSpPr>
            <p:nvPr/>
          </p:nvSpPr>
          <p:spPr bwMode="auto">
            <a:xfrm>
              <a:off x="1615" y="25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4"/>
            <p:cNvSpPr>
              <a:spLocks noChangeArrowheads="1"/>
            </p:cNvSpPr>
            <p:nvPr/>
          </p:nvSpPr>
          <p:spPr bwMode="auto">
            <a:xfrm>
              <a:off x="1519" y="26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45"/>
            <p:cNvSpPr>
              <a:spLocks noChangeArrowheads="1"/>
            </p:cNvSpPr>
            <p:nvPr/>
          </p:nvSpPr>
          <p:spPr bwMode="auto">
            <a:xfrm>
              <a:off x="1423" y="25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46"/>
            <p:cNvSpPr>
              <a:spLocks noChangeArrowheads="1"/>
            </p:cNvSpPr>
            <p:nvPr/>
          </p:nvSpPr>
          <p:spPr bwMode="auto">
            <a:xfrm>
              <a:off x="1711" y="25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47"/>
            <p:cNvSpPr>
              <a:spLocks noChangeArrowheads="1"/>
            </p:cNvSpPr>
            <p:nvPr/>
          </p:nvSpPr>
          <p:spPr bwMode="auto">
            <a:xfrm>
              <a:off x="1999" y="23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8"/>
            <p:cNvSpPr>
              <a:spLocks noChangeArrowheads="1"/>
            </p:cNvSpPr>
            <p:nvPr/>
          </p:nvSpPr>
          <p:spPr bwMode="auto">
            <a:xfrm>
              <a:off x="1567" y="25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49"/>
            <p:cNvSpPr>
              <a:spLocks noChangeArrowheads="1"/>
            </p:cNvSpPr>
            <p:nvPr/>
          </p:nvSpPr>
          <p:spPr bwMode="auto">
            <a:xfrm>
              <a:off x="1759" y="247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50"/>
            <p:cNvSpPr>
              <a:spLocks noChangeArrowheads="1"/>
            </p:cNvSpPr>
            <p:nvPr/>
          </p:nvSpPr>
          <p:spPr bwMode="auto">
            <a:xfrm>
              <a:off x="1279" y="27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" name="Group 35"/>
          <p:cNvGrpSpPr>
            <a:grpSpLocks/>
          </p:cNvGrpSpPr>
          <p:nvPr/>
        </p:nvGrpSpPr>
        <p:grpSpPr bwMode="auto">
          <a:xfrm>
            <a:off x="1881209" y="791998"/>
            <a:ext cx="3661908" cy="5504980"/>
            <a:chOff x="1254" y="528"/>
            <a:chExt cx="2441" cy="3670"/>
          </a:xfrm>
        </p:grpSpPr>
        <p:sp>
          <p:nvSpPr>
            <p:cNvPr id="85" name="Line 36"/>
            <p:cNvSpPr>
              <a:spLocks noChangeShapeType="1"/>
            </p:cNvSpPr>
            <p:nvPr/>
          </p:nvSpPr>
          <p:spPr bwMode="auto">
            <a:xfrm rot="137789" flipV="1">
              <a:off x="3359" y="528"/>
              <a:ext cx="336" cy="5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7"/>
            <p:cNvSpPr>
              <a:spLocks/>
            </p:cNvSpPr>
            <p:nvPr/>
          </p:nvSpPr>
          <p:spPr bwMode="auto">
            <a:xfrm rot="1320989">
              <a:off x="1254" y="644"/>
              <a:ext cx="1489" cy="3554"/>
            </a:xfrm>
            <a:custGeom>
              <a:avLst/>
              <a:gdLst>
                <a:gd name="T0" fmla="*/ 0 w 2976"/>
                <a:gd name="T1" fmla="*/ 3216 h 3216"/>
                <a:gd name="T2" fmla="*/ 846 w 2976"/>
                <a:gd name="T3" fmla="*/ 2160 h 3216"/>
                <a:gd name="T4" fmla="*/ 2220 w 2976"/>
                <a:gd name="T5" fmla="*/ 1458 h 3216"/>
                <a:gd name="T6" fmla="*/ 2976 w 2976"/>
                <a:gd name="T7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6" h="3216">
                  <a:moveTo>
                    <a:pt x="0" y="3216"/>
                  </a:moveTo>
                  <a:cubicBezTo>
                    <a:pt x="141" y="3040"/>
                    <a:pt x="476" y="2453"/>
                    <a:pt x="846" y="2160"/>
                  </a:cubicBezTo>
                  <a:cubicBezTo>
                    <a:pt x="1216" y="1867"/>
                    <a:pt x="1865" y="1818"/>
                    <a:pt x="2220" y="1458"/>
                  </a:cubicBezTo>
                  <a:cubicBezTo>
                    <a:pt x="2575" y="1098"/>
                    <a:pt x="2819" y="304"/>
                    <a:pt x="297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431" y="528"/>
                  <a:ext cx="881" cy="48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7530" tIns="48765" rIns="97530" bIns="48765" anchor="ctr"/>
                <a:lstStyle>
                  <a:lvl1pPr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487363"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974725"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463675"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1951038" defTabSz="9747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408238" defTabSz="974725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865438" defTabSz="974725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322638" defTabSz="974725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779838" defTabSz="974725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 pitchFamily="18" charset="2"/>
                              </a:rPr>
                              <m:t>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 pitchFamily="18" charset="2"/>
                              </a:rPr>
                              <m:t>M</m:t>
                            </m:r>
                          </m:sub>
                        </m:sSub>
                        <m:r>
                          <a:rPr lang="en-US" altLang="en-US" sz="2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 pitchFamily="18" charset="2"/>
                          </a:rPr>
                          <m:t>=0.3</m:t>
                        </m:r>
                      </m:oMath>
                    </m:oMathPara>
                  </a14:m>
                  <a:endParaRPr lang="en-US" alt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  <a:sym typeface="Symbol" pitchFamily="18" charset="2"/>
                  </a:endParaRPr>
                </a:p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 pitchFamily="18" charset="2"/>
                              </a:rPr>
                              <m:t>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 pitchFamily="18" charset="2"/>
                              </a:rPr>
                              <m:t>Λ</m:t>
                            </m:r>
                          </m:sub>
                        </m:sSub>
                        <m:r>
                          <a:rPr lang="en-US" altLang="en-US" sz="2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 pitchFamily="18" charset="2"/>
                          </a:rPr>
                          <m:t>=0.7</m:t>
                        </m:r>
                      </m:oMath>
                    </m:oMathPara>
                  </a14:m>
                  <a:endParaRPr lang="en-US" alt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87" name="Text 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31" y="528"/>
                  <a:ext cx="881" cy="48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333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551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Evolution of Cosmic Density Components</a:t>
            </a:r>
            <a:endParaRPr lang="en-US" sz="2800"/>
          </a:p>
        </p:txBody>
      </p:sp>
      <p:pic>
        <p:nvPicPr>
          <p:cNvPr id="119" name="Picture 3" descr="C:\Users\Georg Raffelt\Desktop\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" y="575995"/>
            <a:ext cx="6121349" cy="612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6048712" y="1373032"/>
            <a:ext cx="2928913" cy="12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CC0000"/>
                </a:solidFill>
                <a:latin typeface="Trebuchet MS" pitchFamily="34" charset="0"/>
              </a:rPr>
              <a:t>Assumed neutrino masses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CC0000"/>
                </a:solidFill>
                <a:latin typeface="Trebuchet MS" pitchFamily="34" charset="0"/>
              </a:rPr>
              <a:t>   m</a:t>
            </a:r>
            <a:r>
              <a:rPr lang="en-US" altLang="en-US" sz="2300" baseline="-25000">
                <a:solidFill>
                  <a:srgbClr val="CC0000"/>
                </a:solidFill>
                <a:latin typeface="Trebuchet MS" pitchFamily="34" charset="0"/>
              </a:rPr>
              <a:t>3</a:t>
            </a:r>
            <a:r>
              <a:rPr lang="en-US" altLang="en-US" sz="1900">
                <a:solidFill>
                  <a:srgbClr val="CC0000"/>
                </a:solidFill>
                <a:latin typeface="Trebuchet MS" pitchFamily="34" charset="0"/>
              </a:rPr>
              <a:t> = 50 meV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CC0000"/>
                </a:solidFill>
                <a:latin typeface="Trebuchet MS" pitchFamily="34" charset="0"/>
              </a:rPr>
              <a:t>   m</a:t>
            </a:r>
            <a:r>
              <a:rPr lang="en-US" altLang="en-US" sz="2300" baseline="-25000">
                <a:solidFill>
                  <a:srgbClr val="CC0000"/>
                </a:solidFill>
                <a:latin typeface="Trebuchet MS" pitchFamily="34" charset="0"/>
              </a:rPr>
              <a:t>2</a:t>
            </a:r>
            <a:r>
              <a:rPr lang="en-US" altLang="en-US" sz="1900">
                <a:solidFill>
                  <a:srgbClr val="CC0000"/>
                </a:solidFill>
                <a:latin typeface="Trebuchet MS" pitchFamily="34" charset="0"/>
              </a:rPr>
              <a:t> =   9 meV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CC0000"/>
                </a:solidFill>
                <a:latin typeface="Trebuchet MS" pitchFamily="34" charset="0"/>
              </a:rPr>
              <a:t>   m</a:t>
            </a:r>
            <a:r>
              <a:rPr lang="en-US" altLang="en-US" sz="2300" baseline="-25000">
                <a:solidFill>
                  <a:srgbClr val="CC0000"/>
                </a:solidFill>
                <a:latin typeface="Trebuchet MS" pitchFamily="34" charset="0"/>
              </a:rPr>
              <a:t>1</a:t>
            </a:r>
            <a:r>
              <a:rPr lang="en-US" altLang="en-US" sz="1900">
                <a:solidFill>
                  <a:srgbClr val="CC0000"/>
                </a:solidFill>
                <a:latin typeface="Trebuchet MS" pitchFamily="34" charset="0"/>
              </a:rPr>
              <a:t> =   0</a:t>
            </a:r>
          </a:p>
        </p:txBody>
      </p:sp>
      <p:sp>
        <p:nvSpPr>
          <p:cNvPr id="121" name="Rectangle 5"/>
          <p:cNvSpPr>
            <a:spLocks noChangeArrowheads="1"/>
          </p:cNvSpPr>
          <p:nvPr/>
        </p:nvSpPr>
        <p:spPr bwMode="auto">
          <a:xfrm>
            <a:off x="6048712" y="5303934"/>
            <a:ext cx="2304256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Lesgourgues &amp; 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Pastor</a:t>
            </a:r>
          </a:p>
          <a:p>
            <a:pPr>
              <a:defRPr/>
            </a:pPr>
            <a:r>
              <a:rPr lang="en-US" altLang="en-US" smtClean="0"/>
              <a:t>astro-ph/0603494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880771" y="3816037"/>
            <a:ext cx="11228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Matter</a:t>
            </a:r>
          </a:p>
          <a:p>
            <a:r>
              <a:rPr lang="en-US" sz="2000" smtClean="0"/>
              <a:t>radiation</a:t>
            </a:r>
          </a:p>
          <a:p>
            <a:r>
              <a:rPr lang="en-US" sz="2000" smtClean="0"/>
              <a:t>equality</a:t>
            </a:r>
            <a:endParaRPr lang="en-US" sz="2000"/>
          </a:p>
        </p:txBody>
      </p:sp>
      <p:cxnSp>
        <p:nvCxnSpPr>
          <p:cNvPr id="124" name="Straight Arrow Connector 123"/>
          <p:cNvCxnSpPr/>
          <p:nvPr/>
        </p:nvCxnSpPr>
        <p:spPr>
          <a:xfrm flipV="1">
            <a:off x="3917764" y="4003492"/>
            <a:ext cx="258688" cy="2160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2682238">
            <a:off x="2130567" y="2051409"/>
            <a:ext cx="117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Radiation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41116">
            <a:off x="1951017" y="2727422"/>
            <a:ext cx="910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Matter</a:t>
            </a: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8663" y="4818842"/>
            <a:ext cx="17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Energy</a:t>
            </a:r>
            <a:endParaRPr lang="en-US" sz="200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89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Evolution of Cosmic Density Components</a:t>
            </a:r>
            <a:endParaRPr lang="en-US" sz="2800"/>
          </a:p>
        </p:txBody>
      </p:sp>
      <p:pic>
        <p:nvPicPr>
          <p:cNvPr id="125" name="Picture 5" descr="C:\Users\Georg Raffelt\Desktop\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" y="575586"/>
            <a:ext cx="6121192" cy="612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6048712" y="1373032"/>
            <a:ext cx="2928913" cy="12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CC0000"/>
                </a:solidFill>
                <a:latin typeface="Trebuchet MS" pitchFamily="34" charset="0"/>
              </a:rPr>
              <a:t>Assumed neutrino masses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CC0000"/>
                </a:solidFill>
                <a:latin typeface="Trebuchet MS" pitchFamily="34" charset="0"/>
              </a:rPr>
              <a:t>   m</a:t>
            </a:r>
            <a:r>
              <a:rPr lang="en-US" altLang="en-US" sz="2300" baseline="-25000">
                <a:solidFill>
                  <a:srgbClr val="CC0000"/>
                </a:solidFill>
                <a:latin typeface="Trebuchet MS" pitchFamily="34" charset="0"/>
              </a:rPr>
              <a:t>3</a:t>
            </a:r>
            <a:r>
              <a:rPr lang="en-US" altLang="en-US" sz="1900">
                <a:solidFill>
                  <a:srgbClr val="CC0000"/>
                </a:solidFill>
                <a:latin typeface="Trebuchet MS" pitchFamily="34" charset="0"/>
              </a:rPr>
              <a:t> = 50 meV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CC0000"/>
                </a:solidFill>
                <a:latin typeface="Trebuchet MS" pitchFamily="34" charset="0"/>
              </a:rPr>
              <a:t>   m</a:t>
            </a:r>
            <a:r>
              <a:rPr lang="en-US" altLang="en-US" sz="2300" baseline="-25000">
                <a:solidFill>
                  <a:srgbClr val="CC0000"/>
                </a:solidFill>
                <a:latin typeface="Trebuchet MS" pitchFamily="34" charset="0"/>
              </a:rPr>
              <a:t>2</a:t>
            </a:r>
            <a:r>
              <a:rPr lang="en-US" altLang="en-US" sz="1900">
                <a:solidFill>
                  <a:srgbClr val="CC0000"/>
                </a:solidFill>
                <a:latin typeface="Trebuchet MS" pitchFamily="34" charset="0"/>
              </a:rPr>
              <a:t> =   9 meV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CC0000"/>
                </a:solidFill>
                <a:latin typeface="Trebuchet MS" pitchFamily="34" charset="0"/>
              </a:rPr>
              <a:t>   m</a:t>
            </a:r>
            <a:r>
              <a:rPr lang="en-US" altLang="en-US" sz="2300" baseline="-25000">
                <a:solidFill>
                  <a:srgbClr val="CC0000"/>
                </a:solidFill>
                <a:latin typeface="Trebuchet MS" pitchFamily="34" charset="0"/>
              </a:rPr>
              <a:t>1</a:t>
            </a:r>
            <a:r>
              <a:rPr lang="en-US" altLang="en-US" sz="1900">
                <a:solidFill>
                  <a:srgbClr val="CC0000"/>
                </a:solidFill>
                <a:latin typeface="Trebuchet MS" pitchFamily="34" charset="0"/>
              </a:rPr>
              <a:t> =   0</a:t>
            </a:r>
          </a:p>
        </p:txBody>
      </p:sp>
      <p:sp>
        <p:nvSpPr>
          <p:cNvPr id="127" name="Rectangle 5"/>
          <p:cNvSpPr>
            <a:spLocks noChangeArrowheads="1"/>
          </p:cNvSpPr>
          <p:nvPr/>
        </p:nvSpPr>
        <p:spPr bwMode="auto">
          <a:xfrm>
            <a:off x="6048712" y="5303934"/>
            <a:ext cx="2304256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Lesgourgues &amp; 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Pastor</a:t>
            </a:r>
          </a:p>
          <a:p>
            <a:pPr>
              <a:defRPr/>
            </a:pPr>
            <a:r>
              <a:rPr lang="en-US" altLang="en-US" smtClean="0"/>
              <a:t>astro-ph/0603494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232182" y="428004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CDM</a:t>
            </a: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190785" y="4280047"/>
            <a:ext cx="1021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2">
                    <a:lumMod val="75000"/>
                  </a:schemeClr>
                </a:solidFill>
              </a:rPr>
              <a:t>Baryons</a:t>
            </a:r>
            <a:endParaRPr lang="en-US" sz="2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728112" y="2335777"/>
            <a:ext cx="1218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Neutrinos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728112" y="1655737"/>
            <a:ext cx="1060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Photons</a:t>
            </a:r>
            <a:endParaRPr lang="en-US" sz="2000" b="1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751586" y="5216177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endParaRPr lang="en-US" sz="2000" b="1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509312" y="3055649"/>
            <a:ext cx="11228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Matter</a:t>
            </a:r>
          </a:p>
          <a:p>
            <a:r>
              <a:rPr lang="en-US" sz="2000" smtClean="0"/>
              <a:t>radiation</a:t>
            </a:r>
          </a:p>
          <a:p>
            <a:r>
              <a:rPr lang="en-US" sz="2000" smtClean="0"/>
              <a:t>equality</a:t>
            </a:r>
            <a:endParaRPr lang="en-US" sz="2000"/>
          </a:p>
        </p:txBody>
      </p:sp>
      <p:cxnSp>
        <p:nvCxnSpPr>
          <p:cNvPr id="134" name="Straight Arrow Connector 133"/>
          <p:cNvCxnSpPr/>
          <p:nvPr/>
        </p:nvCxnSpPr>
        <p:spPr>
          <a:xfrm flipV="1">
            <a:off x="4061007" y="1934252"/>
            <a:ext cx="0" cy="11870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02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898" name="Rectangle 2"/>
          <p:cNvSpPr>
            <a:spLocks noChangeArrowheads="1"/>
          </p:cNvSpPr>
          <p:nvPr/>
        </p:nvSpPr>
        <p:spPr bwMode="auto">
          <a:xfrm>
            <a:off x="0" y="0"/>
            <a:ext cx="9217025" cy="6911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264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057"/>
            <a:ext cx="9217025" cy="778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CC00"/>
                </a:solidFill>
              </a:rPr>
              <a:t>Sky Map of Galaxies (XMASS </a:t>
            </a:r>
            <a:r>
              <a:rPr lang="en-US" sz="3200" b="1">
                <a:solidFill>
                  <a:srgbClr val="FFCC00"/>
                </a:solidFill>
              </a:rPr>
              <a:t>XSC)</a:t>
            </a:r>
          </a:p>
        </p:txBody>
      </p:sp>
      <p:pic>
        <p:nvPicPr>
          <p:cNvPr id="2640900" name="Picture 4" descr="C:\Users\Georg Raffelt\Desktop\X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997"/>
            <a:ext cx="9217025" cy="479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0901" name="Rectangle 5"/>
          <p:cNvSpPr>
            <a:spLocks noChangeArrowheads="1"/>
          </p:cNvSpPr>
          <p:nvPr/>
        </p:nvSpPr>
        <p:spPr bwMode="auto">
          <a:xfrm>
            <a:off x="0" y="6551976"/>
            <a:ext cx="9217025" cy="31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>
            <a:spAutoFit/>
          </a:bodyPr>
          <a:lstStyle/>
          <a:p>
            <a:pPr algn="ctr"/>
            <a:r>
              <a:rPr lang="en-US" sz="1500">
                <a:solidFill>
                  <a:srgbClr val="FFCC00"/>
                </a:solidFill>
              </a:rPr>
              <a:t>http://spider.ipac.caltech.edu/staff/jarrett/2mass/XSC/jarrett_allsky.html</a:t>
            </a:r>
          </a:p>
        </p:txBody>
      </p:sp>
    </p:spTree>
    <p:extLst>
      <p:ext uri="{BB962C8B-B14F-4D97-AF65-F5344CB8AC3E}">
        <p14:creationId xmlns:p14="http://schemas.microsoft.com/office/powerpoint/2010/main" val="15239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/>
              <a:t>Hubble Deep Field</a:t>
            </a:r>
            <a:endParaRPr lang="en-US" altLang="en-US" sz="4800"/>
          </a:p>
        </p:txBody>
      </p:sp>
      <p:pic>
        <p:nvPicPr>
          <p:cNvPr id="3000323" name="Picture 3" descr="C:\Users\Georg Raffelt\Desktop\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" y="-493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937163">
            <a:off x="135512" y="664802"/>
            <a:ext cx="30560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C000"/>
                </a:solidFill>
              </a:rPr>
              <a:t>Luminous Matter</a:t>
            </a:r>
          </a:p>
          <a:p>
            <a:r>
              <a:rPr lang="en-US" sz="3200" smtClean="0">
                <a:solidFill>
                  <a:srgbClr val="FFC000"/>
                </a:solidFill>
              </a:rPr>
              <a:t>(mostly galaxies)</a:t>
            </a:r>
            <a:endParaRPr lang="en-US" sz="320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6102" y="2087797"/>
            <a:ext cx="55161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C000"/>
                </a:solidFill>
              </a:rPr>
              <a:t>“Baryonic matter” (mostly dark)</a:t>
            </a:r>
          </a:p>
          <a:p>
            <a:r>
              <a:rPr lang="en-US" sz="3200" smtClean="0">
                <a:solidFill>
                  <a:srgbClr val="FFC000"/>
                </a:solidFill>
              </a:rPr>
              <a:t> 0.25 GeV/m</a:t>
            </a:r>
            <a:r>
              <a:rPr lang="en-US" sz="3600" baseline="30000" smtClean="0">
                <a:solidFill>
                  <a:srgbClr val="FFC000"/>
                </a:solidFill>
              </a:rPr>
              <a:t>3</a:t>
            </a:r>
            <a:endParaRPr lang="en-US" sz="3600" baseline="3000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539612">
            <a:off x="6095363" y="1102673"/>
            <a:ext cx="29579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C000"/>
                </a:solidFill>
              </a:rPr>
              <a:t>Gravitating mass</a:t>
            </a:r>
          </a:p>
          <a:p>
            <a:r>
              <a:rPr lang="en-US" sz="3200" smtClean="0">
                <a:solidFill>
                  <a:srgbClr val="FFC000"/>
                </a:solidFill>
              </a:rPr>
              <a:t>5.1 GeV/m</a:t>
            </a:r>
            <a:r>
              <a:rPr lang="en-US" sz="3600" baseline="30000" smtClean="0">
                <a:solidFill>
                  <a:srgbClr val="FFC000"/>
                </a:solidFill>
              </a:rPr>
              <a:t>3</a:t>
            </a:r>
            <a:endParaRPr lang="en-US" sz="3600" baseline="3000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068677">
            <a:off x="252296" y="4456605"/>
            <a:ext cx="25516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C000"/>
                </a:solidFill>
              </a:rPr>
              <a:t>“Dark matter”</a:t>
            </a:r>
          </a:p>
          <a:p>
            <a:r>
              <a:rPr lang="en-US" sz="3200" smtClean="0">
                <a:solidFill>
                  <a:srgbClr val="FFC000"/>
                </a:solidFill>
              </a:rPr>
              <a:t> 1.3 GeV/m</a:t>
            </a:r>
            <a:r>
              <a:rPr lang="en-US" sz="3600" baseline="30000" smtClean="0">
                <a:solidFill>
                  <a:srgbClr val="FFC000"/>
                </a:solidFill>
              </a:rPr>
              <a:t>3</a:t>
            </a:r>
            <a:endParaRPr lang="en-US" sz="3600" baseline="3000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3411">
            <a:off x="4150279" y="4045447"/>
            <a:ext cx="49552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Cosmic microwave photons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(T = 2.75 K)        4.11×10</a:t>
            </a:r>
            <a:r>
              <a:rPr lang="en-US" sz="3600" baseline="30000" dirty="0" smtClean="0">
                <a:solidFill>
                  <a:srgbClr val="FFC000"/>
                </a:solidFill>
              </a:rPr>
              <a:t>8</a:t>
            </a:r>
            <a:r>
              <a:rPr lang="en-US" sz="3200" dirty="0" smtClean="0">
                <a:solidFill>
                  <a:srgbClr val="FFC000"/>
                </a:solidFill>
              </a:rPr>
              <a:t>/m</a:t>
            </a:r>
            <a:r>
              <a:rPr lang="en-US" sz="3600" baseline="30000" dirty="0" smtClean="0">
                <a:solidFill>
                  <a:srgbClr val="FFC000"/>
                </a:solidFill>
              </a:rPr>
              <a:t>3</a:t>
            </a:r>
            <a:endParaRPr lang="en-US" sz="3600" baseline="300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3911" y="5492359"/>
            <a:ext cx="44989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</a:rPr>
              <a:t>Neutrinos+Antineutrinos</a:t>
            </a:r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per flavor      1.12×10</a:t>
            </a:r>
            <a:r>
              <a:rPr lang="en-US" sz="3600" baseline="30000" dirty="0" smtClean="0">
                <a:solidFill>
                  <a:srgbClr val="FFC000"/>
                </a:solidFill>
              </a:rPr>
              <a:t>8</a:t>
            </a:r>
            <a:r>
              <a:rPr lang="en-US" sz="3200" dirty="0" smtClean="0">
                <a:solidFill>
                  <a:srgbClr val="FFC000"/>
                </a:solidFill>
              </a:rPr>
              <a:t>/m</a:t>
            </a:r>
            <a:r>
              <a:rPr lang="en-US" sz="3600" baseline="30000" dirty="0" smtClean="0">
                <a:solidFill>
                  <a:srgbClr val="FFC000"/>
                </a:solidFill>
              </a:rPr>
              <a:t>3</a:t>
            </a:r>
            <a:endParaRPr lang="en-US" sz="3600" baseline="30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SDSS Survey</a:t>
            </a:r>
          </a:p>
        </p:txBody>
      </p:sp>
      <p:pic>
        <p:nvPicPr>
          <p:cNvPr id="2" name="sdssrotate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8" y="0"/>
            <a:ext cx="9215438" cy="691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Structure Formation in the Universe</a:t>
            </a:r>
            <a:endParaRPr lang="en-US"/>
          </a:p>
        </p:txBody>
      </p:sp>
      <p:pic>
        <p:nvPicPr>
          <p:cNvPr id="13" name="Picture 9" descr="C:\Users\Georg Raffelt\Desktop\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4" y="719137"/>
            <a:ext cx="4753328" cy="608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6716878"/>
            <a:ext cx="9217025" cy="1955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112575" y="2447960"/>
            <a:ext cx="3816537" cy="791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>
              <a:defRPr/>
            </a:pPr>
            <a:r>
              <a:rPr lang="en-US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Zero-point fluctuations of quantum</a:t>
            </a:r>
          </a:p>
          <a:p>
            <a:pPr>
              <a:defRPr/>
            </a:pPr>
            <a:r>
              <a:rPr lang="en-US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fields are stretched and frozen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112698" y="1295687"/>
            <a:ext cx="3960434" cy="791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>
              <a:defRPr/>
            </a:pPr>
            <a:r>
              <a:rPr lang="en-US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Early phase of exponential expansion</a:t>
            </a:r>
          </a:p>
          <a:p>
            <a:pPr>
              <a:defRPr/>
            </a:pPr>
            <a:r>
              <a:rPr lang="en-US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(Inflationary epoch)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112575" y="4752167"/>
            <a:ext cx="3744527" cy="791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>
              <a:defRPr/>
            </a:pPr>
            <a:r>
              <a:rPr lang="en-US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Cosmic density fluctuations are</a:t>
            </a:r>
          </a:p>
          <a:p>
            <a:pPr>
              <a:defRPr/>
            </a:pPr>
            <a:r>
              <a:rPr lang="en-US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frozen quantum fluctuations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2575" y="3600120"/>
            <a:ext cx="3816537" cy="791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>
              <a:defRPr/>
            </a:pPr>
            <a:r>
              <a:rPr lang="en-US" altLang="en-US" sz="2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 grows by gravitational</a:t>
            </a:r>
          </a:p>
          <a:p>
            <a:pPr>
              <a:defRPr/>
            </a:pPr>
            <a:r>
              <a:rPr lang="en-US" altLang="en-US" sz="2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instability</a:t>
            </a:r>
            <a:endParaRPr lang="en-US" alt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02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Power Spectrum of Density Fluctuations</a:t>
            </a: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4469" y="719942"/>
                <a:ext cx="8938093" cy="58324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 anchorCtr="0"/>
              <a:lstStyle/>
              <a:p>
                <a:r>
                  <a:rPr lang="en-US" sz="2000" smtClean="0">
                    <a:solidFill>
                      <a:srgbClr val="003399"/>
                    </a:solidFill>
                  </a:rPr>
                  <a:t>Field of density fluctuations of matter (e.g. dark matter)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𝛿𝜌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20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Fourier transform of density field</a:t>
                </a:r>
              </a:p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 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=∫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000" smtClean="0">
                  <a:solidFill>
                    <a:srgbClr val="003399"/>
                  </a:solidFill>
                </a:endParaRPr>
              </a:p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Power spectrum is essentially the square of the Fourier transform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𝛿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-function)</a:t>
                </a:r>
              </a:p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  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Power spectrum is Fourier transform of two-point correlation function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𝑑𝑘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e>
                      </m:nary>
                      <m:limLow>
                        <m:limLow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20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𝒌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</m:d>
                        </m:lim>
                      </m:limLow>
                    </m:oMath>
                  </m:oMathPara>
                </a14:m>
                <a:endParaRPr lang="en-US" sz="20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Gaussian random field (phases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 uncorrelated) is fully characterized by</a:t>
                </a:r>
              </a:p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 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smtClean="0">
                    <a:solidFill>
                      <a:srgbClr val="C00000"/>
                    </a:solidFill>
                  </a:rPr>
                  <a:t>       Power Spectrum</a:t>
                </a:r>
                <a:endParaRPr lang="en-US" sz="2000" smtClean="0">
                  <a:solidFill>
                    <a:srgbClr val="003399"/>
                  </a:solidFill>
                </a:endParaRPr>
              </a:p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or equivalently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rgbClr val="003399"/>
                          </a:solidFill>
                          <a:latin typeface="Cambria Math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20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No “non-Gaussianities” in cosmological precision data (Planck CMBR results)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69" y="719942"/>
                <a:ext cx="8938093" cy="5832475"/>
              </a:xfrm>
              <a:prstGeom prst="rect">
                <a:avLst/>
              </a:prstGeom>
              <a:blipFill rotWithShape="1">
                <a:blip r:embed="rId2"/>
                <a:stretch>
                  <a:fillRect l="-682" t="-522" r="-477" b="-28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9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Structure Formation by Gravitational Instability</a:t>
            </a:r>
            <a:endParaRPr lang="en-US"/>
          </a:p>
        </p:txBody>
      </p:sp>
      <p:pic>
        <p:nvPicPr>
          <p:cNvPr id="25" name="strucformcub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451" y="791617"/>
            <a:ext cx="7008551" cy="52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Gravitational Growth of Density Perturbations</a:t>
            </a: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4469" y="719942"/>
                <a:ext cx="8938093" cy="27360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 anchorCtr="0"/>
              <a:lstStyle/>
              <a:p>
                <a:r>
                  <a:rPr lang="en-US" sz="2000" smtClean="0">
                    <a:solidFill>
                      <a:srgbClr val="003399"/>
                    </a:solidFill>
                  </a:rPr>
                  <a:t>The dynamical evolution of small perturbations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𝛿𝜌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</m:acc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≪1</m:t>
                      </m:r>
                    </m:oMath>
                  </m:oMathPara>
                </a14:m>
                <a:endParaRPr lang="en-US" sz="2000" b="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is independent for each Fourier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 (linear regime)</a:t>
                </a:r>
              </a:p>
              <a:p>
                <a:endParaRPr lang="en-US" sz="10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• For pressureless, nonrelativistic matter (cold dark matter)</a:t>
                </a:r>
              </a:p>
              <a:p>
                <a:r>
                  <a:rPr lang="en-US" sz="2000">
                    <a:solidFill>
                      <a:srgbClr val="003399"/>
                    </a:solidFill>
                  </a:rPr>
                  <a:t>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  naively expect exponential growth by gravitational instability</a:t>
                </a:r>
              </a:p>
              <a:p>
                <a:endParaRPr lang="en-US" sz="5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C00000"/>
                    </a:solidFill>
                  </a:rPr>
                  <a:t>•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 </a:t>
                </a:r>
                <a:r>
                  <a:rPr lang="en-US" sz="2000" smtClean="0">
                    <a:solidFill>
                      <a:srgbClr val="C00000"/>
                    </a:solidFill>
                  </a:rPr>
                  <a:t>But only power-law growth in expanding universe </a:t>
                </a: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   (competition between expansion and gravitational instability)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69" y="719942"/>
                <a:ext cx="8938093" cy="2736045"/>
              </a:xfrm>
              <a:prstGeom prst="rect">
                <a:avLst/>
              </a:prstGeom>
              <a:blipFill rotWithShape="1">
                <a:blip r:embed="rId2"/>
                <a:stretch>
                  <a:fillRect l="-682" t="-1114" b="-60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287978" y="5616400"/>
                <a:ext cx="2376264" cy="791997"/>
              </a:xfrm>
              <a:prstGeom prst="rect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Matter dominates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𝑎</m:t>
                      </m:r>
                      <m:r>
                        <a:rPr lang="en-US" altLang="en-US" sz="2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en-US" sz="2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978" y="5616400"/>
                <a:ext cx="2376264" cy="791997"/>
              </a:xfrm>
              <a:prstGeom prst="rect">
                <a:avLst/>
              </a:prstGeom>
              <a:blipFill rotWithShape="1">
                <a:blip r:embed="rId3"/>
                <a:stretch>
                  <a:fillRect l="-2551" t="-2273" b="-5151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2736298" y="3888160"/>
                <a:ext cx="1656184" cy="791997"/>
              </a:xfrm>
              <a:prstGeom prst="rect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Sub-horizon</a:t>
                </a:r>
                <a:endParaRPr lang="en-US" altLang="en-US" sz="20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𝜆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≪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6298" y="3888160"/>
                <a:ext cx="1656184" cy="791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4464538" y="3888047"/>
                <a:ext cx="1656184" cy="791997"/>
              </a:xfrm>
              <a:prstGeom prst="rect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Super-horizon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𝜆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≫</m:t>
                      </m:r>
                      <m:sSup>
                        <m:sSupPr>
                          <m:ctrlPr>
                            <a:rPr lang="en-US" altLang="en-US" sz="2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altLang="en-US" sz="2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4538" y="3888047"/>
                <a:ext cx="1656184" cy="791997"/>
              </a:xfrm>
              <a:prstGeom prst="rect">
                <a:avLst/>
              </a:prstGeom>
              <a:blipFill rotWithShape="1">
                <a:blip r:embed="rId5"/>
                <a:stretch>
                  <a:fillRect l="-3650" r="-474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287912" y="4752280"/>
                <a:ext cx="2376264" cy="791997"/>
              </a:xfrm>
              <a:prstGeom prst="rect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Radiation dominates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𝑎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912" y="4752280"/>
                <a:ext cx="2376264" cy="791997"/>
              </a:xfrm>
              <a:prstGeom prst="rect">
                <a:avLst/>
              </a:prstGeom>
              <a:blipFill rotWithShape="1">
                <a:blip r:embed="rId6"/>
                <a:stretch>
                  <a:fillRect l="-2551" t="-2290" r="-1531" b="-5190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4464538" y="4752280"/>
                <a:ext cx="1656184" cy="791997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∝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4538" y="4752280"/>
                <a:ext cx="1656184" cy="791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2736252" y="4752280"/>
                <a:ext cx="1656184" cy="791997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en-US" sz="2000" b="0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const</m:t>
                      </m:r>
                    </m:oMath>
                  </m:oMathPara>
                </a14:m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6252" y="4752280"/>
                <a:ext cx="1656184" cy="791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2736252" y="5616400"/>
                <a:ext cx="3384470" cy="791997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∝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𝑎</m:t>
                      </m:r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6252" y="5616400"/>
                <a:ext cx="3384470" cy="791997"/>
              </a:xfrm>
              <a:prstGeom prst="rect">
                <a:avLst/>
              </a:prstGeom>
              <a:blipFill rotWithShape="1">
                <a:blip r:embed="rId9"/>
                <a:stretch>
                  <a:fillRect t="-21212" b="-3257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193301" y="5616287"/>
            <a:ext cx="2879831" cy="79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000" smtClean="0">
                <a:solidFill>
                  <a:srgbClr val="003399"/>
                </a:solidFill>
              </a:rPr>
              <a:t>Density contrast grows</a:t>
            </a:r>
          </a:p>
          <a:p>
            <a:pPr>
              <a:defRPr/>
            </a:pPr>
            <a:r>
              <a:rPr lang="en-US" altLang="en-US" sz="2000" smtClean="0">
                <a:solidFill>
                  <a:srgbClr val="003399"/>
                </a:solidFill>
              </a:rPr>
              <a:t>linearly with scale factor</a:t>
            </a:r>
            <a:endParaRPr lang="en-US" altLang="en-US" sz="200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4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Processed Power Spectrum in </a:t>
            </a:r>
            <a:r>
              <a:rPr lang="en-US" altLang="en-US" smtClean="0"/>
              <a:t>CDM </a:t>
            </a:r>
            <a:r>
              <a:rPr lang="en-US" altLang="en-US"/>
              <a:t>Scenario</a:t>
            </a:r>
            <a:endParaRPr lang="en-US" sz="2800"/>
          </a:p>
        </p:txBody>
      </p:sp>
      <p:pic>
        <p:nvPicPr>
          <p:cNvPr id="15" name="Picture 2" descr="C:\Users\Georg Raffelt\Desktop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94" y="1382917"/>
            <a:ext cx="5544738" cy="516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6402" y="575587"/>
            <a:ext cx="2316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Primordial spectrum</a:t>
            </a: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4742" y="575587"/>
            <a:ext cx="2846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Suppressed by stagnation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during radiation phase</a:t>
            </a:r>
            <a:endParaRPr lang="en-US" sz="2000">
              <a:solidFill>
                <a:srgbClr val="003399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68562" y="975697"/>
            <a:ext cx="0" cy="1112100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32932" y="1191727"/>
            <a:ext cx="0" cy="2408723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77347" y="3167947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CMBR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97989" y="3935672"/>
            <a:ext cx="8862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Galaxy</a:t>
            </a:r>
          </a:p>
          <a:p>
            <a:r>
              <a:rPr lang="en-US" smtClean="0"/>
              <a:t>surveys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4463" y="1295687"/>
                <a:ext cx="3311889" cy="525592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2000" smtClean="0">
                    <a:solidFill>
                      <a:srgbClr val="003399"/>
                    </a:solidFill>
                  </a:rPr>
                  <a:t>Primordial spectrum usually</a:t>
                </a: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assumed to be a power law</a:t>
                </a:r>
              </a:p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    </m:t>
                      </m:r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smtClean="0"/>
              </a:p>
              <a:p>
                <a:endParaRPr lang="en-US" sz="400" smtClean="0"/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Harrison-Zeldovich spectrum</a:t>
                </a: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(“flat”) has</a:t>
                </a:r>
                <a:r>
                  <a:rPr lang="en-US" sz="200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000" smtClean="0"/>
              </a:p>
              <a:p>
                <a:endParaRPr lang="en-US" sz="1000"/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Precision cosmology provides</a:t>
                </a:r>
              </a:p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    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=0.960±0.007</m:t>
                      </m:r>
                    </m:oMath>
                  </m:oMathPara>
                </a14:m>
                <a:endParaRPr lang="en-US" sz="2000" b="0" smtClean="0"/>
              </a:p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in spectacular agreement with</a:t>
                </a: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simplest theories of inflation</a:t>
                </a:r>
              </a:p>
              <a:p>
                <a:endParaRPr lang="en-US" sz="2000" smtClean="0"/>
              </a:p>
              <a:p>
                <a:endParaRPr lang="en-US" sz="2000" smtClean="0"/>
              </a:p>
              <a:p>
                <a:endParaRPr lang="en-US" sz="2000" smtClean="0"/>
              </a:p>
              <a:p>
                <a:endParaRPr lang="en-US" sz="2000" smtClean="0"/>
              </a:p>
              <a:p>
                <a:endParaRPr lang="en-US" sz="20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63" y="1295687"/>
                <a:ext cx="3311889" cy="5255926"/>
              </a:xfrm>
              <a:prstGeom prst="rect">
                <a:avLst/>
              </a:prstGeom>
              <a:blipFill rotWithShape="1">
                <a:blip r:embed="rId3"/>
                <a:stretch>
                  <a:fillRect l="-2026" t="-580" r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49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Georg Raffelt\Desktop\stru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7" r="890"/>
          <a:stretch/>
        </p:blipFill>
        <p:spPr bwMode="auto">
          <a:xfrm>
            <a:off x="1319905" y="647597"/>
            <a:ext cx="6551970" cy="59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Power Spectrum of Cosmic Density Fluctuations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6731162" y="4858537"/>
            <a:ext cx="215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Tegmark, TAUP  2003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/>
              <a:t>Discovery of the Cosmic Microwave Background Radiation</a:t>
            </a:r>
            <a:endParaRPr lang="en-US" sz="280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016" y="4968443"/>
            <a:ext cx="5328593" cy="1656195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 of 2.7 Kelvin</a:t>
            </a:r>
          </a:p>
          <a:p>
            <a:pPr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Cosmic microwave background radiation</a:t>
            </a:r>
          </a:p>
          <a:p>
            <a:pPr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Penzias and Wilson in 1965</a:t>
            </a:r>
          </a:p>
          <a:p>
            <a:pPr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(Nobel Prize 1978)</a:t>
            </a:r>
          </a:p>
          <a:p>
            <a:pPr>
              <a:defRPr/>
            </a:pPr>
            <a:endParaRPr lang="en-US" altLang="en-US" sz="11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“big-bang cosmology”</a:t>
            </a:r>
          </a:p>
        </p:txBody>
      </p:sp>
      <p:pic>
        <p:nvPicPr>
          <p:cNvPr id="12" name="Picture 4" descr="C:\Users\Georg Raffelt\Desktop\Horn_Antenna-in_Holmdel,_New_Jersey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20459"/>
            <a:ext cx="5328593" cy="417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Georg Raffelt\Desktop\penzi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7" y="1800455"/>
            <a:ext cx="1728192" cy="237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Users\Georg Raffelt\Desktop\wil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17" y="1800455"/>
            <a:ext cx="1728192" cy="237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544617" y="4248446"/>
            <a:ext cx="1728192" cy="647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>
              <a:defRPr/>
            </a:pPr>
            <a:r>
              <a:rPr lang="en-US" altLang="en-US"/>
              <a:t>Robert W. Wilson</a:t>
            </a:r>
          </a:p>
          <a:p>
            <a:pPr algn="ctr">
              <a:defRPr/>
            </a:pPr>
            <a:r>
              <a:rPr lang="en-US" altLang="en-US"/>
              <a:t>Born 1936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344817" y="4248446"/>
            <a:ext cx="1728192" cy="647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>
              <a:defRPr/>
            </a:pPr>
            <a:r>
              <a:rPr lang="en-US" altLang="en-US"/>
              <a:t>Arno A. Penzias </a:t>
            </a:r>
          </a:p>
          <a:p>
            <a:pPr algn="ctr">
              <a:defRPr/>
            </a:pPr>
            <a:r>
              <a:rPr lang="en-US" altLang="en-US"/>
              <a:t>Born 1933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544617" y="1800455"/>
            <a:ext cx="1728192" cy="2375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7344817" y="1800455"/>
            <a:ext cx="1728192" cy="2375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44016" y="720459"/>
            <a:ext cx="5328593" cy="41759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smtClean="0"/>
              <a:t>Last Scattering Surface</a:t>
            </a:r>
            <a:endParaRPr lang="en-US" sz="2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02" y="719607"/>
            <a:ext cx="6552910" cy="58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9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898" name="Rectangle 2"/>
          <p:cNvSpPr>
            <a:spLocks noChangeArrowheads="1"/>
          </p:cNvSpPr>
          <p:nvPr/>
        </p:nvSpPr>
        <p:spPr bwMode="auto">
          <a:xfrm>
            <a:off x="0" y="0"/>
            <a:ext cx="9217025" cy="6911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264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057"/>
            <a:ext cx="9217025" cy="778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 wrap="none">
            <a:noAutofit/>
          </a:bodyPr>
          <a:lstStyle/>
          <a:p>
            <a:r>
              <a:rPr lang="en-US" sz="3100" b="1" smtClean="0">
                <a:solidFill>
                  <a:srgbClr val="FFCC00"/>
                </a:solidFill>
              </a:rPr>
              <a:t>COBE Temperature Map of the Microwave Background</a:t>
            </a:r>
            <a:endParaRPr lang="en-US" sz="3100" b="1">
              <a:solidFill>
                <a:srgbClr val="FFCC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3892" y="791617"/>
            <a:ext cx="8929439" cy="5703192"/>
            <a:chOff x="143892" y="791617"/>
            <a:chExt cx="8929439" cy="5703192"/>
          </a:xfrm>
        </p:grpSpPr>
        <p:pic>
          <p:nvPicPr>
            <p:cNvPr id="6" name="Picture 5" descr="C:\PICS\ASTRO\CMB\cobe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92" y="791617"/>
              <a:ext cx="8929439" cy="4520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43892" y="5328247"/>
              <a:ext cx="8929439" cy="116656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mtClean="0">
                  <a:solidFill>
                    <a:srgbClr val="FFC000"/>
                  </a:solidFill>
                  <a:latin typeface="+mn-lt"/>
                </a:rPr>
                <a:t>T = 2.725 K (uniform on the sky)</a:t>
              </a:r>
              <a:endParaRPr lang="de-DE" altLang="en-US" smtClean="0">
                <a:solidFill>
                  <a:srgbClr val="FFC000"/>
                </a:solidFill>
                <a:latin typeface="+mn-lt"/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080254"/>
              </p:ext>
            </p:extLst>
          </p:nvPr>
        </p:nvGraphicFramePr>
        <p:xfrm>
          <a:off x="2160172" y="1070276"/>
          <a:ext cx="4896266" cy="3897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CorelPhotoPaint.Image.10" r:id="rId4" imgW="6984127" imgH="5828571" progId="CorelPhotoPaint.Image.10">
                  <p:embed/>
                </p:oleObj>
              </mc:Choice>
              <mc:Fallback>
                <p:oleObj name="CorelPhotoPaint.Image.10" r:id="rId4" imgW="6984127" imgH="5828571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172" y="1070276"/>
                        <a:ext cx="4896266" cy="389792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43892" y="791617"/>
            <a:ext cx="8929439" cy="5688790"/>
            <a:chOff x="143892" y="791617"/>
            <a:chExt cx="8929439" cy="5688790"/>
          </a:xfrm>
        </p:grpSpPr>
        <p:pic>
          <p:nvPicPr>
            <p:cNvPr id="11" name="Picture 8" descr="C:\PICS\ASTRO\CMB\cobe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92" y="791617"/>
              <a:ext cx="8929439" cy="4520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44135" y="5328411"/>
              <a:ext cx="8928428" cy="11519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mtClean="0">
                  <a:solidFill>
                    <a:srgbClr val="FFC000"/>
                  </a:solidFill>
                  <a:latin typeface="+mn-lt"/>
                </a:rPr>
                <a:t>Dynamical range  </a:t>
              </a:r>
              <a:r>
                <a:rPr lang="en-US" altLang="en-US" smtClean="0">
                  <a:solidFill>
                    <a:srgbClr val="FFC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mtClean="0">
                  <a:solidFill>
                    <a:srgbClr val="FFC000"/>
                  </a:solidFill>
                  <a:latin typeface="+mn-lt"/>
                </a:rPr>
                <a:t>T = 3.353 mK  (</a:t>
              </a:r>
              <a:r>
                <a:rPr lang="en-US" altLang="en-US" smtClean="0">
                  <a:solidFill>
                    <a:srgbClr val="FFC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mtClean="0">
                  <a:solidFill>
                    <a:srgbClr val="FFC000"/>
                  </a:solidFill>
                  <a:latin typeface="+mn-lt"/>
                </a:rPr>
                <a:t>T/</a:t>
              </a:r>
              <a:r>
                <a:rPr lang="en-US" altLang="en-US" sz="900">
                  <a:solidFill>
                    <a:srgbClr val="FFC000"/>
                  </a:solidFill>
                  <a:latin typeface="+mn-lt"/>
                </a:rPr>
                <a:t> </a:t>
              </a:r>
              <a:r>
                <a:rPr lang="en-US" altLang="en-US" smtClean="0">
                  <a:solidFill>
                    <a:srgbClr val="FFC000"/>
                  </a:solidFill>
                  <a:latin typeface="+mn-lt"/>
                </a:rPr>
                <a:t>T </a:t>
              </a:r>
              <a:r>
                <a:rPr lang="en-US" altLang="en-US" smtClean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 10</a:t>
              </a:r>
              <a:r>
                <a:rPr lang="en-US" altLang="en-US" sz="2600" baseline="30000">
                  <a:solidFill>
                    <a:srgbClr val="FFC000"/>
                  </a:solidFill>
                  <a:latin typeface="Symbol" panose="05050102010706020507" pitchFamily="18" charset="2"/>
                  <a:sym typeface="Symbol" pitchFamily="18" charset="2"/>
                </a:rPr>
                <a:t>-</a:t>
              </a:r>
              <a:r>
                <a:rPr lang="en-US" altLang="en-US" sz="2600" baseline="3000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3</a:t>
              </a:r>
              <a:r>
                <a:rPr lang="en-US" altLang="en-US" smtClean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)</a:t>
              </a:r>
              <a:endParaRPr lang="en-US" altLang="en-US" baseline="30000" smtClean="0">
                <a:solidFill>
                  <a:srgbClr val="FFC000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en-US" altLang="en-US" smtClean="0">
                  <a:solidFill>
                    <a:srgbClr val="FFC000"/>
                  </a:solidFill>
                  <a:latin typeface="+mn-lt"/>
                </a:rPr>
                <a:t>Dipole temperature distribution from Doppler effect</a:t>
              </a:r>
            </a:p>
            <a:p>
              <a:pPr algn="ctr">
                <a:defRPr/>
              </a:pPr>
              <a:r>
                <a:rPr lang="en-US" altLang="en-US" smtClean="0">
                  <a:solidFill>
                    <a:srgbClr val="FFC000"/>
                  </a:solidFill>
                  <a:latin typeface="+mn-lt"/>
                </a:rPr>
                <a:t>caused by our motion relative to the cosmic frame</a:t>
              </a:r>
              <a:endParaRPr lang="de-DE" altLang="en-US" smtClean="0">
                <a:solidFill>
                  <a:srgbClr val="FFC000"/>
                </a:solidFill>
                <a:latin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3892" y="792594"/>
            <a:ext cx="8928671" cy="5687649"/>
            <a:chOff x="143892" y="792594"/>
            <a:chExt cx="8928671" cy="5687649"/>
          </a:xfrm>
        </p:grpSpPr>
        <p:pic>
          <p:nvPicPr>
            <p:cNvPr id="14" name="Picture 12" descr="C:\PICS\ASTRO\CMB\cobe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92" y="792594"/>
              <a:ext cx="8928671" cy="4535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43892" y="5328247"/>
              <a:ext cx="8928671" cy="11519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mtClean="0">
                  <a:solidFill>
                    <a:srgbClr val="FFC000"/>
                  </a:solidFill>
                  <a:latin typeface="+mj-lt"/>
                </a:rPr>
                <a:t>Dynamical range  </a:t>
              </a:r>
              <a:r>
                <a:rPr lang="en-US" altLang="en-US" smtClean="0">
                  <a:solidFill>
                    <a:srgbClr val="FFC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mtClean="0">
                  <a:solidFill>
                    <a:srgbClr val="FFC000"/>
                  </a:solidFill>
                  <a:latin typeface="+mj-lt"/>
                </a:rPr>
                <a:t>T = 18 </a:t>
              </a:r>
              <a:r>
                <a:rPr lang="en-US" altLang="en-US" smtClean="0">
                  <a:solidFill>
                    <a:srgbClr val="FFC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mtClean="0">
                  <a:solidFill>
                    <a:srgbClr val="FFC000"/>
                  </a:solidFill>
                  <a:latin typeface="+mj-lt"/>
                </a:rPr>
                <a:t>K  (</a:t>
              </a:r>
              <a:r>
                <a:rPr lang="en-US" altLang="en-US" smtClean="0">
                  <a:solidFill>
                    <a:srgbClr val="FFC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mtClean="0">
                  <a:solidFill>
                    <a:srgbClr val="FFC000"/>
                  </a:solidFill>
                  <a:latin typeface="+mj-lt"/>
                </a:rPr>
                <a:t>T/</a:t>
              </a:r>
              <a:r>
                <a:rPr lang="en-US" altLang="en-US" sz="90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en-US" altLang="en-US" smtClean="0">
                  <a:solidFill>
                    <a:srgbClr val="FFC000"/>
                  </a:solidFill>
                  <a:latin typeface="+mj-lt"/>
                </a:rPr>
                <a:t>T </a:t>
              </a:r>
              <a:r>
                <a:rPr lang="en-US" altLang="en-US" smtClean="0">
                  <a:solidFill>
                    <a:srgbClr val="FFC000"/>
                  </a:solidFill>
                  <a:latin typeface="+mj-lt"/>
                  <a:sym typeface="Symbol" pitchFamily="18" charset="2"/>
                </a:rPr>
                <a:t> 10</a:t>
              </a:r>
              <a:r>
                <a:rPr lang="en-US" altLang="en-US" baseline="30000">
                  <a:solidFill>
                    <a:srgbClr val="FFC000"/>
                  </a:solidFill>
                  <a:latin typeface="Symbol" panose="05050102010706020507" pitchFamily="18" charset="2"/>
                  <a:sym typeface="Symbol" pitchFamily="18" charset="2"/>
                </a:rPr>
                <a:t>-</a:t>
              </a:r>
              <a:r>
                <a:rPr lang="en-US" altLang="en-US" baseline="30000">
                  <a:solidFill>
                    <a:srgbClr val="FFC000"/>
                  </a:solidFill>
                  <a:latin typeface="+mj-lt"/>
                  <a:sym typeface="Symbol" pitchFamily="18" charset="2"/>
                </a:rPr>
                <a:t>5</a:t>
              </a:r>
              <a:r>
                <a:rPr lang="en-US" altLang="en-US" smtClean="0">
                  <a:solidFill>
                    <a:srgbClr val="FFC000"/>
                  </a:solidFill>
                  <a:latin typeface="+mj-lt"/>
                  <a:sym typeface="Symbol" pitchFamily="18" charset="2"/>
                </a:rPr>
                <a:t>)</a:t>
              </a:r>
              <a:endParaRPr lang="en-US" altLang="en-US" baseline="30000" smtClean="0">
                <a:solidFill>
                  <a:srgbClr val="FFC000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altLang="en-US" sz="3200">
                  <a:solidFill>
                    <a:schemeClr val="bg1"/>
                  </a:solidFill>
                  <a:latin typeface="+mj-lt"/>
                </a:rPr>
                <a:t>Primordial temperature fluctuations</a:t>
              </a:r>
              <a:endParaRPr lang="de-DE" altLang="en-US" sz="320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24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2520281" y="512998"/>
            <a:ext cx="4176464" cy="0"/>
          </a:xfrm>
          <a:prstGeom prst="line">
            <a:avLst/>
          </a:prstGeom>
          <a:noFill/>
          <a:ln w="9525">
            <a:solidFill>
              <a:srgbClr val="ECDB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 sz="2800"/>
              <a:t>Structure of Spiral Galaxies</a:t>
            </a:r>
            <a:endParaRPr lang="en-US" sz="2800"/>
          </a:p>
        </p:txBody>
      </p:sp>
      <p:sp>
        <p:nvSpPr>
          <p:cNvPr id="27" name="TextBox 26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Neutrinos in Astrophysics and Cosmology, NBI, 23–27 June 2014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11" name="Picture 2" descr="C:\Users\Georg Raffelt\Desktop\s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1" y="1007996"/>
            <a:ext cx="4392488" cy="439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Georg Raffelt\Desktop\s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007996"/>
            <a:ext cx="4392488" cy="439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44016" y="5471980"/>
            <a:ext cx="4392488" cy="503998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+mn-lt"/>
              </a:rPr>
              <a:t>Spiral Galaxy NGC 2997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680521" y="5471980"/>
            <a:ext cx="4392488" cy="503998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>
              <a:defRPr/>
            </a:pPr>
            <a:r>
              <a:rPr lang="en-US" altLang="en-US" sz="2400">
                <a:solidFill>
                  <a:schemeClr val="bg1"/>
                </a:solidFill>
              </a:rPr>
              <a:t>Spiral Galaxy NGC </a:t>
            </a: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891</a:t>
            </a:r>
          </a:p>
        </p:txBody>
      </p:sp>
    </p:spTree>
    <p:extLst>
      <p:ext uri="{BB962C8B-B14F-4D97-AF65-F5344CB8AC3E}">
        <p14:creationId xmlns:p14="http://schemas.microsoft.com/office/powerpoint/2010/main" val="20443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COBE Satellite</a:t>
            </a:r>
            <a:endParaRPr lang="en-US">
              <a:latin typeface="+mn-lt"/>
            </a:endParaRPr>
          </a:p>
        </p:txBody>
      </p:sp>
      <p:pic>
        <p:nvPicPr>
          <p:cNvPr id="15" name="Picture 2" descr="C:\Users\Georg Raffelt\Desktop\ma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68" y="3311524"/>
            <a:ext cx="1806031" cy="25207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Georg Raffelt\Desktop\smo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3311524"/>
            <a:ext cx="1800225" cy="25207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400622" y="5904419"/>
            <a:ext cx="1800278" cy="647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altLang="en-US"/>
              <a:t>John C. Mather </a:t>
            </a:r>
          </a:p>
          <a:p>
            <a:pPr algn="ctr"/>
            <a:r>
              <a:rPr lang="en-US" altLang="en-US"/>
              <a:t>Born 1946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272809" y="5904419"/>
            <a:ext cx="1800200" cy="647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altLang="en-US"/>
              <a:t>George F. Smoot </a:t>
            </a:r>
          </a:p>
          <a:p>
            <a:pPr algn="ctr"/>
            <a:r>
              <a:rPr lang="en-US" altLang="en-US"/>
              <a:t>Born 1945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5400798" y="2663959"/>
            <a:ext cx="3672334" cy="575998"/>
          </a:xfrm>
          <a:prstGeom prst="rect">
            <a:avLst/>
          </a:prstGeom>
          <a:solidFill>
            <a:srgbClr val="70707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pPr algn="ctr"/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Nobel Prize 2006</a:t>
            </a:r>
          </a:p>
        </p:txBody>
      </p:sp>
      <p:pic>
        <p:nvPicPr>
          <p:cNvPr id="25" name="Picture 10" descr="C:\Users\Georg Raffelt\Desktop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3" y="720459"/>
            <a:ext cx="5185345" cy="58311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C:\Users\Georg Raffelt\Desktop\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22" y="719792"/>
            <a:ext cx="1800278" cy="13500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:\Users\Georg Raffelt\Desktop\a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9" y="719792"/>
            <a:ext cx="1800200" cy="13499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49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946" name="Rectangle 2"/>
          <p:cNvSpPr>
            <a:spLocks noChangeArrowheads="1"/>
          </p:cNvSpPr>
          <p:nvPr/>
        </p:nvSpPr>
        <p:spPr bwMode="auto">
          <a:xfrm>
            <a:off x="127" y="-493"/>
            <a:ext cx="9217025" cy="6911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" y="1205078"/>
            <a:ext cx="9212232" cy="5707389"/>
          </a:xfrm>
          <a:prstGeom prst="rect">
            <a:avLst/>
          </a:prstGeom>
        </p:spPr>
      </p:pic>
      <p:sp>
        <p:nvSpPr>
          <p:cNvPr id="264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793" y="-493"/>
            <a:ext cx="9212232" cy="7926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de-DE" sz="3200" b="1" smtClean="0">
                <a:solidFill>
                  <a:srgbClr val="FFCC00"/>
                </a:solidFill>
              </a:rPr>
              <a:t>Cosmic Microwave Background </a:t>
            </a:r>
            <a:r>
              <a:rPr lang="en-US" sz="3200" b="1" smtClean="0">
                <a:solidFill>
                  <a:srgbClr val="FFCC00"/>
                </a:solidFill>
              </a:rPr>
              <a:t>(Planck 2013)</a:t>
            </a:r>
            <a:endParaRPr lang="en-US" sz="3200" b="1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3409674"/>
            <a:ext cx="5230367" cy="3036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Power Spectrum of CMB Temperature Fluctuations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026"/>
              <p:cNvSpPr>
                <a:spLocks noChangeArrowheads="1"/>
              </p:cNvSpPr>
              <p:nvPr/>
            </p:nvSpPr>
            <p:spPr bwMode="auto">
              <a:xfrm>
                <a:off x="143878" y="719607"/>
                <a:ext cx="3732797" cy="5654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algn="l"/>
                <a:r>
                  <a:rPr lang="en-US" sz="2000" smtClean="0">
                    <a:solidFill>
                      <a:srgbClr val="003399"/>
                    </a:solidFill>
                    <a:effectLst/>
                  </a:rPr>
                  <a:t>Sky </a:t>
                </a:r>
                <a:r>
                  <a:rPr lang="en-US" sz="2000">
                    <a:solidFill>
                      <a:srgbClr val="003399"/>
                    </a:solidFill>
                    <a:effectLst/>
                  </a:rPr>
                  <a:t>map of CMBR temperature</a:t>
                </a:r>
              </a:p>
              <a:p>
                <a:pPr algn="l"/>
                <a:r>
                  <a:rPr lang="en-US" sz="2000" smtClean="0">
                    <a:solidFill>
                      <a:srgbClr val="003399"/>
                    </a:solidFill>
                    <a:effectLst/>
                  </a:rPr>
                  <a:t>fluctuations</a:t>
                </a:r>
              </a:p>
              <a:p>
                <a:pPr algn="l"/>
                <a:endParaRPr lang="en-US" sz="1000" smtClean="0">
                  <a:solidFill>
                    <a:srgbClr val="003399"/>
                  </a:solidFill>
                  <a:effectLst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𝜃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𝜑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〈</m:t>
                          </m:r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  <m:r>
                            <a:rPr lang="en-US" sz="2000" i="1">
                              <a:latin typeface="Cambria Math"/>
                            </a:rPr>
                            <m:t>〉</m:t>
                          </m:r>
                        </m:den>
                      </m:f>
                    </m:oMath>
                  </m:oMathPara>
                </a14:m>
                <a:endParaRPr lang="en-US" sz="2000" smtClean="0">
                  <a:solidFill>
                    <a:srgbClr val="003399"/>
                  </a:solidFill>
                  <a:effectLst/>
                </a:endParaRPr>
              </a:p>
              <a:p>
                <a:endParaRPr lang="en-US" sz="10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Multipole expansion</a:t>
                </a:r>
              </a:p>
              <a:p>
                <a:endParaRPr lang="en-US" sz="100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𝜃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𝜑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ℓ=0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=−ℓ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ℓ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ℓ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ℓ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000">
                  <a:solidFill>
                    <a:srgbClr val="003399"/>
                  </a:solidFill>
                </a:endParaRPr>
              </a:p>
              <a:p>
                <a:endParaRPr lang="en-US" sz="10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Angular </a:t>
                </a:r>
                <a:r>
                  <a:rPr lang="en-US" sz="2000">
                    <a:solidFill>
                      <a:srgbClr val="003399"/>
                    </a:solidFill>
                  </a:rPr>
                  <a:t>power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spectrum</a:t>
                </a:r>
              </a:p>
              <a:p>
                <a:endParaRPr lang="en-US" sz="100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 smtClean="0">
                  <a:latin typeface="Cambria Math"/>
                </a:endParaRPr>
              </a:p>
              <a:p>
                <a:endParaRPr lang="en-US" sz="1000" i="1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     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2ℓ+1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𝑚</m:t>
                          </m:r>
                          <m:r>
                            <a:rPr lang="en-US" sz="2000" i="1">
                              <a:latin typeface="Cambria Math"/>
                            </a:rPr>
                            <m:t>=−ℓ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ℓ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smtClean="0">
                  <a:solidFill>
                    <a:srgbClr val="003399"/>
                  </a:solidFill>
                  <a:effectLst/>
                </a:endParaRPr>
              </a:p>
              <a:p>
                <a:endParaRPr lang="en-US" sz="10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Provides “acoustic peaks” and a</a:t>
                </a:r>
              </a:p>
              <a:p>
                <a:r>
                  <a:rPr lang="en-US" sz="2000" smtClean="0">
                    <a:solidFill>
                      <a:srgbClr val="003399"/>
                    </a:solidFill>
                    <a:effectLst/>
                  </a:rPr>
                  <a:t>wealth of cosmological information</a:t>
                </a:r>
                <a:endParaRPr lang="en-US" sz="2000">
                  <a:solidFill>
                    <a:srgbClr val="003399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Rectangle 10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78" y="719607"/>
                <a:ext cx="3732797" cy="5654831"/>
              </a:xfrm>
              <a:prstGeom prst="rect">
                <a:avLst/>
              </a:prstGeom>
              <a:blipFill rotWithShape="1">
                <a:blip r:embed="rId3"/>
                <a:stretch>
                  <a:fillRect l="-4248" t="-1293" r="-2124" b="-15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52" y="719137"/>
            <a:ext cx="5013273" cy="2504113"/>
          </a:xfrm>
          <a:prstGeom prst="rect">
            <a:avLst/>
          </a:prstGeom>
        </p:spPr>
      </p:pic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8167700" y="632737"/>
            <a:ext cx="90010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r"/>
            <a:r>
              <a:rPr lang="en-US" sz="2000" smtClean="0">
                <a:effectLst/>
              </a:rPr>
              <a:t>Planck</a:t>
            </a:r>
            <a:endParaRPr lang="en-US" sz="2000">
              <a:effectLst/>
            </a:endParaRPr>
          </a:p>
        </p:txBody>
      </p:sp>
      <p:sp>
        <p:nvSpPr>
          <p:cNvPr id="14" name="Rectangle 1035"/>
          <p:cNvSpPr>
            <a:spLocks noChangeArrowheads="1"/>
          </p:cNvSpPr>
          <p:nvPr/>
        </p:nvSpPr>
        <p:spPr bwMode="auto">
          <a:xfrm>
            <a:off x="6912832" y="4104128"/>
            <a:ext cx="180020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 sz="2000">
                <a:solidFill>
                  <a:srgbClr val="990000"/>
                </a:solidFill>
                <a:effectLst/>
              </a:rPr>
              <a:t>Acoustic Peaks</a:t>
            </a:r>
          </a:p>
        </p:txBody>
      </p:sp>
    </p:spTree>
    <p:extLst>
      <p:ext uri="{BB962C8B-B14F-4D97-AF65-F5344CB8AC3E}">
        <p14:creationId xmlns:p14="http://schemas.microsoft.com/office/powerpoint/2010/main" val="56035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Flat Universe from CMBR Angular Fluctuations</a:t>
            </a:r>
            <a:endParaRPr lang="en-US" sz="2800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3" y="791617"/>
            <a:ext cx="4464620" cy="3036988"/>
          </a:xfrm>
          <a:prstGeom prst="rect">
            <a:avLst/>
          </a:prstGeom>
        </p:spPr>
      </p:pic>
      <p:sp>
        <p:nvSpPr>
          <p:cNvPr id="102" name="Rectangle 2"/>
          <p:cNvSpPr>
            <a:spLocks noChangeArrowheads="1"/>
          </p:cNvSpPr>
          <p:nvPr/>
        </p:nvSpPr>
        <p:spPr bwMode="auto">
          <a:xfrm>
            <a:off x="4752533" y="719138"/>
            <a:ext cx="4320600" cy="5689259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pic>
        <p:nvPicPr>
          <p:cNvPr id="103" name="Picture 3" descr="C:\Users\Georg Raffelt\Desktop\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88" y="1223677"/>
            <a:ext cx="4248026" cy="417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Rectangle 16"/>
          <p:cNvSpPr>
            <a:spLocks noChangeArrowheads="1"/>
          </p:cNvSpPr>
          <p:nvPr/>
        </p:nvSpPr>
        <p:spPr bwMode="auto">
          <a:xfrm>
            <a:off x="4925127" y="5399980"/>
            <a:ext cx="2376264" cy="93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r>
              <a:rPr lang="en-US" altLang="en-US" sz="2000">
                <a:solidFill>
                  <a:srgbClr val="FF0000"/>
                </a:solidFill>
              </a:rPr>
              <a:t> Known physical</a:t>
            </a:r>
          </a:p>
          <a:p>
            <a:pPr>
              <a:defRPr/>
            </a:pPr>
            <a:r>
              <a:rPr lang="en-US" altLang="en-US" sz="2000">
                <a:solidFill>
                  <a:srgbClr val="FF0000"/>
                </a:solidFill>
              </a:rPr>
              <a:t> size of acoustic peak</a:t>
            </a:r>
          </a:p>
          <a:p>
            <a:pPr>
              <a:defRPr/>
            </a:pPr>
            <a:r>
              <a:rPr lang="en-US" altLang="en-US" sz="2000">
                <a:solidFill>
                  <a:srgbClr val="FF0000"/>
                </a:solidFill>
              </a:rPr>
              <a:t> at decoupling (z</a:t>
            </a:r>
            <a:r>
              <a:rPr lang="en-US" altLang="en-US" sz="1600">
                <a:solidFill>
                  <a:srgbClr val="FF0000"/>
                </a:solidFill>
              </a:rPr>
              <a:t> </a:t>
            </a:r>
            <a:r>
              <a:rPr lang="en-US" altLang="en-US" sz="2000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en-US" altLang="en-US" sz="160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sz="2000">
                <a:solidFill>
                  <a:srgbClr val="FF0000"/>
                </a:solidFill>
              </a:rPr>
              <a:t>1100)</a:t>
            </a:r>
          </a:p>
        </p:txBody>
      </p:sp>
      <p:sp>
        <p:nvSpPr>
          <p:cNvPr id="106" name="Rectangle 17"/>
          <p:cNvSpPr>
            <a:spLocks noChangeArrowheads="1"/>
          </p:cNvSpPr>
          <p:nvPr/>
        </p:nvSpPr>
        <p:spPr bwMode="auto">
          <a:xfrm>
            <a:off x="7632849" y="5399980"/>
            <a:ext cx="1368152" cy="93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r>
              <a:rPr lang="en-US" altLang="en-US" sz="2000">
                <a:solidFill>
                  <a:srgbClr val="FF0000"/>
                </a:solidFill>
              </a:rPr>
              <a:t>Measured</a:t>
            </a:r>
          </a:p>
          <a:p>
            <a:pPr>
              <a:defRPr/>
            </a:pPr>
            <a:r>
              <a:rPr lang="en-US" altLang="en-US" sz="2000">
                <a:solidFill>
                  <a:srgbClr val="FF0000"/>
                </a:solidFill>
              </a:rPr>
              <a:t>angular size</a:t>
            </a:r>
          </a:p>
          <a:p>
            <a:pPr>
              <a:defRPr/>
            </a:pPr>
            <a:r>
              <a:rPr lang="en-US" altLang="en-US" sz="2000">
                <a:solidFill>
                  <a:srgbClr val="FF0000"/>
                </a:solidFill>
              </a:rPr>
              <a:t>today (z</a:t>
            </a:r>
            <a:r>
              <a:rPr lang="en-US" altLang="en-US" sz="1600">
                <a:solidFill>
                  <a:srgbClr val="FF0000"/>
                </a:solidFill>
              </a:rPr>
              <a:t> </a:t>
            </a:r>
            <a:r>
              <a:rPr lang="en-US" altLang="en-US" sz="2000">
                <a:solidFill>
                  <a:srgbClr val="FF0000"/>
                </a:solidFill>
                <a:sym typeface="Symbol" pitchFamily="18" charset="2"/>
              </a:rPr>
              <a:t>=</a:t>
            </a:r>
            <a:r>
              <a:rPr lang="en-US" altLang="en-US" sz="160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sz="2000">
                <a:solidFill>
                  <a:srgbClr val="FF0000"/>
                </a:solidFill>
              </a:rPr>
              <a:t>0)</a:t>
            </a:r>
          </a:p>
        </p:txBody>
      </p:sp>
      <p:sp>
        <p:nvSpPr>
          <p:cNvPr id="107" name="Rectangle 18"/>
          <p:cNvSpPr>
            <a:spLocks noChangeArrowheads="1"/>
          </p:cNvSpPr>
          <p:nvPr/>
        </p:nvSpPr>
        <p:spPr bwMode="auto">
          <a:xfrm>
            <a:off x="5112568" y="1511429"/>
            <a:ext cx="1656243" cy="8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r>
              <a:rPr lang="en-US" altLang="en-US" sz="2000"/>
              <a:t>flat (Euclidean)</a:t>
            </a:r>
          </a:p>
        </p:txBody>
      </p:sp>
      <p:sp>
        <p:nvSpPr>
          <p:cNvPr id="108" name="Rectangle 19"/>
          <p:cNvSpPr>
            <a:spLocks noChangeArrowheads="1"/>
          </p:cNvSpPr>
          <p:nvPr/>
        </p:nvSpPr>
        <p:spPr bwMode="auto">
          <a:xfrm>
            <a:off x="5112568" y="2852671"/>
            <a:ext cx="3430789" cy="8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r>
              <a:rPr lang="en-US" altLang="en-US" sz="2000"/>
              <a:t>negative curvature</a:t>
            </a:r>
          </a:p>
        </p:txBody>
      </p:sp>
      <p:sp>
        <p:nvSpPr>
          <p:cNvPr id="109" name="Rectangle 20"/>
          <p:cNvSpPr>
            <a:spLocks noChangeArrowheads="1"/>
          </p:cNvSpPr>
          <p:nvPr/>
        </p:nvSpPr>
        <p:spPr bwMode="auto">
          <a:xfrm>
            <a:off x="5112568" y="4157666"/>
            <a:ext cx="3430789" cy="8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r>
              <a:rPr lang="en-US" altLang="en-US" sz="2000"/>
              <a:t>positive curvature</a:t>
            </a:r>
          </a:p>
        </p:txBody>
      </p:sp>
      <p:sp>
        <p:nvSpPr>
          <p:cNvPr id="111" name="Rectangle 15"/>
          <p:cNvSpPr>
            <a:spLocks noChangeArrowheads="1"/>
          </p:cNvSpPr>
          <p:nvPr/>
        </p:nvSpPr>
        <p:spPr bwMode="auto">
          <a:xfrm>
            <a:off x="4824537" y="791699"/>
            <a:ext cx="4176464" cy="57599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>
              <a:defRPr/>
            </a:pPr>
            <a:r>
              <a:rPr lang="en-US" altLang="en-US" sz="2000" b="1"/>
              <a:t>Triangulation with acoustic peak</a:t>
            </a:r>
          </a:p>
        </p:txBody>
      </p:sp>
      <p:grpSp>
        <p:nvGrpSpPr>
          <p:cNvPr id="115" name="Group 10"/>
          <p:cNvGrpSpPr>
            <a:grpSpLocks/>
          </p:cNvGrpSpPr>
          <p:nvPr/>
        </p:nvGrpSpPr>
        <p:grpSpPr bwMode="auto">
          <a:xfrm>
            <a:off x="1541676" y="1535543"/>
            <a:ext cx="685576" cy="2771989"/>
            <a:chOff x="1632" y="792"/>
            <a:chExt cx="457" cy="1848"/>
          </a:xfrm>
        </p:grpSpPr>
        <p:sp>
          <p:nvSpPr>
            <p:cNvPr id="116" name="Line 11"/>
            <p:cNvSpPr>
              <a:spLocks noChangeShapeType="1"/>
            </p:cNvSpPr>
            <p:nvPr/>
          </p:nvSpPr>
          <p:spPr bwMode="auto">
            <a:xfrm>
              <a:off x="1632" y="2640"/>
              <a:ext cx="45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Line 12"/>
            <p:cNvSpPr>
              <a:spLocks noChangeShapeType="1"/>
            </p:cNvSpPr>
            <p:nvPr/>
          </p:nvSpPr>
          <p:spPr bwMode="auto">
            <a:xfrm>
              <a:off x="1872" y="792"/>
              <a:ext cx="0" cy="18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281" y="4416541"/>
                <a:ext cx="4642361" cy="1343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tot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0.963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−0.049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+0.043</m:t>
                        </m:r>
                      </m:sup>
                    </m:sSubSup>
                  </m:oMath>
                </a14:m>
                <a:r>
                  <a:rPr lang="en-US" sz="2000" b="0" smtClean="0">
                    <a:solidFill>
                      <a:srgbClr val="C00000"/>
                    </a:solidFill>
                  </a:rPr>
                  <a:t>      (CMB alone)</a:t>
                </a:r>
              </a:p>
              <a:p>
                <a:endParaRPr lang="en-US" sz="1000" b="0" smtClean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/>
                          </a:rPr>
                          <m:t>tot</m:t>
                        </m:r>
                      </m:sub>
                    </m:sSub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0.9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995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−0.0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066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+0.0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065</m:t>
                        </m:r>
                      </m:sup>
                    </m:sSubSup>
                  </m:oMath>
                </a14:m>
                <a:r>
                  <a:rPr lang="en-US" sz="2000">
                    <a:solidFill>
                      <a:srgbClr val="C00000"/>
                    </a:solidFill>
                  </a:rPr>
                  <a:t> </a:t>
                </a:r>
                <a:r>
                  <a:rPr lang="en-US" sz="2000" smtClean="0">
                    <a:solidFill>
                      <a:srgbClr val="C00000"/>
                    </a:solidFill>
                  </a:rPr>
                  <a:t> (All data)</a:t>
                </a:r>
              </a:p>
              <a:p>
                <a:endParaRPr lang="en-US" sz="1000"/>
              </a:p>
              <a:p>
                <a:r>
                  <a:rPr lang="en-US" sz="2000" smtClean="0"/>
                  <a:t>(95% ranges from Planck, arXiv:1303.5076)</a:t>
                </a:r>
                <a:endParaRPr lang="en-US" sz="200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1" y="4416541"/>
                <a:ext cx="4642361" cy="1343766"/>
              </a:xfrm>
              <a:prstGeom prst="rect">
                <a:avLst/>
              </a:prstGeom>
              <a:blipFill rotWithShape="1">
                <a:blip r:embed="rId4"/>
                <a:stretch>
                  <a:fillRect l="-1445" t="-1357" r="-526" b="-6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1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a-DK" altLang="da-DK"/>
              <a:t>G</a:t>
            </a:r>
            <a:r>
              <a:rPr lang="da-DK" altLang="da-DK" smtClean="0"/>
              <a:t>eometry </a:t>
            </a:r>
            <a:r>
              <a:rPr lang="da-DK" altLang="da-DK"/>
              <a:t>of the </a:t>
            </a:r>
            <a:r>
              <a:rPr lang="da-DK" altLang="da-DK" smtClean="0"/>
              <a:t>Universe </a:t>
            </a:r>
            <a:r>
              <a:rPr lang="da-DK" altLang="da-DK"/>
              <a:t>and </a:t>
            </a:r>
            <a:r>
              <a:rPr lang="da-DK" altLang="da-DK" smtClean="0"/>
              <a:t>Angular Scales</a:t>
            </a:r>
            <a:endParaRPr lang="da-DK" altLang="da-DK"/>
          </a:p>
        </p:txBody>
      </p:sp>
      <p:pic>
        <p:nvPicPr>
          <p:cNvPr id="92" name="Picture 6" descr="curv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02" y="1681817"/>
            <a:ext cx="2448000" cy="206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7" descr="cur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92" y="1655737"/>
            <a:ext cx="2448000" cy="206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8" descr="curv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2" y="1583727"/>
            <a:ext cx="2448000" cy="206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" descr="boom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2" y="4313190"/>
            <a:ext cx="2736000" cy="2088000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pic>
        <p:nvPicPr>
          <p:cNvPr id="96" name="Picture 10" descr="boomB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112" y="4313190"/>
            <a:ext cx="2736000" cy="2088000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pic>
        <p:nvPicPr>
          <p:cNvPr id="97" name="Picture 11" descr="boomC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02" y="4320397"/>
            <a:ext cx="2736000" cy="2088000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98" name="Line 12"/>
          <p:cNvSpPr>
            <a:spLocks noChangeShapeType="1"/>
          </p:cNvSpPr>
          <p:nvPr/>
        </p:nvSpPr>
        <p:spPr bwMode="auto">
          <a:xfrm>
            <a:off x="1656102" y="3808820"/>
            <a:ext cx="0" cy="38399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162" tIns="46081" rIns="92162" bIns="46081" anchor="ctr"/>
          <a:lstStyle/>
          <a:p>
            <a:endParaRPr lang="da-DK"/>
          </a:p>
        </p:txBody>
      </p:sp>
      <p:sp>
        <p:nvSpPr>
          <p:cNvPr id="99" name="Line 13"/>
          <p:cNvSpPr>
            <a:spLocks noChangeShapeType="1"/>
          </p:cNvSpPr>
          <p:nvPr/>
        </p:nvSpPr>
        <p:spPr bwMode="auto">
          <a:xfrm>
            <a:off x="4608512" y="3808820"/>
            <a:ext cx="0" cy="38399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162" tIns="46081" rIns="92162" bIns="46081" anchor="ctr"/>
          <a:lstStyle/>
          <a:p>
            <a:endParaRPr lang="da-DK"/>
          </a:p>
        </p:txBody>
      </p:sp>
      <p:sp>
        <p:nvSpPr>
          <p:cNvPr id="100" name="Line 14"/>
          <p:cNvSpPr>
            <a:spLocks noChangeShapeType="1"/>
          </p:cNvSpPr>
          <p:nvPr/>
        </p:nvSpPr>
        <p:spPr bwMode="auto">
          <a:xfrm>
            <a:off x="7560922" y="3808820"/>
            <a:ext cx="0" cy="38399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162" tIns="46081" rIns="92162" bIns="46081" anchor="ctr"/>
          <a:lstStyle/>
          <a:p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6193112" y="791617"/>
            <a:ext cx="2736000" cy="864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smtClean="0"/>
              <a:t>Closed Universe</a:t>
            </a:r>
          </a:p>
          <a:p>
            <a:pPr algn="ctr"/>
            <a:r>
              <a:rPr lang="en-US" sz="2400" smtClean="0">
                <a:latin typeface="Symbol" panose="05050102010706020507" pitchFamily="18" charset="2"/>
              </a:rPr>
              <a:t>W</a:t>
            </a:r>
            <a:r>
              <a:rPr lang="en-US" sz="2400" smtClean="0"/>
              <a:t> &gt; 1</a:t>
            </a:r>
            <a:endParaRPr lang="en-US" sz="2400"/>
          </a:p>
        </p:txBody>
      </p:sp>
      <p:sp>
        <p:nvSpPr>
          <p:cNvPr id="101" name="TextBox 100"/>
          <p:cNvSpPr txBox="1"/>
          <p:nvPr/>
        </p:nvSpPr>
        <p:spPr>
          <a:xfrm>
            <a:off x="3240322" y="791617"/>
            <a:ext cx="2736000" cy="864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smtClean="0"/>
              <a:t>Flat Universe</a:t>
            </a:r>
          </a:p>
          <a:p>
            <a:pPr algn="ctr"/>
            <a:r>
              <a:rPr lang="en-US" sz="2400" smtClean="0">
                <a:latin typeface="Symbol" panose="05050102010706020507" pitchFamily="18" charset="2"/>
              </a:rPr>
              <a:t>W</a:t>
            </a:r>
            <a:r>
              <a:rPr lang="en-US" sz="2400" smtClean="0"/>
              <a:t> = 1</a:t>
            </a:r>
            <a:endParaRPr lang="en-US" sz="2400"/>
          </a:p>
        </p:txBody>
      </p:sp>
      <p:sp>
        <p:nvSpPr>
          <p:cNvPr id="102" name="TextBox 101"/>
          <p:cNvSpPr txBox="1"/>
          <p:nvPr/>
        </p:nvSpPr>
        <p:spPr>
          <a:xfrm>
            <a:off x="288292" y="791617"/>
            <a:ext cx="2736000" cy="864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smtClean="0"/>
              <a:t>Open Universe</a:t>
            </a:r>
          </a:p>
          <a:p>
            <a:pPr algn="ctr"/>
            <a:r>
              <a:rPr lang="en-US" sz="2400" smtClean="0">
                <a:latin typeface="Symbol" panose="05050102010706020507" pitchFamily="18" charset="2"/>
              </a:rPr>
              <a:t>W</a:t>
            </a:r>
            <a:r>
              <a:rPr lang="en-US" sz="2400" smtClean="0"/>
              <a:t> &lt; 1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140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Pie Chart of Dark Universe</a:t>
            </a:r>
            <a:endParaRPr lang="en-US"/>
          </a:p>
        </p:txBody>
      </p:sp>
      <p:pic>
        <p:nvPicPr>
          <p:cNvPr id="3" name="Picture 3" descr="C:\Users\Georg Raffelt\Desktop\sky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04056" y="1007647"/>
            <a:ext cx="8208913" cy="4972482"/>
            <a:chOff x="336" y="672"/>
            <a:chExt cx="5472" cy="3315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0584885"/>
                </p:ext>
              </p:extLst>
            </p:nvPr>
          </p:nvGraphicFramePr>
          <p:xfrm>
            <a:off x="722" y="969"/>
            <a:ext cx="4699" cy="25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36" y="672"/>
              <a:ext cx="2256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/>
            <a:p>
              <a:pPr defTabSz="921018"/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Dark 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Energy 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~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70%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defTabSz="921018"/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Cosmological Constant)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608" y="3024"/>
              <a:ext cx="1200" cy="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/>
            <a:p>
              <a:pPr defTabSz="921018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Neutrinos</a:t>
              </a:r>
            </a:p>
            <a:p>
              <a:pPr defTabSz="921018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-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072" y="3408"/>
              <a:ext cx="1248" cy="57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/>
            <a:p>
              <a:pPr defTabSz="921018"/>
              <a:r>
                <a:rPr lang="en-US" sz="2400" b="1"/>
                <a:t>Dark Matter</a:t>
              </a:r>
            </a:p>
            <a:p>
              <a:pPr defTabSz="921018"/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~</a:t>
              </a:r>
              <a:r>
                <a:rPr lang="en-US" sz="2400" b="1" smtClean="0"/>
                <a:t>25%</a:t>
              </a:r>
              <a:endParaRPr lang="en-US" sz="2400" b="1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36" y="3168"/>
              <a:ext cx="1920" cy="8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/>
            <a:p>
              <a:pPr defTabSz="921018"/>
              <a:r>
                <a:rPr lang="en-US" sz="2400" b="1"/>
                <a:t>Ordinary Matter </a:t>
              </a:r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~</a:t>
              </a:r>
              <a:r>
                <a:rPr lang="en-US" sz="2400" b="1" smtClean="0"/>
                <a:t>5%</a:t>
              </a:r>
              <a:endParaRPr lang="en-US" sz="2400" b="1"/>
            </a:p>
            <a:p>
              <a:pPr defTabSz="921018"/>
              <a:r>
                <a:rPr lang="en-US" sz="2400" b="1"/>
                <a:t>(of this only about</a:t>
              </a:r>
            </a:p>
            <a:p>
              <a:pPr defTabSz="921018"/>
              <a:r>
                <a:rPr lang="en-US" sz="2400" b="1"/>
                <a:t> 10% luminous)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1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1" descr="C:\Users\Georg Raffelt\Desktop\p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" r="1157"/>
          <a:stretch/>
        </p:blipFill>
        <p:spPr bwMode="auto">
          <a:xfrm>
            <a:off x="-53871" y="0"/>
            <a:ext cx="928916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44020"/>
            <a:ext cx="9217024" cy="575587"/>
          </a:xfrm>
          <a:noFill/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Matter-Radiation Equality (Redshift 3400)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321693"/>
              </p:ext>
            </p:extLst>
          </p:nvPr>
        </p:nvGraphicFramePr>
        <p:xfrm>
          <a:off x="1083120" y="1453145"/>
          <a:ext cx="7049284" cy="389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1" name="Rectangle 6"/>
          <p:cNvSpPr>
            <a:spLocks noChangeArrowheads="1"/>
          </p:cNvSpPr>
          <p:nvPr/>
        </p:nvSpPr>
        <p:spPr bwMode="auto">
          <a:xfrm>
            <a:off x="143892" y="4104077"/>
            <a:ext cx="1367619" cy="86399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pPr defTabSz="921018"/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Baryons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921018"/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8% 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1979622" y="1007647"/>
            <a:ext cx="1908166" cy="863997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pPr defTabSz="921018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 Matter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21018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42%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Rectangle 8"/>
          <p:cNvSpPr>
            <a:spLocks noChangeArrowheads="1"/>
          </p:cNvSpPr>
          <p:nvPr/>
        </p:nvSpPr>
        <p:spPr bwMode="auto">
          <a:xfrm>
            <a:off x="7200924" y="4464127"/>
            <a:ext cx="1872208" cy="863997"/>
          </a:xfrm>
          <a:prstGeom prst="rect">
            <a:avLst/>
          </a:prstGeom>
          <a:solidFill>
            <a:srgbClr val="33CCCC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pPr defTabSz="921018"/>
            <a:r>
              <a:rPr lang="en-US" sz="2400" b="1" smtClean="0"/>
              <a:t>Photons</a:t>
            </a:r>
            <a:endParaRPr lang="en-US" sz="2400" b="1"/>
          </a:p>
          <a:p>
            <a:pPr defTabSz="921018"/>
            <a:r>
              <a:rPr lang="en-US" sz="2400" b="1" smtClean="0">
                <a:latin typeface="Arial" pitchFamily="34" charset="0"/>
                <a:cs typeface="Arial" pitchFamily="34" charset="0"/>
              </a:rPr>
              <a:t>30</a:t>
            </a:r>
            <a:r>
              <a:rPr lang="en-US" sz="2400" b="1" smtClean="0"/>
              <a:t>%</a:t>
            </a:r>
            <a:endParaRPr lang="en-US" sz="2400" b="1"/>
          </a:p>
        </p:txBody>
      </p:sp>
      <p:sp>
        <p:nvSpPr>
          <p:cNvPr id="94" name="Rectangle 9"/>
          <p:cNvSpPr>
            <a:spLocks noChangeArrowheads="1"/>
          </p:cNvSpPr>
          <p:nvPr/>
        </p:nvSpPr>
        <p:spPr bwMode="auto">
          <a:xfrm>
            <a:off x="2664322" y="4968320"/>
            <a:ext cx="2592280" cy="8639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pPr defTabSz="921018"/>
            <a:r>
              <a:rPr lang="en-US" sz="2400" b="1" smtClean="0"/>
              <a:t>Massless Neutrinos</a:t>
            </a:r>
            <a:endParaRPr lang="en-US" sz="2400" b="1"/>
          </a:p>
          <a:p>
            <a:pPr defTabSz="921018"/>
            <a:r>
              <a:rPr lang="en-US" sz="2400" b="1"/>
              <a:t> </a:t>
            </a:r>
            <a:r>
              <a:rPr lang="en-US" sz="2400" b="1" smtClean="0"/>
              <a:t>20%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122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1" descr="C:\Users\Georg Raffelt\Desktop\p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" r="1157"/>
          <a:stretch/>
        </p:blipFill>
        <p:spPr bwMode="auto">
          <a:xfrm>
            <a:off x="-53871" y="0"/>
            <a:ext cx="928916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44020"/>
            <a:ext cx="9217024" cy="575587"/>
          </a:xfrm>
          <a:noFill/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Electron-Positron Annihilation (T = 100 keV)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098822"/>
              </p:ext>
            </p:extLst>
          </p:nvPr>
        </p:nvGraphicFramePr>
        <p:xfrm>
          <a:off x="1083120" y="1453145"/>
          <a:ext cx="7049284" cy="389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1" name="Rectangle 6"/>
          <p:cNvSpPr>
            <a:spLocks noChangeArrowheads="1"/>
          </p:cNvSpPr>
          <p:nvPr/>
        </p:nvSpPr>
        <p:spPr bwMode="auto">
          <a:xfrm>
            <a:off x="287912" y="1223677"/>
            <a:ext cx="1584220" cy="8639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pPr defTabSz="921018"/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Neutrinos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921018"/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41% 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7325871" y="4608147"/>
            <a:ext cx="1603241" cy="863997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pPr defTabSz="921018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Photons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21018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59%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8168" y="5904820"/>
            <a:ext cx="7776824" cy="575587"/>
          </a:xfrm>
          <a:prstGeom prst="rect">
            <a:avLst/>
          </a:prstGeom>
          <a:noFill/>
        </p:spPr>
        <p:txBody>
          <a:bodyPr vert="horz" lIns="92144" tIns="46072" rIns="92144" bIns="46072" rtlCol="0" anchor="ctr">
            <a:noAutofit/>
          </a:bodyPr>
          <a:lstStyle>
            <a:lvl1pPr algn="ctr" defTabSz="921451" rtl="0" eaLnBrk="1" latinLnBrk="0" hangingPunct="1">
              <a:spcBef>
                <a:spcPct val="0"/>
              </a:spcBef>
              <a:buNone/>
              <a:defRPr sz="3200" b="1" kern="1200">
                <a:ln w="635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Relevant for Big Bang Nucleosynthesis (BBN)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5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1" descr="C:\Users\Georg Raffelt\Desktop\p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" r="1157"/>
          <a:stretch/>
        </p:blipFill>
        <p:spPr bwMode="auto">
          <a:xfrm>
            <a:off x="-53871" y="0"/>
            <a:ext cx="928916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44020"/>
            <a:ext cx="9217024" cy="575587"/>
          </a:xfrm>
          <a:noFill/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Electron-Positron Annihilation (T = 1 MeV)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794118"/>
              </p:ext>
            </p:extLst>
          </p:nvPr>
        </p:nvGraphicFramePr>
        <p:xfrm>
          <a:off x="1083120" y="1453145"/>
          <a:ext cx="7049284" cy="389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1" name="Rectangle 6"/>
          <p:cNvSpPr>
            <a:spLocks noChangeArrowheads="1"/>
          </p:cNvSpPr>
          <p:nvPr/>
        </p:nvSpPr>
        <p:spPr bwMode="auto">
          <a:xfrm>
            <a:off x="287912" y="1511717"/>
            <a:ext cx="1584220" cy="86399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pPr defTabSz="921018"/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Neutrinos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921018"/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48.8% 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7325871" y="1511717"/>
            <a:ext cx="1603241" cy="863997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pPr defTabSz="921018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Photons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21018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18.6%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Rectangle 8"/>
          <p:cNvSpPr>
            <a:spLocks noChangeArrowheads="1"/>
          </p:cNvSpPr>
          <p:nvPr/>
        </p:nvSpPr>
        <p:spPr bwMode="auto">
          <a:xfrm>
            <a:off x="3888412" y="4968320"/>
            <a:ext cx="2664370" cy="863997"/>
          </a:xfrm>
          <a:prstGeom prst="rect">
            <a:avLst/>
          </a:prstGeom>
          <a:solidFill>
            <a:srgbClr val="33CCCC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pPr defTabSz="921018"/>
            <a:r>
              <a:rPr lang="en-US" sz="2400" b="1" smtClean="0"/>
              <a:t>Electrons/Positrons</a:t>
            </a:r>
            <a:endParaRPr lang="en-US" sz="2400" b="1"/>
          </a:p>
          <a:p>
            <a:pPr defTabSz="921018"/>
            <a:r>
              <a:rPr lang="en-US" sz="2400" b="1" smtClean="0">
                <a:latin typeface="Arial" pitchFamily="34" charset="0"/>
                <a:cs typeface="Arial" pitchFamily="34" charset="0"/>
              </a:rPr>
              <a:t>32.6</a:t>
            </a:r>
            <a:r>
              <a:rPr lang="en-US" sz="2400" b="1" smtClean="0"/>
              <a:t>%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5280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 smtClean="0"/>
              <a:t>Creation of the Universe</a:t>
            </a:r>
            <a:endParaRPr lang="en-US" sz="2800"/>
          </a:p>
        </p:txBody>
      </p:sp>
      <p:pic>
        <p:nvPicPr>
          <p:cNvPr id="4" name="Picture 4" descr="C:\Users\Georg Raffelt\Desktop\ncre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664103"/>
            <a:ext cx="9215438" cy="15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alt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Cosmic</a:t>
            </a:r>
          </a:p>
          <a:p>
            <a:pPr algn="ctr"/>
            <a:r>
              <a:rPr lang="en-US" alt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Sea</a:t>
            </a:r>
            <a:endParaRPr lang="en-US" alt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5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2520281" y="512998"/>
            <a:ext cx="4176464" cy="0"/>
          </a:xfrm>
          <a:prstGeom prst="line">
            <a:avLst/>
          </a:prstGeom>
          <a:noFill/>
          <a:ln w="9525">
            <a:solidFill>
              <a:srgbClr val="ECDB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Oval 3" descr="C:\Users\Georg Raffelt\Desktop\s0001.jpg"/>
          <p:cNvSpPr>
            <a:spLocks noChangeAspect="1" noChangeArrowheads="1"/>
          </p:cNvSpPr>
          <p:nvPr/>
        </p:nvSpPr>
        <p:spPr bwMode="auto">
          <a:xfrm>
            <a:off x="1008112" y="-144000"/>
            <a:ext cx="7200801" cy="7199974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1008112" y="-144000"/>
            <a:ext cx="7200801" cy="7199974"/>
            <a:chOff x="672" y="-96"/>
            <a:chExt cx="4800" cy="4800"/>
          </a:xfrm>
        </p:grpSpPr>
        <p:sp>
          <p:nvSpPr>
            <p:cNvPr id="23" name="Oval 5"/>
            <p:cNvSpPr>
              <a:spLocks noChangeAspect="1" noChangeArrowheads="1"/>
            </p:cNvSpPr>
            <p:nvPr/>
          </p:nvSpPr>
          <p:spPr bwMode="auto">
            <a:xfrm>
              <a:off x="672" y="-96"/>
              <a:ext cx="4800" cy="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6" descr="C:\Users\Georg Raffelt\Desktop\s0001.jpg"/>
            <p:cNvSpPr>
              <a:spLocks noChangeAspect="1" noChangeArrowheads="1"/>
            </p:cNvSpPr>
            <p:nvPr/>
          </p:nvSpPr>
          <p:spPr bwMode="auto">
            <a:xfrm>
              <a:off x="2532" y="1764"/>
              <a:ext cx="1080" cy="1080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060341" y="4895982"/>
            <a:ext cx="3096344" cy="8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>
              <a:defRPr/>
            </a:pPr>
            <a:r>
              <a:rPr lang="en-US" altLang="en-US"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Dark Halo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sz="2800" smtClean="0"/>
              <a:t>Structure of a Spiral Galaxy</a:t>
            </a:r>
            <a:endParaRPr lang="en-US" sz="2800"/>
          </a:p>
        </p:txBody>
      </p:sp>
      <p:sp>
        <p:nvSpPr>
          <p:cNvPr id="26" name="TextBox 25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solidFill>
            <a:srgbClr val="707070"/>
          </a:solidFill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Neutrinos in Astrophysics and Cosmology, NBI, 23–27 June 2014</a:t>
            </a:r>
            <a:endParaRPr lang="en-US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4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Neutrino Thermal Equilibrium</a:t>
            </a:r>
            <a:endParaRPr lang="en-US" sz="2800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680521" y="720099"/>
            <a:ext cx="4392488" cy="503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Cosmic expansion rate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4680521" y="1296097"/>
            <a:ext cx="4392042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Friedmann </a:t>
            </a:r>
            <a:r>
              <a:rPr lang="en-US" altLang="en-US" sz="2000" smtClean="0">
                <a:solidFill>
                  <a:srgbClr val="003399"/>
                </a:solidFill>
              </a:rPr>
              <a:t>equation (flat universe)</a:t>
            </a:r>
            <a:endParaRPr lang="en-US" altLang="en-US" sz="2000">
              <a:solidFill>
                <a:srgbClr val="003399"/>
              </a:solidFill>
            </a:endParaRPr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4680521" y="2304094"/>
            <a:ext cx="2592288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Radiation dominates</a:t>
            </a: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4680521" y="3096091"/>
            <a:ext cx="2592288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Expansion rate</a:t>
            </a:r>
          </a:p>
        </p:txBody>
      </p:sp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144016" y="720099"/>
            <a:ext cx="4392488" cy="503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Neutrino </a:t>
            </a: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reaction rate</a:t>
            </a:r>
            <a:endParaRPr lang="en-US" alt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" name="Rectangle 24"/>
          <p:cNvSpPr>
            <a:spLocks noChangeArrowheads="1"/>
          </p:cNvSpPr>
          <p:nvPr/>
        </p:nvSpPr>
        <p:spPr bwMode="auto">
          <a:xfrm>
            <a:off x="144016" y="2880092"/>
            <a:ext cx="4392488" cy="71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Dimensional analysis of reaction rate</a:t>
            </a:r>
          </a:p>
          <a:p>
            <a:pPr algn="l">
              <a:defRPr/>
            </a:pPr>
            <a:r>
              <a:rPr lang="en-US" altLang="en-US" sz="2000" smtClean="0">
                <a:solidFill>
                  <a:srgbClr val="003399"/>
                </a:solidFill>
              </a:rPr>
              <a:t>in a thermal medium for </a:t>
            </a:r>
            <a:r>
              <a:rPr lang="en-US" altLang="en-US" sz="2000"/>
              <a:t>T </a:t>
            </a:r>
            <a:r>
              <a:rPr lang="en-US" altLang="en-US" sz="2000">
                <a:ea typeface="Arial Unicode MS" pitchFamily="34" charset="-128"/>
                <a:cs typeface="Arial Unicode MS" pitchFamily="34" charset="-128"/>
              </a:rPr>
              <a:t>≪</a:t>
            </a:r>
            <a:r>
              <a:rPr lang="en-US" altLang="en-US" sz="2000"/>
              <a:t> m</a:t>
            </a:r>
            <a:r>
              <a:rPr lang="en-US" altLang="en-US" sz="2400" baseline="-25000"/>
              <a:t>W,Z</a:t>
            </a:r>
            <a:endParaRPr lang="en-US" altLang="en-US" sz="2400"/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144016" y="1296097"/>
            <a:ext cx="4392488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Examples for neutrino processes</a:t>
            </a:r>
          </a:p>
        </p:txBody>
      </p:sp>
      <p:sp>
        <p:nvSpPr>
          <p:cNvPr id="71" name="Line 29"/>
          <p:cNvSpPr>
            <a:spLocks noChangeAspect="1" noChangeShapeType="1"/>
          </p:cNvSpPr>
          <p:nvPr/>
        </p:nvSpPr>
        <p:spPr bwMode="auto">
          <a:xfrm>
            <a:off x="2880320" y="1728096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2" name="Line 30"/>
          <p:cNvSpPr>
            <a:spLocks noChangeShapeType="1"/>
          </p:cNvSpPr>
          <p:nvPr/>
        </p:nvSpPr>
        <p:spPr bwMode="auto">
          <a:xfrm>
            <a:off x="2880320" y="1728096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3" name="Line 31"/>
          <p:cNvSpPr>
            <a:spLocks noChangeShapeType="1"/>
          </p:cNvSpPr>
          <p:nvPr/>
        </p:nvSpPr>
        <p:spPr bwMode="auto">
          <a:xfrm flipH="1">
            <a:off x="2880320" y="2304094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4" name="Line 32"/>
          <p:cNvSpPr>
            <a:spLocks noChangeAspect="1" noChangeShapeType="1"/>
          </p:cNvSpPr>
          <p:nvPr/>
        </p:nvSpPr>
        <p:spPr bwMode="auto">
          <a:xfrm flipH="1">
            <a:off x="3042338" y="2304094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5" name="Line 33"/>
          <p:cNvSpPr>
            <a:spLocks noChangeAspect="1" noChangeShapeType="1"/>
          </p:cNvSpPr>
          <p:nvPr/>
        </p:nvSpPr>
        <p:spPr bwMode="auto">
          <a:xfrm flipH="1">
            <a:off x="3474386" y="1728096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6" name="Line 34"/>
          <p:cNvSpPr>
            <a:spLocks noChangeShapeType="1"/>
          </p:cNvSpPr>
          <p:nvPr/>
        </p:nvSpPr>
        <p:spPr bwMode="auto">
          <a:xfrm flipH="1">
            <a:off x="3312368" y="1728096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7" name="Line 35"/>
          <p:cNvSpPr>
            <a:spLocks noChangeShapeType="1"/>
          </p:cNvSpPr>
          <p:nvPr/>
        </p:nvSpPr>
        <p:spPr bwMode="auto">
          <a:xfrm>
            <a:off x="3312368" y="2304094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8" name="Line 36"/>
          <p:cNvSpPr>
            <a:spLocks noChangeAspect="1" noChangeShapeType="1"/>
          </p:cNvSpPr>
          <p:nvPr/>
        </p:nvSpPr>
        <p:spPr bwMode="auto">
          <a:xfrm>
            <a:off x="3312368" y="2304094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9" name="Rectangle 37"/>
          <p:cNvSpPr>
            <a:spLocks noChangeArrowheads="1"/>
          </p:cNvSpPr>
          <p:nvPr/>
        </p:nvSpPr>
        <p:spPr bwMode="auto">
          <a:xfrm>
            <a:off x="3330370" y="2115094"/>
            <a:ext cx="432048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2000"/>
              <a:t>G</a:t>
            </a:r>
            <a:r>
              <a:rPr lang="en-US" altLang="en-US" sz="2400" baseline="-25000"/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3942" y="1788323"/>
                <a:ext cx="2027711" cy="1019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↔</m:t>
                      </m:r>
                      <m:bar>
                        <m:barPr>
                          <m:pos m:val="top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e>
                      </m:ba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sz="2000" b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e>
                      </m:ba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  <m:r>
                        <a:rPr lang="en-US" sz="2000" b="0" i="1" smtClean="0">
                          <a:latin typeface="Cambria Math"/>
                        </a:rPr>
                        <m:t>↔</m:t>
                      </m:r>
                      <m:bar>
                        <m:barPr>
                          <m:pos m:val="top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e>
                      </m:ba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sz="2000" b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±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↔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2" y="1788323"/>
                <a:ext cx="2027711" cy="10195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03942" y="3600007"/>
                <a:ext cx="2027711" cy="4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Γ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∼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F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000" b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2" y="3600007"/>
                <a:ext cx="2027711" cy="410625"/>
              </a:xfrm>
              <a:prstGeom prst="rect">
                <a:avLst/>
              </a:prstGeom>
              <a:blipFill rotWithShape="1">
                <a:blip r:embed="rId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101151" y="1713473"/>
                <a:ext cx="1595651" cy="749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𝜌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Pl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151" y="1713473"/>
                <a:ext cx="1595651" cy="7492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405471" y="1680122"/>
                <a:ext cx="159565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Pl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471" y="1680122"/>
                <a:ext cx="1595651" cy="7838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112583" y="2735887"/>
                <a:ext cx="1080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𝜌</m:t>
                      </m:r>
                      <m:r>
                        <a:rPr lang="en-US" sz="2000" b="0" i="1" smtClean="0"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83" y="2735887"/>
                <a:ext cx="1080150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091626" y="3414212"/>
                <a:ext cx="2027711" cy="7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∼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Pl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626" y="3414212"/>
                <a:ext cx="2027711" cy="7618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23"/>
              <p:cNvSpPr>
                <a:spLocks noChangeArrowheads="1"/>
              </p:cNvSpPr>
              <p:nvPr/>
            </p:nvSpPr>
            <p:spPr bwMode="auto">
              <a:xfrm>
                <a:off x="143891" y="4176087"/>
                <a:ext cx="8928671" cy="503998"/>
              </a:xfrm>
              <a:prstGeom prst="rect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Condition for thermal equilibrium: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Γ</m:t>
                    </m:r>
                    <m:r>
                      <a:rPr lang="en-US" altLang="en-US" sz="20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&gt;</m:t>
                    </m:r>
                    <m:r>
                      <a:rPr lang="en-US" altLang="en-US" sz="20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𝐻</m:t>
                    </m:r>
                  </m:oMath>
                </a14:m>
                <a:endParaRPr lang="en-US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6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91" y="4176087"/>
                <a:ext cx="8928671" cy="503998"/>
              </a:xfrm>
              <a:prstGeom prst="rect">
                <a:avLst/>
              </a:prstGeom>
              <a:blipFill rotWithShape="1">
                <a:blip r:embed="rId8"/>
                <a:stretch>
                  <a:fillRect b="-1411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43891" y="4879602"/>
                <a:ext cx="8928671" cy="520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Pl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F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19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GeV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</a:rPr>
                                        <m:t>Ge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/>
                                            </a:rPr>
                                            <m:t>V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0" smtClean="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1" y="4879602"/>
                <a:ext cx="8928671" cy="5206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17"/>
          <p:cNvSpPr>
            <a:spLocks noChangeArrowheads="1"/>
          </p:cNvSpPr>
          <p:nvPr/>
        </p:nvSpPr>
        <p:spPr bwMode="auto">
          <a:xfrm>
            <a:off x="143892" y="5616287"/>
            <a:ext cx="8929118" cy="86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 smtClean="0">
                <a:solidFill>
                  <a:srgbClr val="C00000"/>
                </a:solidFill>
              </a:rPr>
              <a:t>Neutrinos </a:t>
            </a:r>
            <a:r>
              <a:rPr lang="en-US" altLang="en-US" sz="2000" b="1">
                <a:solidFill>
                  <a:srgbClr val="C00000"/>
                </a:solidFill>
              </a:rPr>
              <a:t>are </a:t>
            </a:r>
            <a:r>
              <a:rPr lang="en-US" altLang="en-US" sz="2000" b="1" smtClean="0">
                <a:solidFill>
                  <a:srgbClr val="C00000"/>
                </a:solidFill>
              </a:rPr>
              <a:t>in </a:t>
            </a:r>
            <a:r>
              <a:rPr lang="en-US" altLang="en-US" sz="2000" b="1">
                <a:solidFill>
                  <a:srgbClr val="C00000"/>
                </a:solidFill>
              </a:rPr>
              <a:t>thermal </a:t>
            </a:r>
            <a:r>
              <a:rPr lang="en-US" altLang="en-US" sz="2000" b="1" smtClean="0">
                <a:solidFill>
                  <a:srgbClr val="C00000"/>
                </a:solidFill>
              </a:rPr>
              <a:t>equilibrium for  </a:t>
            </a:r>
            <a:r>
              <a:rPr lang="en-US" altLang="en-US" sz="2000" b="1">
                <a:solidFill>
                  <a:srgbClr val="C00000"/>
                </a:solidFill>
              </a:rPr>
              <a:t>T </a:t>
            </a:r>
            <a:r>
              <a:rPr lang="en-US" altLang="en-US" sz="2000" b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≳ 1 MeV</a:t>
            </a:r>
          </a:p>
          <a:p>
            <a:pPr algn="ctr">
              <a:defRPr/>
            </a:pPr>
            <a:r>
              <a:rPr lang="en-US" altLang="en-US" sz="2000" b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corresponding </a:t>
            </a:r>
            <a:r>
              <a:rPr lang="en-US" altLang="en-US" sz="2000" b="1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to  t </a:t>
            </a:r>
            <a:r>
              <a:rPr lang="en-US" altLang="en-US" sz="2000" b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≲ 1 sec</a:t>
            </a:r>
            <a:endParaRPr lang="en-US" altLang="en-US" sz="2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Neutrino Thermal Equilibrium</a:t>
            </a:r>
            <a:endParaRPr lang="en-US" sz="2800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680521" y="720099"/>
            <a:ext cx="4392488" cy="503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Cosmic expansion rate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4680521" y="1296097"/>
            <a:ext cx="4392042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Friedmann </a:t>
            </a:r>
            <a:r>
              <a:rPr lang="en-US" altLang="en-US" sz="2000" smtClean="0">
                <a:solidFill>
                  <a:srgbClr val="003399"/>
                </a:solidFill>
              </a:rPr>
              <a:t>equation (flat universe)</a:t>
            </a:r>
            <a:endParaRPr lang="en-US" altLang="en-US" sz="2000">
              <a:solidFill>
                <a:srgbClr val="003399"/>
              </a:solidFill>
            </a:endParaRPr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4680521" y="2304094"/>
            <a:ext cx="2592288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Radiation dominates</a:t>
            </a: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4680521" y="3096091"/>
            <a:ext cx="2592288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Expansion rate</a:t>
            </a:r>
          </a:p>
        </p:txBody>
      </p:sp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144016" y="720099"/>
            <a:ext cx="4392488" cy="503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Neutrino </a:t>
            </a: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reaction rate</a:t>
            </a:r>
            <a:endParaRPr lang="en-US" alt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" name="Rectangle 24"/>
          <p:cNvSpPr>
            <a:spLocks noChangeArrowheads="1"/>
          </p:cNvSpPr>
          <p:nvPr/>
        </p:nvSpPr>
        <p:spPr bwMode="auto">
          <a:xfrm>
            <a:off x="144016" y="2880092"/>
            <a:ext cx="4392488" cy="71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Dimensional analysis of reaction rate</a:t>
            </a:r>
          </a:p>
          <a:p>
            <a:pPr>
              <a:defRPr/>
            </a:pPr>
            <a:r>
              <a:rPr lang="en-US" altLang="en-US" sz="2000" smtClean="0">
                <a:solidFill>
                  <a:srgbClr val="003399"/>
                </a:solidFill>
              </a:rPr>
              <a:t>in a thermal medium for </a:t>
            </a:r>
            <a:r>
              <a:rPr lang="en-US" altLang="en-US" sz="2000"/>
              <a:t>T </a:t>
            </a:r>
            <a:r>
              <a:rPr lang="en-US" altLang="en-US" sz="2000">
                <a:ea typeface="Arial Unicode MS" pitchFamily="34" charset="-128"/>
                <a:cs typeface="Arial Unicode MS" pitchFamily="34" charset="-128"/>
              </a:rPr>
              <a:t>≫</a:t>
            </a:r>
            <a:r>
              <a:rPr lang="en-US" altLang="en-US" sz="2000" smtClean="0"/>
              <a:t> </a:t>
            </a:r>
            <a:r>
              <a:rPr lang="en-US" altLang="en-US" sz="2000"/>
              <a:t>m</a:t>
            </a:r>
            <a:r>
              <a:rPr lang="en-US" altLang="en-US" sz="2400" baseline="-25000"/>
              <a:t>W,Z</a:t>
            </a:r>
            <a:endParaRPr lang="en-US" altLang="en-US" sz="2400"/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144016" y="1296097"/>
            <a:ext cx="4392488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Examples for neutrino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3942" y="1788323"/>
                <a:ext cx="2027711" cy="1019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↔</m:t>
                      </m:r>
                      <m:bar>
                        <m:barPr>
                          <m:pos m:val="top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e>
                      </m:ba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sz="2000" b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e>
                      </m:ba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  <m:r>
                        <a:rPr lang="en-US" sz="2000" b="0" i="1" smtClean="0">
                          <a:latin typeface="Cambria Math"/>
                        </a:rPr>
                        <m:t>↔</m:t>
                      </m:r>
                      <m:bar>
                        <m:barPr>
                          <m:pos m:val="top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e>
                      </m:ba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sz="2000" b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±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↔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2" y="1788323"/>
                <a:ext cx="2027711" cy="10195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03942" y="3600007"/>
                <a:ext cx="2027711" cy="4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Γ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000" b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2" y="3600007"/>
                <a:ext cx="2027711" cy="410625"/>
              </a:xfrm>
              <a:prstGeom prst="rect">
                <a:avLst/>
              </a:prstGeom>
              <a:blipFill rotWithShape="1">
                <a:blip r:embed="rId3"/>
                <a:stretch>
                  <a:fillRect t="-114925" b="-173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101151" y="1713473"/>
                <a:ext cx="1595651" cy="749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𝜌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Pl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151" y="1713473"/>
                <a:ext cx="1595651" cy="7492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405471" y="1680122"/>
                <a:ext cx="159565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Pl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471" y="1680122"/>
                <a:ext cx="1595651" cy="7838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112583" y="2735887"/>
                <a:ext cx="1080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𝜌</m:t>
                      </m:r>
                      <m:r>
                        <a:rPr lang="en-US" sz="2000" b="0" i="1" smtClean="0"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83" y="2735887"/>
                <a:ext cx="1080150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091626" y="3414212"/>
                <a:ext cx="2027711" cy="7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∼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Pl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626" y="3414212"/>
                <a:ext cx="2027711" cy="7618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23"/>
              <p:cNvSpPr>
                <a:spLocks noChangeArrowheads="1"/>
              </p:cNvSpPr>
              <p:nvPr/>
            </p:nvSpPr>
            <p:spPr bwMode="auto">
              <a:xfrm>
                <a:off x="143891" y="4176087"/>
                <a:ext cx="8928671" cy="503998"/>
              </a:xfrm>
              <a:prstGeom prst="rect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Condition for thermal equilibrium: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Γ</m:t>
                    </m:r>
                    <m:r>
                      <a:rPr lang="en-US" altLang="en-US" sz="20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&gt;</m:t>
                    </m:r>
                    <m:r>
                      <a:rPr lang="en-US" altLang="en-US" sz="20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𝐻</m:t>
                    </m:r>
                  </m:oMath>
                </a14:m>
                <a:endParaRPr lang="en-US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6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91" y="4176087"/>
                <a:ext cx="8928671" cy="503998"/>
              </a:xfrm>
              <a:prstGeom prst="rect">
                <a:avLst/>
              </a:prstGeom>
              <a:blipFill rotWithShape="1">
                <a:blip r:embed="rId8"/>
                <a:stretch>
                  <a:fillRect b="-1411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43891" y="4971572"/>
                <a:ext cx="89286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Pl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≈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16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GeV</m:t>
                      </m:r>
                      <m:r>
                        <a:rPr lang="en-US" sz="2000" b="0" i="1" smtClean="0">
                          <a:latin typeface="Cambria Math"/>
                        </a:rPr>
                        <m:t>≈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GUT</m:t>
                          </m:r>
                        </m:sub>
                      </m:sSub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1" y="4971572"/>
                <a:ext cx="8928671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118462" b="-18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17"/>
          <p:cNvSpPr>
            <a:spLocks noChangeArrowheads="1"/>
          </p:cNvSpPr>
          <p:nvPr/>
        </p:nvSpPr>
        <p:spPr bwMode="auto">
          <a:xfrm>
            <a:off x="143892" y="5616287"/>
            <a:ext cx="8929118" cy="86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C00000"/>
                </a:solidFill>
              </a:rPr>
              <a:t>It depends on very early cosmic </a:t>
            </a:r>
            <a:r>
              <a:rPr lang="en-US" altLang="en-US" sz="2000" b="1" smtClean="0">
                <a:solidFill>
                  <a:srgbClr val="C00000"/>
                </a:solidFill>
              </a:rPr>
              <a:t>history when </a:t>
            </a:r>
            <a:r>
              <a:rPr lang="en-US" altLang="en-US" sz="2000" b="1">
                <a:solidFill>
                  <a:srgbClr val="C00000"/>
                </a:solidFill>
              </a:rPr>
              <a:t>neutrinos first enter equilibrium,</a:t>
            </a:r>
          </a:p>
          <a:p>
            <a:pPr algn="ctr">
              <a:defRPr/>
            </a:pPr>
            <a:r>
              <a:rPr lang="en-US" altLang="en-US" sz="2000" b="1" smtClean="0">
                <a:solidFill>
                  <a:srgbClr val="C00000"/>
                </a:solidFill>
              </a:rPr>
              <a:t>presumably </a:t>
            </a:r>
            <a:r>
              <a:rPr lang="en-US" altLang="en-US" sz="2000" b="1">
                <a:solidFill>
                  <a:srgbClr val="C00000"/>
                </a:solidFill>
              </a:rPr>
              <a:t>at reheating after inflation</a:t>
            </a:r>
          </a:p>
        </p:txBody>
      </p:sp>
      <p:sp>
        <p:nvSpPr>
          <p:cNvPr id="34" name="Rectangle 61"/>
          <p:cNvSpPr>
            <a:spLocks noChangeArrowheads="1"/>
          </p:cNvSpPr>
          <p:nvPr/>
        </p:nvSpPr>
        <p:spPr bwMode="auto">
          <a:xfrm>
            <a:off x="3240358" y="2375755"/>
            <a:ext cx="72008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2000" b="0" i="1"/>
              <a:t>W,Z</a:t>
            </a:r>
          </a:p>
        </p:txBody>
      </p:sp>
      <p:sp>
        <p:nvSpPr>
          <p:cNvPr id="35" name="Line 62"/>
          <p:cNvSpPr>
            <a:spLocks noChangeAspect="1" noChangeShapeType="1"/>
          </p:cNvSpPr>
          <p:nvPr/>
        </p:nvSpPr>
        <p:spPr bwMode="auto">
          <a:xfrm>
            <a:off x="2664294" y="1799757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2664294" y="1799757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 flipH="1">
            <a:off x="2664294" y="2375755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65"/>
          <p:cNvSpPr>
            <a:spLocks noChangeAspect="1" noChangeShapeType="1"/>
          </p:cNvSpPr>
          <p:nvPr/>
        </p:nvSpPr>
        <p:spPr bwMode="auto">
          <a:xfrm flipH="1">
            <a:off x="2826312" y="2375755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6"/>
          <p:cNvSpPr>
            <a:spLocks noChangeAspect="1" noChangeShapeType="1"/>
          </p:cNvSpPr>
          <p:nvPr/>
        </p:nvSpPr>
        <p:spPr bwMode="auto">
          <a:xfrm flipH="1">
            <a:off x="4266472" y="1799757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67"/>
          <p:cNvSpPr>
            <a:spLocks noChangeShapeType="1"/>
          </p:cNvSpPr>
          <p:nvPr/>
        </p:nvSpPr>
        <p:spPr bwMode="auto">
          <a:xfrm flipH="1">
            <a:off x="4104454" y="1799757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68"/>
          <p:cNvSpPr>
            <a:spLocks noChangeShapeType="1"/>
          </p:cNvSpPr>
          <p:nvPr/>
        </p:nvSpPr>
        <p:spPr bwMode="auto">
          <a:xfrm>
            <a:off x="4104454" y="2375755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69"/>
          <p:cNvSpPr>
            <a:spLocks noChangeAspect="1" noChangeShapeType="1"/>
          </p:cNvSpPr>
          <p:nvPr/>
        </p:nvSpPr>
        <p:spPr bwMode="auto">
          <a:xfrm>
            <a:off x="4104454" y="2375755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70"/>
          <p:cNvSpPr>
            <a:spLocks noChangeShapeType="1"/>
          </p:cNvSpPr>
          <p:nvPr/>
        </p:nvSpPr>
        <p:spPr bwMode="auto">
          <a:xfrm>
            <a:off x="3096342" y="2375755"/>
            <a:ext cx="10081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71"/>
          <p:cNvSpPr>
            <a:spLocks noChangeArrowheads="1"/>
          </p:cNvSpPr>
          <p:nvPr/>
        </p:nvSpPr>
        <p:spPr bwMode="auto">
          <a:xfrm>
            <a:off x="2770162" y="2159858"/>
            <a:ext cx="360008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2000" b="0" i="1"/>
              <a:t>g</a:t>
            </a:r>
          </a:p>
        </p:txBody>
      </p:sp>
      <p:sp>
        <p:nvSpPr>
          <p:cNvPr id="47" name="Rectangle 72"/>
          <p:cNvSpPr>
            <a:spLocks noChangeArrowheads="1"/>
          </p:cNvSpPr>
          <p:nvPr/>
        </p:nvSpPr>
        <p:spPr bwMode="auto">
          <a:xfrm>
            <a:off x="4126902" y="2159858"/>
            <a:ext cx="36004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2000" b="0" i="1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2015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Thermal Radiations</a:t>
            </a:r>
            <a:endParaRPr lang="en-US" sz="280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48272" y="1007647"/>
            <a:ext cx="2448280" cy="575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968622" y="1007647"/>
            <a:ext cx="2016219" cy="575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Bosons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56851" y="1007647"/>
            <a:ext cx="2016157" cy="575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2448272" y="2591774"/>
                <a:ext cx="2448280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𝑔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en-US" sz="2000" b="1" i="1" smtClean="0">
                                  <a:latin typeface="Cambria Math"/>
                                </a:rPr>
                                <m:t>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en-US" sz="2000" b="1" i="1" smtClean="0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en-US" sz="20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en-US" sz="2000" b="0" i="1" smtClean="0">
                              <a:latin typeface="Cambria Math"/>
                            </a:rPr>
                            <m:t>±1</m:t>
                          </m:r>
                        </m:den>
                      </m:f>
                    </m:oMath>
                  </m:oMathPara>
                </a14:m>
                <a:endParaRPr lang="en-US" altLang="en-US" sz="2000" b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8272" y="2591774"/>
                <a:ext cx="2448280" cy="863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44016" y="2591774"/>
            <a:ext cx="2232248" cy="863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density 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r</a:t>
            </a: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44016" y="3527771"/>
            <a:ext cx="2232248" cy="863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 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2448271" y="3527997"/>
                <a:ext cx="6624291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en-US" sz="200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7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8271" y="3527997"/>
                <a:ext cx="6624291" cy="863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144016" y="4463767"/>
            <a:ext cx="2232248" cy="863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Entropy density  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2448272" y="4463767"/>
                <a:ext cx="2448280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altLang="en-US" sz="2000" b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9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8272" y="4463767"/>
                <a:ext cx="2448280" cy="863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8"/>
              <p:cNvSpPr>
                <a:spLocks noChangeArrowheads="1"/>
              </p:cNvSpPr>
              <p:nvPr/>
            </p:nvSpPr>
            <p:spPr bwMode="auto">
              <a:xfrm>
                <a:off x="2448148" y="2591548"/>
                <a:ext cx="2448280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𝑔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en-US" sz="2000" b="1" i="1" smtClean="0">
                                  <a:latin typeface="Cambria Math"/>
                                </a:rPr>
                                <m:t>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en-US" sz="2000" b="1" i="1" smtClean="0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en-US" sz="20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en-US" sz="2000" b="0" i="1" smtClean="0">
                              <a:latin typeface="Cambria Math"/>
                            </a:rPr>
                            <m:t>±1</m:t>
                          </m:r>
                        </m:den>
                      </m:f>
                    </m:oMath>
                  </m:oMathPara>
                </a14:m>
                <a:endParaRPr lang="en-US" altLang="en-US" sz="2000" b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8148" y="2591548"/>
                <a:ext cx="2448280" cy="863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"/>
          <p:cNvSpPr>
            <a:spLocks noChangeArrowheads="1"/>
          </p:cNvSpPr>
          <p:nvPr/>
        </p:nvSpPr>
        <p:spPr bwMode="auto">
          <a:xfrm>
            <a:off x="143892" y="2591548"/>
            <a:ext cx="2232248" cy="863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density 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r</a:t>
            </a: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6" name="Rectangle 21"/>
          <p:cNvSpPr>
            <a:spLocks noChangeArrowheads="1"/>
          </p:cNvSpPr>
          <p:nvPr/>
        </p:nvSpPr>
        <p:spPr bwMode="auto">
          <a:xfrm>
            <a:off x="144016" y="1655418"/>
            <a:ext cx="2232248" cy="863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density  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23"/>
              <p:cNvSpPr>
                <a:spLocks noChangeArrowheads="1"/>
              </p:cNvSpPr>
              <p:nvPr/>
            </p:nvSpPr>
            <p:spPr bwMode="auto">
              <a:xfrm>
                <a:off x="4968623" y="1655418"/>
                <a:ext cx="2016219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8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8623" y="1655418"/>
                <a:ext cx="2016219" cy="863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8"/>
              <p:cNvSpPr>
                <a:spLocks noChangeArrowheads="1"/>
              </p:cNvSpPr>
              <p:nvPr/>
            </p:nvSpPr>
            <p:spPr bwMode="auto">
              <a:xfrm>
                <a:off x="2448212" y="1655541"/>
                <a:ext cx="2448280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𝑔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en-US" sz="2000" b="1" i="1" smtClean="0">
                                  <a:latin typeface="Cambria Math"/>
                                </a:rPr>
                                <m:t>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en-US" sz="20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en-US" sz="2000" b="0" i="1" smtClean="0">
                              <a:latin typeface="Cambria Math"/>
                            </a:rPr>
                            <m:t>±1</m:t>
                          </m:r>
                        </m:den>
                      </m:f>
                    </m:oMath>
                  </m:oMathPara>
                </a14:m>
                <a:endParaRPr lang="en-US" altLang="en-US" sz="2000" b="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8212" y="1655541"/>
                <a:ext cx="2448280" cy="863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23"/>
              <p:cNvSpPr>
                <a:spLocks noChangeArrowheads="1"/>
              </p:cNvSpPr>
              <p:nvPr/>
            </p:nvSpPr>
            <p:spPr bwMode="auto">
              <a:xfrm>
                <a:off x="4968562" y="2591671"/>
                <a:ext cx="2016219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3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8562" y="2591671"/>
                <a:ext cx="2016219" cy="863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23"/>
              <p:cNvSpPr>
                <a:spLocks noChangeArrowheads="1"/>
              </p:cNvSpPr>
              <p:nvPr/>
            </p:nvSpPr>
            <p:spPr bwMode="auto">
              <a:xfrm>
                <a:off x="4968562" y="4463931"/>
                <a:ext cx="2016219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45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8562" y="4463931"/>
                <a:ext cx="2016219" cy="863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23"/>
              <p:cNvSpPr>
                <a:spLocks noChangeArrowheads="1"/>
              </p:cNvSpPr>
              <p:nvPr/>
            </p:nvSpPr>
            <p:spPr bwMode="auto">
              <a:xfrm>
                <a:off x="7056913" y="4463808"/>
                <a:ext cx="2016219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45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5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6913" y="4463808"/>
                <a:ext cx="2016219" cy="863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23"/>
              <p:cNvSpPr>
                <a:spLocks noChangeArrowheads="1"/>
              </p:cNvSpPr>
              <p:nvPr/>
            </p:nvSpPr>
            <p:spPr bwMode="auto">
              <a:xfrm>
                <a:off x="7056913" y="2591548"/>
                <a:ext cx="2016219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6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6913" y="2591548"/>
                <a:ext cx="2016219" cy="8639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23"/>
              <p:cNvSpPr>
                <a:spLocks noChangeArrowheads="1"/>
              </p:cNvSpPr>
              <p:nvPr/>
            </p:nvSpPr>
            <p:spPr bwMode="auto">
              <a:xfrm>
                <a:off x="7056852" y="1655418"/>
                <a:ext cx="2016219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7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6852" y="1655418"/>
                <a:ext cx="2016219" cy="8639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6485949" y="5760307"/>
                <a:ext cx="258718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smtClean="0"/>
                  <a:t>Riemann Zeta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=1.2020569…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949" y="5760307"/>
                <a:ext cx="2587183" cy="707886"/>
              </a:xfrm>
              <a:prstGeom prst="rect">
                <a:avLst/>
              </a:prstGeom>
              <a:blipFill rotWithShape="1">
                <a:blip r:embed="rId13"/>
                <a:stretch>
                  <a:fillRect l="-2594" t="-4310" r="-1651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1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Thermal Degrees of Freedom</a:t>
            </a:r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080120" y="1007996"/>
            <a:ext cx="7056785" cy="431998"/>
            <a:chOff x="720" y="672"/>
            <a:chExt cx="4704" cy="288"/>
          </a:xfrm>
        </p:grpSpPr>
        <p:sp>
          <p:nvSpPr>
            <p:cNvPr id="86" name="Rectangle 5"/>
            <p:cNvSpPr>
              <a:spLocks noChangeArrowheads="1"/>
            </p:cNvSpPr>
            <p:nvPr/>
          </p:nvSpPr>
          <p:spPr bwMode="auto">
            <a:xfrm>
              <a:off x="720" y="672"/>
              <a:ext cx="1872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Mass</a:t>
              </a:r>
              <a:r>
                <a:rPr lang="en-US" altLang="en-US" sz="2000" b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threshold</a:t>
              </a:r>
            </a:p>
          </p:txBody>
        </p:sp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2592" y="672"/>
              <a:ext cx="1104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Particles</a:t>
              </a:r>
            </a:p>
          </p:txBody>
        </p:sp>
        <p:sp>
          <p:nvSpPr>
            <p:cNvPr id="88" name="Rectangle 7"/>
            <p:cNvSpPr>
              <a:spLocks noChangeArrowheads="1"/>
            </p:cNvSpPr>
            <p:nvPr/>
          </p:nvSpPr>
          <p:spPr bwMode="auto">
            <a:xfrm>
              <a:off x="3696" y="672"/>
              <a:ext cx="576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n-US" altLang="en-US" sz="2400" baseline="-25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89" name="Rectangle 8"/>
            <p:cNvSpPr>
              <a:spLocks noChangeArrowheads="1"/>
            </p:cNvSpPr>
            <p:nvPr/>
          </p:nvSpPr>
          <p:spPr bwMode="auto">
            <a:xfrm>
              <a:off x="4272" y="672"/>
              <a:ext cx="576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n-US" altLang="en-US" sz="2400" baseline="-25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4848" y="672"/>
              <a:ext cx="576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n-US" altLang="en-US" sz="2800" baseline="-34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</a:t>
              </a: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080120" y="1871993"/>
            <a:ext cx="7056785" cy="431998"/>
            <a:chOff x="720" y="1248"/>
            <a:chExt cx="4704" cy="288"/>
          </a:xfrm>
        </p:grpSpPr>
        <p:sp>
          <p:nvSpPr>
            <p:cNvPr id="80" name="Rectangle 11"/>
            <p:cNvSpPr>
              <a:spLocks noChangeArrowheads="1"/>
            </p:cNvSpPr>
            <p:nvPr/>
          </p:nvSpPr>
          <p:spPr bwMode="auto">
            <a:xfrm>
              <a:off x="1584" y="1248"/>
              <a:ext cx="1008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0.5 MeV</a:t>
              </a:r>
            </a:p>
          </p:txBody>
        </p:sp>
        <p:sp>
          <p:nvSpPr>
            <p:cNvPr id="81" name="Rectangle 12"/>
            <p:cNvSpPr>
              <a:spLocks noChangeArrowheads="1"/>
            </p:cNvSpPr>
            <p:nvPr/>
          </p:nvSpPr>
          <p:spPr bwMode="auto">
            <a:xfrm>
              <a:off x="720" y="1248"/>
              <a:ext cx="86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m</a:t>
              </a:r>
              <a:r>
                <a:rPr lang="en-US" altLang="en-US" sz="2800" baseline="-20000">
                  <a:solidFill>
                    <a:srgbClr val="003399"/>
                  </a:solidFill>
                </a:rPr>
                <a:t>e</a:t>
              </a:r>
            </a:p>
          </p:txBody>
        </p:sp>
        <p:sp>
          <p:nvSpPr>
            <p:cNvPr id="82" name="Rectangle 13"/>
            <p:cNvSpPr>
              <a:spLocks noChangeArrowheads="1"/>
            </p:cNvSpPr>
            <p:nvPr/>
          </p:nvSpPr>
          <p:spPr bwMode="auto">
            <a:xfrm>
              <a:off x="2592" y="1248"/>
              <a:ext cx="110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e</a:t>
              </a:r>
              <a:r>
                <a:rPr lang="en-US" altLang="en-US" sz="2400" baseline="30000">
                  <a:solidFill>
                    <a:srgbClr val="003399"/>
                  </a:solidFill>
                  <a:sym typeface="Symbol" pitchFamily="18" charset="2"/>
                </a:rPr>
                <a:t></a:t>
              </a:r>
              <a:endParaRPr lang="en-US" altLang="en-US" sz="2400" baseline="30000">
                <a:solidFill>
                  <a:srgbClr val="003399"/>
                </a:solidFill>
              </a:endParaRPr>
            </a:p>
          </p:txBody>
        </p:sp>
        <p:sp>
          <p:nvSpPr>
            <p:cNvPr id="83" name="Rectangle 14"/>
            <p:cNvSpPr>
              <a:spLocks noChangeArrowheads="1"/>
            </p:cNvSpPr>
            <p:nvPr/>
          </p:nvSpPr>
          <p:spPr bwMode="auto">
            <a:xfrm>
              <a:off x="3696" y="1248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2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4272" y="1248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10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85" name="Rectangle 16"/>
            <p:cNvSpPr>
              <a:spLocks noChangeArrowheads="1"/>
            </p:cNvSpPr>
            <p:nvPr/>
          </p:nvSpPr>
          <p:spPr bwMode="auto">
            <a:xfrm>
              <a:off x="4848" y="1248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10.75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1080120" y="2303991"/>
            <a:ext cx="7056785" cy="431998"/>
            <a:chOff x="720" y="1536"/>
            <a:chExt cx="4704" cy="288"/>
          </a:xfrm>
        </p:grpSpPr>
        <p:sp>
          <p:nvSpPr>
            <p:cNvPr id="74" name="Rectangle 18"/>
            <p:cNvSpPr>
              <a:spLocks noChangeArrowheads="1"/>
            </p:cNvSpPr>
            <p:nvPr/>
          </p:nvSpPr>
          <p:spPr bwMode="auto">
            <a:xfrm>
              <a:off x="1584" y="1536"/>
              <a:ext cx="1008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105 MeV</a:t>
              </a:r>
            </a:p>
          </p:txBody>
        </p:sp>
        <p:sp>
          <p:nvSpPr>
            <p:cNvPr id="75" name="Rectangle 19"/>
            <p:cNvSpPr>
              <a:spLocks noChangeArrowheads="1"/>
            </p:cNvSpPr>
            <p:nvPr/>
          </p:nvSpPr>
          <p:spPr bwMode="auto">
            <a:xfrm>
              <a:off x="720" y="1536"/>
              <a:ext cx="86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m</a:t>
              </a:r>
              <a:r>
                <a:rPr lang="en-US" altLang="en-US" sz="2800" baseline="-20000">
                  <a:solidFill>
                    <a:srgbClr val="003399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76" name="Rectangle 20"/>
            <p:cNvSpPr>
              <a:spLocks noChangeArrowheads="1"/>
            </p:cNvSpPr>
            <p:nvPr/>
          </p:nvSpPr>
          <p:spPr bwMode="auto">
            <a:xfrm>
              <a:off x="2592" y="1536"/>
              <a:ext cx="110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>
                  <a:solidFill>
                    <a:srgbClr val="003399"/>
                  </a:solidFill>
                  <a:latin typeface="Symbol" pitchFamily="18" charset="2"/>
                </a:rPr>
                <a:t>m</a:t>
              </a:r>
              <a:r>
                <a:rPr lang="en-US" altLang="en-US" sz="2400" baseline="30000">
                  <a:solidFill>
                    <a:srgbClr val="003399"/>
                  </a:solidFill>
                  <a:sym typeface="Symbol" pitchFamily="18" charset="2"/>
                </a:rPr>
                <a:t></a:t>
              </a:r>
              <a:endParaRPr lang="en-US" altLang="en-US" sz="2400" baseline="30000">
                <a:solidFill>
                  <a:srgbClr val="003399"/>
                </a:solidFill>
              </a:endParaRPr>
            </a:p>
          </p:txBody>
        </p: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3696" y="1536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2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4272" y="1536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14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79" name="Rectangle 23"/>
            <p:cNvSpPr>
              <a:spLocks noChangeArrowheads="1"/>
            </p:cNvSpPr>
            <p:nvPr/>
          </p:nvSpPr>
          <p:spPr bwMode="auto">
            <a:xfrm>
              <a:off x="4848" y="1536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14.25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1080120" y="2735990"/>
            <a:ext cx="7056785" cy="431998"/>
            <a:chOff x="720" y="1824"/>
            <a:chExt cx="4704" cy="288"/>
          </a:xfrm>
        </p:grpSpPr>
        <p:sp>
          <p:nvSpPr>
            <p:cNvPr id="68" name="Rectangle 25"/>
            <p:cNvSpPr>
              <a:spLocks noChangeArrowheads="1"/>
            </p:cNvSpPr>
            <p:nvPr/>
          </p:nvSpPr>
          <p:spPr bwMode="auto">
            <a:xfrm>
              <a:off x="1584" y="1824"/>
              <a:ext cx="1008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135 MeV</a:t>
              </a:r>
            </a:p>
          </p:txBody>
        </p:sp>
        <p:sp>
          <p:nvSpPr>
            <p:cNvPr id="69" name="Rectangle 26"/>
            <p:cNvSpPr>
              <a:spLocks noChangeArrowheads="1"/>
            </p:cNvSpPr>
            <p:nvPr/>
          </p:nvSpPr>
          <p:spPr bwMode="auto">
            <a:xfrm>
              <a:off x="720" y="1824"/>
              <a:ext cx="86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m</a:t>
              </a:r>
              <a:r>
                <a:rPr lang="en-US" altLang="en-US" sz="2800" baseline="-20000">
                  <a:solidFill>
                    <a:srgbClr val="003399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70" name="Rectangle 27"/>
            <p:cNvSpPr>
              <a:spLocks noChangeArrowheads="1"/>
            </p:cNvSpPr>
            <p:nvPr/>
          </p:nvSpPr>
          <p:spPr bwMode="auto">
            <a:xfrm>
              <a:off x="2592" y="1824"/>
              <a:ext cx="110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>
                  <a:solidFill>
                    <a:srgbClr val="003399"/>
                  </a:solidFill>
                  <a:latin typeface="Symbol" pitchFamily="18" charset="2"/>
                </a:rPr>
                <a:t>p</a:t>
              </a:r>
              <a:r>
                <a:rPr lang="en-US" altLang="en-US" sz="2400" baseline="30000">
                  <a:solidFill>
                    <a:srgbClr val="003399"/>
                  </a:solidFill>
                  <a:sym typeface="Symbol" pitchFamily="18" charset="2"/>
                </a:rPr>
                <a:t>0</a:t>
              </a:r>
              <a:r>
                <a:rPr lang="en-US" altLang="en-US" sz="2000">
                  <a:solidFill>
                    <a:srgbClr val="003399"/>
                  </a:solidFill>
                  <a:latin typeface="Symbol" pitchFamily="18" charset="2"/>
                </a:rPr>
                <a:t>, p</a:t>
              </a:r>
              <a:r>
                <a:rPr lang="en-US" altLang="en-US" sz="2400" baseline="30000">
                  <a:solidFill>
                    <a:srgbClr val="003399"/>
                  </a:solidFill>
                  <a:sym typeface="Symbol" pitchFamily="18" charset="2"/>
                </a:rPr>
                <a:t></a:t>
              </a:r>
            </a:p>
          </p:txBody>
        </p:sp>
        <p:sp>
          <p:nvSpPr>
            <p:cNvPr id="71" name="Rectangle 28"/>
            <p:cNvSpPr>
              <a:spLocks noChangeArrowheads="1"/>
            </p:cNvSpPr>
            <p:nvPr/>
          </p:nvSpPr>
          <p:spPr bwMode="auto">
            <a:xfrm>
              <a:off x="3696" y="1824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5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72" name="Rectangle 29"/>
            <p:cNvSpPr>
              <a:spLocks noChangeArrowheads="1"/>
            </p:cNvSpPr>
            <p:nvPr/>
          </p:nvSpPr>
          <p:spPr bwMode="auto">
            <a:xfrm>
              <a:off x="4272" y="1824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14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73" name="Rectangle 30"/>
            <p:cNvSpPr>
              <a:spLocks noChangeArrowheads="1"/>
            </p:cNvSpPr>
            <p:nvPr/>
          </p:nvSpPr>
          <p:spPr bwMode="auto">
            <a:xfrm>
              <a:off x="4848" y="1824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17.25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1080120" y="3167988"/>
            <a:ext cx="7056785" cy="431998"/>
            <a:chOff x="720" y="2112"/>
            <a:chExt cx="4704" cy="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32"/>
                <p:cNvSpPr>
                  <a:spLocks noChangeArrowheads="1"/>
                </p:cNvSpPr>
                <p:nvPr/>
              </p:nvSpPr>
              <p:spPr bwMode="auto">
                <a:xfrm>
                  <a:off x="1584" y="2112"/>
                  <a:ext cx="1008" cy="288"/>
                </a:xfrm>
                <a:prstGeom prst="rect">
                  <a:avLst/>
                </a:prstGeom>
                <a:solidFill>
                  <a:srgbClr val="3366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∼</m:t>
                      </m:r>
                    </m:oMath>
                  </a14:m>
                  <a:r>
                    <a:rPr lang="en-US" altLang="en-US" sz="2000" b="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170 </a:t>
                  </a:r>
                  <a:r>
                    <a:rPr lang="en-US" altLang="en-US" sz="2000" b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MeV</a:t>
                  </a:r>
                </a:p>
              </p:txBody>
            </p:sp>
          </mc:Choice>
          <mc:Fallback xmlns="">
            <p:sp>
              <p:nvSpPr>
                <p:cNvPr id="62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84" y="2112"/>
                  <a:ext cx="1008" cy="28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2740" b="-24658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 33"/>
            <p:cNvSpPr>
              <a:spLocks noChangeArrowheads="1"/>
            </p:cNvSpPr>
            <p:nvPr/>
          </p:nvSpPr>
          <p:spPr bwMode="auto">
            <a:xfrm>
              <a:off x="720" y="2112"/>
              <a:ext cx="864" cy="28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L</a:t>
              </a:r>
              <a:r>
                <a:rPr lang="en-US" altLang="en-US" sz="2400" baseline="-2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QCD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2592" y="2112"/>
              <a:ext cx="1104" cy="28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u, d, s, gluons</a:t>
              </a:r>
            </a:p>
          </p:txBody>
        </p:sp>
        <p:sp>
          <p:nvSpPr>
            <p:cNvPr id="65" name="Rectangle 35"/>
            <p:cNvSpPr>
              <a:spLocks noChangeArrowheads="1"/>
            </p:cNvSpPr>
            <p:nvPr/>
          </p:nvSpPr>
          <p:spPr bwMode="auto">
            <a:xfrm>
              <a:off x="3696" y="2112"/>
              <a:ext cx="576" cy="28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</a:t>
              </a:r>
              <a:endParaRPr lang="en-US" alt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4272" y="2112"/>
              <a:ext cx="576" cy="28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  <a:endParaRPr lang="en-US" alt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Rectangle 37"/>
            <p:cNvSpPr>
              <a:spLocks noChangeArrowheads="1"/>
            </p:cNvSpPr>
            <p:nvPr/>
          </p:nvSpPr>
          <p:spPr bwMode="auto">
            <a:xfrm>
              <a:off x="4848" y="2112"/>
              <a:ext cx="576" cy="28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61.75</a:t>
              </a:r>
              <a:endParaRPr lang="en-US" alt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1080120" y="3599987"/>
            <a:ext cx="7056785" cy="431998"/>
            <a:chOff x="720" y="2400"/>
            <a:chExt cx="4704" cy="288"/>
          </a:xfrm>
        </p:grpSpPr>
        <p:sp>
          <p:nvSpPr>
            <p:cNvPr id="56" name="Rectangle 39"/>
            <p:cNvSpPr>
              <a:spLocks noChangeArrowheads="1"/>
            </p:cNvSpPr>
            <p:nvPr/>
          </p:nvSpPr>
          <p:spPr bwMode="auto">
            <a:xfrm>
              <a:off x="1584" y="2400"/>
              <a:ext cx="1008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GeV</a:t>
              </a:r>
            </a:p>
          </p:txBody>
        </p:sp>
        <p:sp>
          <p:nvSpPr>
            <p:cNvPr id="57" name="Rectangle 40"/>
            <p:cNvSpPr>
              <a:spLocks noChangeArrowheads="1"/>
            </p:cNvSpPr>
            <p:nvPr/>
          </p:nvSpPr>
          <p:spPr bwMode="auto">
            <a:xfrm>
              <a:off x="720" y="2400"/>
              <a:ext cx="86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m</a:t>
              </a:r>
              <a:r>
                <a:rPr lang="en-US" altLang="en-US" sz="2800" baseline="-20000">
                  <a:solidFill>
                    <a:srgbClr val="003399"/>
                  </a:solidFill>
                </a:rPr>
                <a:t>c,</a:t>
              </a:r>
              <a:r>
                <a:rPr lang="en-US" altLang="en-US" sz="2800" baseline="-20000">
                  <a:solidFill>
                    <a:srgbClr val="003399"/>
                  </a:solidFill>
                  <a:latin typeface="Symbol" pitchFamily="18" charset="2"/>
                </a:rPr>
                <a:t>t</a:t>
              </a:r>
            </a:p>
          </p:txBody>
        </p:sp>
        <p:sp>
          <p:nvSpPr>
            <p:cNvPr id="58" name="Rectangle 41"/>
            <p:cNvSpPr>
              <a:spLocks noChangeArrowheads="1"/>
            </p:cNvSpPr>
            <p:nvPr/>
          </p:nvSpPr>
          <p:spPr bwMode="auto">
            <a:xfrm>
              <a:off x="2592" y="2400"/>
              <a:ext cx="110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c, </a:t>
              </a:r>
              <a:r>
                <a:rPr lang="en-US" altLang="en-US" sz="2000">
                  <a:solidFill>
                    <a:srgbClr val="003399"/>
                  </a:solidFill>
                  <a:latin typeface="Symbol" pitchFamily="18" charset="2"/>
                </a:rPr>
                <a:t>t</a:t>
              </a:r>
            </a:p>
          </p:txBody>
        </p:sp>
        <p:sp>
          <p:nvSpPr>
            <p:cNvPr id="59" name="Rectangle 42"/>
            <p:cNvSpPr>
              <a:spLocks noChangeArrowheads="1"/>
            </p:cNvSpPr>
            <p:nvPr/>
          </p:nvSpPr>
          <p:spPr bwMode="auto">
            <a:xfrm>
              <a:off x="3696" y="2400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18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>
              <a:off x="4272" y="2400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66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61" name="Rectangle 44"/>
            <p:cNvSpPr>
              <a:spLocks noChangeArrowheads="1"/>
            </p:cNvSpPr>
            <p:nvPr/>
          </p:nvSpPr>
          <p:spPr bwMode="auto">
            <a:xfrm>
              <a:off x="4848" y="2400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75.75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1080120" y="4031985"/>
            <a:ext cx="7056785" cy="431998"/>
            <a:chOff x="720" y="2688"/>
            <a:chExt cx="4704" cy="288"/>
          </a:xfrm>
        </p:grpSpPr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1584" y="2688"/>
              <a:ext cx="1008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 GeV</a:t>
              </a: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720" y="2688"/>
              <a:ext cx="86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m</a:t>
              </a:r>
              <a:r>
                <a:rPr lang="en-US" altLang="en-US" sz="2800" baseline="-20000">
                  <a:solidFill>
                    <a:srgbClr val="003399"/>
                  </a:solidFill>
                </a:rPr>
                <a:t>b</a:t>
              </a: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2592" y="2688"/>
              <a:ext cx="110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b</a:t>
              </a:r>
              <a:r>
                <a:rPr lang="en-US" altLang="en-US" sz="2400" baseline="30000">
                  <a:solidFill>
                    <a:srgbClr val="003399"/>
                  </a:solidFill>
                  <a:sym typeface="Symbol" pitchFamily="18" charset="2"/>
                </a:rPr>
                <a:t></a:t>
              </a: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3696" y="2688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18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4272" y="2688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78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4848" y="2688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86.25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</p:grp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1080120" y="4463983"/>
            <a:ext cx="7056785" cy="431998"/>
            <a:chOff x="720" y="2976"/>
            <a:chExt cx="4704" cy="288"/>
          </a:xfrm>
        </p:grpSpPr>
        <p:sp>
          <p:nvSpPr>
            <p:cNvPr id="44" name="Rectangle 53"/>
            <p:cNvSpPr>
              <a:spLocks noChangeArrowheads="1"/>
            </p:cNvSpPr>
            <p:nvPr/>
          </p:nvSpPr>
          <p:spPr bwMode="auto">
            <a:xfrm>
              <a:off x="1584" y="2976"/>
              <a:ext cx="1008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 GeV</a:t>
              </a:r>
            </a:p>
          </p:txBody>
        </p:sp>
        <p:sp>
          <p:nvSpPr>
            <p:cNvPr id="45" name="Rectangle 54"/>
            <p:cNvSpPr>
              <a:spLocks noChangeArrowheads="1"/>
            </p:cNvSpPr>
            <p:nvPr/>
          </p:nvSpPr>
          <p:spPr bwMode="auto">
            <a:xfrm>
              <a:off x="720" y="2976"/>
              <a:ext cx="86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m</a:t>
              </a:r>
              <a:r>
                <a:rPr lang="en-US" altLang="en-US" sz="2400" baseline="-20000">
                  <a:solidFill>
                    <a:srgbClr val="003399"/>
                  </a:solidFill>
                </a:rPr>
                <a:t>W,Z</a:t>
              </a:r>
            </a:p>
          </p:txBody>
        </p:sp>
        <p:sp>
          <p:nvSpPr>
            <p:cNvPr id="46" name="Rectangle 55"/>
            <p:cNvSpPr>
              <a:spLocks noChangeArrowheads="1"/>
            </p:cNvSpPr>
            <p:nvPr/>
          </p:nvSpPr>
          <p:spPr bwMode="auto">
            <a:xfrm>
              <a:off x="2592" y="2976"/>
              <a:ext cx="110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Z</a:t>
              </a:r>
              <a:r>
                <a:rPr lang="en-US" altLang="en-US" sz="2400" baseline="30000">
                  <a:solidFill>
                    <a:srgbClr val="003399"/>
                  </a:solidFill>
                </a:rPr>
                <a:t>0</a:t>
              </a:r>
              <a:r>
                <a:rPr lang="en-US" altLang="en-US" sz="2000" b="0">
                  <a:solidFill>
                    <a:srgbClr val="003399"/>
                  </a:solidFill>
                </a:rPr>
                <a:t>, W</a:t>
              </a:r>
              <a:r>
                <a:rPr lang="en-US" altLang="en-US" sz="2400" baseline="30000">
                  <a:solidFill>
                    <a:srgbClr val="003399"/>
                  </a:solidFill>
                  <a:sym typeface="Symbol" pitchFamily="18" charset="2"/>
                </a:rPr>
                <a:t></a:t>
              </a:r>
            </a:p>
          </p:txBody>
        </p:sp>
        <p:sp>
          <p:nvSpPr>
            <p:cNvPr id="47" name="Rectangle 56"/>
            <p:cNvSpPr>
              <a:spLocks noChangeArrowheads="1"/>
            </p:cNvSpPr>
            <p:nvPr/>
          </p:nvSpPr>
          <p:spPr bwMode="auto">
            <a:xfrm>
              <a:off x="3696" y="2976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27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48" name="Rectangle 57"/>
            <p:cNvSpPr>
              <a:spLocks noChangeArrowheads="1"/>
            </p:cNvSpPr>
            <p:nvPr/>
          </p:nvSpPr>
          <p:spPr bwMode="auto">
            <a:xfrm>
              <a:off x="4272" y="2976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78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49" name="Rectangle 58"/>
            <p:cNvSpPr>
              <a:spLocks noChangeArrowheads="1"/>
            </p:cNvSpPr>
            <p:nvPr/>
          </p:nvSpPr>
          <p:spPr bwMode="auto">
            <a:xfrm>
              <a:off x="4848" y="2976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92.25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</p:grp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1080120" y="5328309"/>
            <a:ext cx="7056785" cy="431998"/>
            <a:chOff x="720" y="3264"/>
            <a:chExt cx="4704" cy="288"/>
          </a:xfrm>
        </p:grpSpPr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1584" y="3264"/>
              <a:ext cx="1008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170 GeV</a:t>
              </a:r>
            </a:p>
          </p:txBody>
        </p:sp>
        <p:sp>
          <p:nvSpPr>
            <p:cNvPr id="38" name="Rectangle 61"/>
            <p:cNvSpPr>
              <a:spLocks noChangeArrowheads="1"/>
            </p:cNvSpPr>
            <p:nvPr/>
          </p:nvSpPr>
          <p:spPr bwMode="auto">
            <a:xfrm>
              <a:off x="720" y="3264"/>
              <a:ext cx="86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m</a:t>
              </a:r>
              <a:r>
                <a:rPr lang="en-US" altLang="en-US" sz="2800" baseline="-20000">
                  <a:solidFill>
                    <a:srgbClr val="003399"/>
                  </a:solidFill>
                </a:rPr>
                <a:t>t</a:t>
              </a:r>
            </a:p>
          </p:txBody>
        </p:sp>
        <p:sp>
          <p:nvSpPr>
            <p:cNvPr id="39" name="Rectangle 62"/>
            <p:cNvSpPr>
              <a:spLocks noChangeArrowheads="1"/>
            </p:cNvSpPr>
            <p:nvPr/>
          </p:nvSpPr>
          <p:spPr bwMode="auto">
            <a:xfrm>
              <a:off x="2592" y="3264"/>
              <a:ext cx="110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t</a:t>
              </a:r>
              <a:endParaRPr lang="en-US" altLang="en-US" sz="2400" baseline="30000">
                <a:solidFill>
                  <a:srgbClr val="003399"/>
                </a:solidFill>
                <a:sym typeface="Symbol" pitchFamily="18" charset="2"/>
              </a:endParaRPr>
            </a:p>
          </p:txBody>
        </p:sp>
        <p:sp>
          <p:nvSpPr>
            <p:cNvPr id="40" name="Rectangle 63"/>
            <p:cNvSpPr>
              <a:spLocks noChangeArrowheads="1"/>
            </p:cNvSpPr>
            <p:nvPr/>
          </p:nvSpPr>
          <p:spPr bwMode="auto">
            <a:xfrm>
              <a:off x="3696" y="3264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 smtClean="0">
                  <a:solidFill>
                    <a:srgbClr val="003399"/>
                  </a:solidFill>
                </a:rPr>
                <a:t>28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41" name="Rectangle 64"/>
            <p:cNvSpPr>
              <a:spLocks noChangeArrowheads="1"/>
            </p:cNvSpPr>
            <p:nvPr/>
          </p:nvSpPr>
          <p:spPr bwMode="auto">
            <a:xfrm>
              <a:off x="4272" y="3264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90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43" name="Rectangle 65"/>
            <p:cNvSpPr>
              <a:spLocks noChangeArrowheads="1"/>
            </p:cNvSpPr>
            <p:nvPr/>
          </p:nvSpPr>
          <p:spPr bwMode="auto">
            <a:xfrm>
              <a:off x="4848" y="3264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>
                  <a:solidFill>
                    <a:srgbClr val="003399"/>
                  </a:solidFill>
                </a:rPr>
                <a:t>106.75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1080120" y="4896187"/>
            <a:ext cx="7056785" cy="431998"/>
            <a:chOff x="720" y="3552"/>
            <a:chExt cx="4704" cy="288"/>
          </a:xfrm>
        </p:grpSpPr>
        <p:sp>
          <p:nvSpPr>
            <p:cNvPr id="31" name="Rectangle 67"/>
            <p:cNvSpPr>
              <a:spLocks noChangeArrowheads="1"/>
            </p:cNvSpPr>
            <p:nvPr/>
          </p:nvSpPr>
          <p:spPr bwMode="auto">
            <a:xfrm>
              <a:off x="1584" y="3552"/>
              <a:ext cx="1008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alt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 </a:t>
              </a:r>
              <a:r>
                <a: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GeV</a:t>
              </a:r>
            </a:p>
          </p:txBody>
        </p:sp>
        <p:sp>
          <p:nvSpPr>
            <p:cNvPr id="32" name="Rectangle 68"/>
            <p:cNvSpPr>
              <a:spLocks noChangeArrowheads="1"/>
            </p:cNvSpPr>
            <p:nvPr/>
          </p:nvSpPr>
          <p:spPr bwMode="auto">
            <a:xfrm>
              <a:off x="720" y="3552"/>
              <a:ext cx="86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m</a:t>
              </a:r>
              <a:r>
                <a:rPr lang="en-US" altLang="en-US" sz="2400" baseline="-20000">
                  <a:solidFill>
                    <a:srgbClr val="003399"/>
                  </a:solidFill>
                </a:rPr>
                <a:t>H</a:t>
              </a:r>
            </a:p>
          </p:txBody>
        </p:sp>
        <p:sp>
          <p:nvSpPr>
            <p:cNvPr id="33" name="Rectangle 69"/>
            <p:cNvSpPr>
              <a:spLocks noChangeArrowheads="1"/>
            </p:cNvSpPr>
            <p:nvPr/>
          </p:nvSpPr>
          <p:spPr bwMode="auto">
            <a:xfrm>
              <a:off x="2592" y="3552"/>
              <a:ext cx="110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Higgs</a:t>
              </a:r>
              <a:endParaRPr lang="en-US" altLang="en-US" sz="2400" baseline="30000">
                <a:solidFill>
                  <a:srgbClr val="003399"/>
                </a:solidFill>
                <a:sym typeface="Symbol" pitchFamily="18" charset="2"/>
              </a:endParaRPr>
            </a:p>
          </p:txBody>
        </p:sp>
        <p:sp>
          <p:nvSpPr>
            <p:cNvPr id="34" name="Rectangle 70"/>
            <p:cNvSpPr>
              <a:spLocks noChangeArrowheads="1"/>
            </p:cNvSpPr>
            <p:nvPr/>
          </p:nvSpPr>
          <p:spPr bwMode="auto">
            <a:xfrm>
              <a:off x="3696" y="3552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28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35" name="Rectangle 71"/>
            <p:cNvSpPr>
              <a:spLocks noChangeArrowheads="1"/>
            </p:cNvSpPr>
            <p:nvPr/>
          </p:nvSpPr>
          <p:spPr bwMode="auto">
            <a:xfrm>
              <a:off x="4272" y="3552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smtClean="0">
                  <a:solidFill>
                    <a:srgbClr val="003399"/>
                  </a:solidFill>
                </a:rPr>
                <a:t>78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36" name="Rectangle 72"/>
            <p:cNvSpPr>
              <a:spLocks noChangeArrowheads="1"/>
            </p:cNvSpPr>
            <p:nvPr/>
          </p:nvSpPr>
          <p:spPr bwMode="auto">
            <a:xfrm>
              <a:off x="4848" y="3552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smtClean="0">
                  <a:solidFill>
                    <a:srgbClr val="003399"/>
                  </a:solidFill>
                </a:rPr>
                <a:t>93</a:t>
              </a:r>
              <a:r>
                <a:rPr lang="en-US" altLang="en-US" sz="2000" b="0" smtClean="0">
                  <a:solidFill>
                    <a:srgbClr val="003399"/>
                  </a:solidFill>
                </a:rPr>
                <a:t>.25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</p:grpSp>
      <p:grpSp>
        <p:nvGrpSpPr>
          <p:cNvPr id="17" name="Group 73"/>
          <p:cNvGrpSpPr>
            <a:grpSpLocks/>
          </p:cNvGrpSpPr>
          <p:nvPr/>
        </p:nvGrpSpPr>
        <p:grpSpPr bwMode="auto">
          <a:xfrm>
            <a:off x="1080120" y="5759979"/>
            <a:ext cx="7056785" cy="431998"/>
            <a:chOff x="720" y="3840"/>
            <a:chExt cx="4704" cy="288"/>
          </a:xfrm>
        </p:grpSpPr>
        <p:sp>
          <p:nvSpPr>
            <p:cNvPr id="25" name="Rectangle 74"/>
            <p:cNvSpPr>
              <a:spLocks noChangeArrowheads="1"/>
            </p:cNvSpPr>
            <p:nvPr/>
          </p:nvSpPr>
          <p:spPr bwMode="auto">
            <a:xfrm>
              <a:off x="1584" y="3840"/>
              <a:ext cx="1008" cy="28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~</a:t>
              </a: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 TeV ?</a:t>
              </a:r>
            </a:p>
          </p:txBody>
        </p:sp>
        <p:sp>
          <p:nvSpPr>
            <p:cNvPr id="26" name="Rectangle 75"/>
            <p:cNvSpPr>
              <a:spLocks noChangeArrowheads="1"/>
            </p:cNvSpPr>
            <p:nvPr/>
          </p:nvSpPr>
          <p:spPr bwMode="auto">
            <a:xfrm>
              <a:off x="720" y="3840"/>
              <a:ext cx="86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>
                  <a:latin typeface="Symbol" pitchFamily="18" charset="2"/>
                </a:rPr>
                <a:t>L</a:t>
              </a:r>
              <a:r>
                <a:rPr lang="en-US" altLang="en-US" sz="2400" baseline="-20000"/>
                <a:t>SUSY</a:t>
              </a:r>
            </a:p>
          </p:txBody>
        </p:sp>
        <p:sp>
          <p:nvSpPr>
            <p:cNvPr id="27" name="Rectangle 76"/>
            <p:cNvSpPr>
              <a:spLocks noChangeArrowheads="1"/>
            </p:cNvSpPr>
            <p:nvPr/>
          </p:nvSpPr>
          <p:spPr bwMode="auto">
            <a:xfrm>
              <a:off x="2592" y="3840"/>
              <a:ext cx="110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/>
                <a:t>SUSY particles</a:t>
              </a:r>
              <a:endParaRPr lang="en-US" altLang="en-US" sz="2400" baseline="30000">
                <a:sym typeface="Symbol" pitchFamily="18" charset="2"/>
              </a:endParaRPr>
            </a:p>
          </p:txBody>
        </p:sp>
        <p:sp>
          <p:nvSpPr>
            <p:cNvPr id="28" name="Rectangle 77"/>
            <p:cNvSpPr>
              <a:spLocks noChangeArrowheads="1"/>
            </p:cNvSpPr>
            <p:nvPr/>
          </p:nvSpPr>
          <p:spPr bwMode="auto">
            <a:xfrm>
              <a:off x="3696" y="3840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/>
                <a:t>118</a:t>
              </a:r>
              <a:endParaRPr lang="en-US" altLang="en-US" sz="2400" baseline="-25000"/>
            </a:p>
          </p:txBody>
        </p:sp>
        <p:sp>
          <p:nvSpPr>
            <p:cNvPr id="29" name="Rectangle 78"/>
            <p:cNvSpPr>
              <a:spLocks noChangeArrowheads="1"/>
            </p:cNvSpPr>
            <p:nvPr/>
          </p:nvSpPr>
          <p:spPr bwMode="auto">
            <a:xfrm>
              <a:off x="4272" y="3840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/>
                <a:t>118</a:t>
              </a:r>
              <a:endParaRPr lang="en-US" altLang="en-US" sz="2400" baseline="-25000"/>
            </a:p>
          </p:txBody>
        </p:sp>
        <p:sp>
          <p:nvSpPr>
            <p:cNvPr id="30" name="Rectangle 79"/>
            <p:cNvSpPr>
              <a:spLocks noChangeArrowheads="1"/>
            </p:cNvSpPr>
            <p:nvPr/>
          </p:nvSpPr>
          <p:spPr bwMode="auto">
            <a:xfrm>
              <a:off x="4848" y="3840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b="0"/>
                <a:t>213.50</a:t>
              </a:r>
              <a:endParaRPr lang="en-US" altLang="en-US" sz="2400" baseline="-25000"/>
            </a:p>
          </p:txBody>
        </p:sp>
      </p:grpSp>
      <p:grpSp>
        <p:nvGrpSpPr>
          <p:cNvPr id="18" name="Group 80"/>
          <p:cNvGrpSpPr>
            <a:grpSpLocks/>
          </p:cNvGrpSpPr>
          <p:nvPr/>
        </p:nvGrpSpPr>
        <p:grpSpPr bwMode="auto">
          <a:xfrm>
            <a:off x="1080120" y="1439994"/>
            <a:ext cx="7056785" cy="431998"/>
            <a:chOff x="720" y="960"/>
            <a:chExt cx="4704" cy="288"/>
          </a:xfrm>
        </p:grpSpPr>
        <p:sp>
          <p:nvSpPr>
            <p:cNvPr id="19" name="Rectangle 81"/>
            <p:cNvSpPr>
              <a:spLocks noChangeArrowheads="1"/>
            </p:cNvSpPr>
            <p:nvPr/>
          </p:nvSpPr>
          <p:spPr bwMode="auto">
            <a:xfrm>
              <a:off x="2592" y="960"/>
              <a:ext cx="110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>
                  <a:solidFill>
                    <a:srgbClr val="003399"/>
                  </a:solidFill>
                  <a:latin typeface="Symbol" pitchFamily="18" charset="2"/>
                </a:rPr>
                <a:t>g</a:t>
              </a:r>
              <a:r>
                <a:rPr lang="en-US" altLang="en-US" sz="2000" b="0">
                  <a:solidFill>
                    <a:srgbClr val="003399"/>
                  </a:solidFill>
                </a:rPr>
                <a:t>, 3</a:t>
              </a:r>
              <a:r>
                <a:rPr lang="en-US" altLang="en-US" sz="2000">
                  <a:solidFill>
                    <a:srgbClr val="003399"/>
                  </a:solidFill>
                  <a:latin typeface="Symbol" pitchFamily="18" charset="2"/>
                </a:rPr>
                <a:t>n</a:t>
              </a:r>
              <a:endParaRPr lang="en-US" altLang="en-US" sz="2400" baseline="30000">
                <a:solidFill>
                  <a:srgbClr val="003399"/>
                </a:solidFill>
                <a:latin typeface="Symbol" pitchFamily="18" charset="2"/>
              </a:endParaRPr>
            </a:p>
          </p:txBody>
        </p:sp>
        <p:sp>
          <p:nvSpPr>
            <p:cNvPr id="20" name="Rectangle 82"/>
            <p:cNvSpPr>
              <a:spLocks noChangeArrowheads="1"/>
            </p:cNvSpPr>
            <p:nvPr/>
          </p:nvSpPr>
          <p:spPr bwMode="auto">
            <a:xfrm>
              <a:off x="3696" y="960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2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21" name="Rectangle 83"/>
            <p:cNvSpPr>
              <a:spLocks noChangeArrowheads="1"/>
            </p:cNvSpPr>
            <p:nvPr/>
          </p:nvSpPr>
          <p:spPr bwMode="auto">
            <a:xfrm>
              <a:off x="4272" y="960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6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22" name="Rectangle 84"/>
            <p:cNvSpPr>
              <a:spLocks noChangeArrowheads="1"/>
            </p:cNvSpPr>
            <p:nvPr/>
          </p:nvSpPr>
          <p:spPr bwMode="auto">
            <a:xfrm>
              <a:off x="4848" y="960"/>
              <a:ext cx="57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(7.25)</a:t>
              </a:r>
              <a:endParaRPr lang="en-US" altLang="en-US" sz="2400" baseline="-25000">
                <a:solidFill>
                  <a:srgbClr val="003399"/>
                </a:solidFill>
              </a:endParaRPr>
            </a:p>
          </p:txBody>
        </p:sp>
        <p:sp>
          <p:nvSpPr>
            <p:cNvPr id="23" name="Rectangle 85"/>
            <p:cNvSpPr>
              <a:spLocks noChangeArrowheads="1"/>
            </p:cNvSpPr>
            <p:nvPr/>
          </p:nvSpPr>
          <p:spPr bwMode="auto">
            <a:xfrm>
              <a:off x="1584" y="960"/>
              <a:ext cx="1008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low</a:t>
              </a:r>
            </a:p>
          </p:txBody>
        </p:sp>
        <p:sp>
          <p:nvSpPr>
            <p:cNvPr id="24" name="Rectangle 86"/>
            <p:cNvSpPr>
              <a:spLocks noChangeArrowheads="1"/>
            </p:cNvSpPr>
            <p:nvPr/>
          </p:nvSpPr>
          <p:spPr bwMode="auto">
            <a:xfrm>
              <a:off x="720" y="960"/>
              <a:ext cx="864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en-US" sz="2000" b="0">
                <a:solidFill>
                  <a:srgbClr val="00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7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Thermal Degrees of Freedom in the Early Universe</a:t>
            </a:r>
            <a:endParaRPr lang="en-US" sz="280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364906"/>
              </p:ext>
            </p:extLst>
          </p:nvPr>
        </p:nvGraphicFramePr>
        <p:xfrm>
          <a:off x="719972" y="719607"/>
          <a:ext cx="7855314" cy="5779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CorelPhotoPaint.Image.10" r:id="rId3" imgW="15415873" imgH="11339683" progId="CorelPhotoPaint.Image.10">
                  <p:embed/>
                </p:oleObj>
              </mc:Choice>
              <mc:Fallback>
                <p:oleObj name="CorelPhotoPaint.Image.10" r:id="rId3" imgW="15415873" imgH="11339683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72" y="719607"/>
                        <a:ext cx="7855314" cy="577939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80057" y="3763077"/>
            <a:ext cx="1512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QCD color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confinement</a:t>
            </a:r>
            <a:endParaRPr lang="en-US" sz="2000">
              <a:solidFill>
                <a:srgbClr val="003399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824413" y="3239957"/>
            <a:ext cx="1689" cy="504070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Present-Day Neutrino Density</a:t>
            </a:r>
            <a:endParaRPr lang="en-US" sz="2800"/>
          </a:p>
        </p:txBody>
      </p:sp>
      <p:sp>
        <p:nvSpPr>
          <p:cNvPr id="140" name="Rectangle 4"/>
          <p:cNvSpPr>
            <a:spLocks noChangeArrowheads="1"/>
          </p:cNvSpPr>
          <p:nvPr/>
        </p:nvSpPr>
        <p:spPr bwMode="auto">
          <a:xfrm>
            <a:off x="144016" y="791761"/>
            <a:ext cx="2808312" cy="1007996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decoupling</a:t>
            </a:r>
          </a:p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(freeze out)</a:t>
            </a: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144016" y="1871993"/>
            <a:ext cx="2808312" cy="1007996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Redshift of Fermi-Dirac</a:t>
            </a:r>
          </a:p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(“nothing</a:t>
            </a:r>
          </a:p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at freeze-out”)</a:t>
            </a:r>
          </a:p>
        </p:txBody>
      </p:sp>
      <p:sp>
        <p:nvSpPr>
          <p:cNvPr id="142" name="Rectangle 12"/>
          <p:cNvSpPr>
            <a:spLocks noChangeArrowheads="1"/>
          </p:cNvSpPr>
          <p:nvPr/>
        </p:nvSpPr>
        <p:spPr bwMode="auto">
          <a:xfrm>
            <a:off x="144016" y="2951989"/>
            <a:ext cx="2808312" cy="2015993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Electron-positron</a:t>
            </a:r>
          </a:p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 beginning </a:t>
            </a:r>
          </a:p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 </a:t>
            </a: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</a:t>
            </a: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0.511 MeV</a:t>
            </a:r>
          </a:p>
        </p:txBody>
      </p:sp>
      <p:sp>
        <p:nvSpPr>
          <p:cNvPr id="143" name="Rectangle 21"/>
          <p:cNvSpPr>
            <a:spLocks noChangeArrowheads="1"/>
          </p:cNvSpPr>
          <p:nvPr/>
        </p:nvSpPr>
        <p:spPr bwMode="auto">
          <a:xfrm>
            <a:off x="144016" y="5039982"/>
            <a:ext cx="2808312" cy="1367995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Redshift of</a:t>
            </a:r>
          </a:p>
          <a:p>
            <a:pPr algn="l">
              <a:defRPr/>
            </a:pPr>
            <a:r>
              <a:rPr lang="en-US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and photon</a:t>
            </a:r>
          </a:p>
          <a:p>
            <a:pPr algn="l">
              <a:defRPr/>
            </a:pPr>
            <a:r>
              <a:rPr lang="en-US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distributions</a:t>
            </a:r>
          </a:p>
          <a:p>
            <a:pPr algn="l">
              <a:defRPr/>
            </a:pPr>
            <a:r>
              <a:rPr lang="en-US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that today we </a:t>
            </a:r>
            <a:r>
              <a:rPr lang="en-US" alt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endParaRPr lang="en-US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5"/>
              <p:cNvSpPr>
                <a:spLocks noChangeArrowheads="1"/>
              </p:cNvSpPr>
              <p:nvPr/>
            </p:nvSpPr>
            <p:spPr bwMode="auto">
              <a:xfrm>
                <a:off x="3024336" y="791761"/>
                <a:ext cx="6048673" cy="10079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l">
                  <a:defRPr/>
                </a:pPr>
                <a:r>
                  <a:rPr lang="en-US" altLang="en-US" sz="2000" b="0" smtClean="0">
                    <a:solidFill>
                      <a:srgbClr val="003399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∼</m:t>
                    </m:r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</m:oMath>
                </a14:m>
                <a:endParaRPr lang="en-US" altLang="en-US" sz="2000">
                  <a:solidFill>
                    <a:srgbClr val="4D4D4D"/>
                  </a:solidFill>
                  <a:latin typeface="+mj-lt"/>
                </a:endParaRPr>
              </a:p>
              <a:p>
                <a:pPr algn="l">
                  <a:defRPr/>
                </a:pPr>
                <a:r>
                  <a:rPr lang="en-US" altLang="en-US" sz="2000" b="0" smtClean="0">
                    <a:solidFill>
                      <a:srgbClr val="003399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≈2.4 </m:t>
                    </m:r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MeV</m:t>
                    </m:r>
                  </m:oMath>
                </a14:m>
                <a:r>
                  <a:rPr lang="en-US" altLang="en-US" sz="2000" smtClean="0">
                    <a:solidFill>
                      <a:schemeClr val="tx1"/>
                    </a:solidFill>
                    <a:latin typeface="+mj-lt"/>
                  </a:rPr>
                  <a:t>    </a:t>
                </a:r>
                <a:r>
                  <a:rPr lang="en-US" altLang="en-US" sz="2000" b="0" smtClean="0">
                    <a:solidFill>
                      <a:srgbClr val="003399"/>
                    </a:solidFill>
                    <a:latin typeface="+mj-lt"/>
                    <a:sym typeface="Symbol" pitchFamily="18" charset="2"/>
                  </a:rPr>
                  <a:t>(electron </a:t>
                </a:r>
                <a:r>
                  <a:rPr lang="en-US" altLang="en-US" sz="2000" b="0">
                    <a:solidFill>
                      <a:srgbClr val="003399"/>
                    </a:solidFill>
                    <a:latin typeface="+mj-lt"/>
                    <a:sym typeface="Symbol" pitchFamily="18" charset="2"/>
                  </a:rPr>
                  <a:t>flavor)</a:t>
                </a:r>
              </a:p>
              <a:p>
                <a:pPr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alt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≈3.7 </m:t>
                    </m:r>
                    <m:r>
                      <m:rPr>
                        <m:sty m:val="p"/>
                      </m:rPr>
                      <a:rPr lang="en-US" altLang="en-US" sz="2000" i="0">
                        <a:solidFill>
                          <a:schemeClr val="tx1"/>
                        </a:solidFill>
                        <a:latin typeface="Cambria Math"/>
                      </a:rPr>
                      <m:t>MeV</m:t>
                    </m:r>
                  </m:oMath>
                </a14:m>
                <a:r>
                  <a:rPr lang="en-US" altLang="en-US" sz="200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00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en-US" sz="2000" b="0" smtClean="0">
                    <a:solidFill>
                      <a:srgbClr val="003399"/>
                    </a:solidFill>
                    <a:latin typeface="+mj-lt"/>
                    <a:sym typeface="Symbol" pitchFamily="18" charset="2"/>
                  </a:rPr>
                  <a:t>(</a:t>
                </a:r>
                <a:r>
                  <a:rPr lang="en-US" altLang="en-US" sz="2000" b="0">
                    <a:solidFill>
                      <a:srgbClr val="003399"/>
                    </a:solidFill>
                    <a:latin typeface="+mj-lt"/>
                    <a:sym typeface="Symbol" pitchFamily="18" charset="2"/>
                  </a:rPr>
                  <a:t>other flavors)</a:t>
                </a:r>
                <a:endParaRPr lang="en-US" altLang="en-US" sz="2000" b="0">
                  <a:solidFill>
                    <a:srgbClr val="0033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4336" y="791761"/>
                <a:ext cx="6048673" cy="1007996"/>
              </a:xfrm>
              <a:prstGeom prst="rect">
                <a:avLst/>
              </a:prstGeom>
              <a:blipFill rotWithShape="1">
                <a:blip r:embed="rId3"/>
                <a:stretch>
                  <a:fillRect b="-1018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8"/>
              <p:cNvSpPr>
                <a:spLocks noChangeArrowheads="1"/>
              </p:cNvSpPr>
              <p:nvPr/>
            </p:nvSpPr>
            <p:spPr bwMode="auto">
              <a:xfrm>
                <a:off x="3024459" y="1871767"/>
                <a:ext cx="6048673" cy="10079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</m:bar>
                            </m:sub>
                          </m:sSub>
                        </m:num>
                        <m:den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𝑑𝐸</m:t>
                          </m:r>
                        </m:den>
                      </m:f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altLang="en-US" sz="2000" b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5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4459" y="1871767"/>
                <a:ext cx="6048673" cy="10079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0"/>
              <p:cNvSpPr>
                <a:spLocks noChangeArrowheads="1"/>
              </p:cNvSpPr>
              <p:nvPr/>
            </p:nvSpPr>
            <p:spPr bwMode="auto">
              <a:xfrm>
                <a:off x="6048780" y="1871767"/>
                <a:ext cx="2448272" cy="1007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>
                  <a:defRPr/>
                </a:pPr>
                <a:r>
                  <a:rPr lang="en-US" altLang="en-US" sz="2000" b="0" smtClean="0">
                    <a:solidFill>
                      <a:srgbClr val="003399"/>
                    </a:solidFill>
                  </a:rPr>
                  <a:t>Temperature</a:t>
                </a:r>
              </a:p>
              <a:p>
                <a:pPr algn="l">
                  <a:defRPr/>
                </a:pPr>
                <a:r>
                  <a:rPr lang="en-US" altLang="en-US" sz="2000" b="0">
                    <a:solidFill>
                      <a:srgbClr val="003399"/>
                    </a:solidFill>
                  </a:rPr>
                  <a:t>scales with redshift</a:t>
                </a:r>
              </a:p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∝</m:t>
                      </m:r>
                      <m:d>
                        <m:d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altLang="en-US" sz="2000" b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5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8780" y="1871767"/>
                <a:ext cx="2448272" cy="1007996"/>
              </a:xfrm>
              <a:prstGeom prst="rect">
                <a:avLst/>
              </a:prstGeom>
              <a:blipFill rotWithShape="1">
                <a:blip r:embed="rId5"/>
                <a:stretch>
                  <a:fillRect l="-2488" t="-4242" b="-36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182226"/>
              </p:ext>
            </p:extLst>
          </p:nvPr>
        </p:nvGraphicFramePr>
        <p:xfrm>
          <a:off x="4536504" y="1073913"/>
          <a:ext cx="144016" cy="29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6" imgW="152268" imgH="317225" progId="Equation.3">
                  <p:embed/>
                </p:oleObj>
              </mc:Choice>
              <mc:Fallback>
                <p:oleObj name="Equation" r:id="rId6" imgW="152268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504" y="1073913"/>
                        <a:ext cx="144016" cy="299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3"/>
              <p:cNvSpPr>
                <a:spLocks noChangeArrowheads="1"/>
              </p:cNvSpPr>
              <p:nvPr/>
            </p:nvSpPr>
            <p:spPr bwMode="auto">
              <a:xfrm>
                <a:off x="3024292" y="2952204"/>
                <a:ext cx="6048673" cy="201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 algn="l">
                  <a:buFontTx/>
                  <a:buChar char="•"/>
                  <a:defRPr/>
                </a:pPr>
                <a:r>
                  <a:rPr lang="en-US" altLang="en-US" sz="2000" b="0" smtClean="0">
                    <a:solidFill>
                      <a:srgbClr val="003399"/>
                    </a:solidFill>
                  </a:rPr>
                  <a:t> QED plasma is “strongly” coupled</a:t>
                </a:r>
              </a:p>
              <a:p>
                <a:pPr algn="l">
                  <a:buFontTx/>
                  <a:buChar char="•"/>
                  <a:defRPr/>
                </a:pPr>
                <a:r>
                  <a:rPr lang="en-US" altLang="en-US" sz="2000" b="0">
                    <a:solidFill>
                      <a:srgbClr val="003399"/>
                    </a:solidFill>
                  </a:rPr>
                  <a:t> Stays in thermal equilibrium (adiabatic process)</a:t>
                </a:r>
              </a:p>
              <a:p>
                <a:pPr algn="l">
                  <a:buFontTx/>
                  <a:buChar char="•"/>
                  <a:defRPr/>
                </a:pPr>
                <a:r>
                  <a:rPr lang="en-US" altLang="en-US" sz="2000" b="0">
                    <a:solidFill>
                      <a:srgbClr val="003399"/>
                    </a:solidFill>
                  </a:rPr>
                  <a:t> Entropy of e</a:t>
                </a:r>
                <a:r>
                  <a:rPr lang="en-US" altLang="en-US" sz="2400" baseline="30000">
                    <a:solidFill>
                      <a:srgbClr val="003399"/>
                    </a:solidFill>
                  </a:rPr>
                  <a:t>+</a:t>
                </a:r>
                <a:r>
                  <a:rPr lang="en-US" altLang="en-US" sz="2000" b="0">
                    <a:solidFill>
                      <a:srgbClr val="003399"/>
                    </a:solidFill>
                  </a:rPr>
                  <a:t>e</a:t>
                </a:r>
                <a:r>
                  <a:rPr lang="en-US" altLang="en-US" sz="2400" baseline="30000">
                    <a:solidFill>
                      <a:srgbClr val="003399"/>
                    </a:solidFill>
                    <a:latin typeface="Symbol" pitchFamily="18" charset="2"/>
                  </a:rPr>
                  <a:t>-</a:t>
                </a:r>
                <a:r>
                  <a:rPr lang="en-US" altLang="en-US" sz="2000" b="0">
                    <a:solidFill>
                      <a:srgbClr val="003399"/>
                    </a:solidFill>
                  </a:rPr>
                  <a:t> transfered to </a:t>
                </a:r>
                <a:r>
                  <a:rPr lang="en-US" altLang="en-US" sz="2000" b="0" smtClean="0">
                    <a:solidFill>
                      <a:srgbClr val="003399"/>
                    </a:solidFill>
                  </a:rPr>
                  <a:t>photons 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</m:t>
                      </m:r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sSubSup>
                        <m:sSubSup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  <m:sup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before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sSubSup>
                        <m:sSubSupPr>
                          <m:ctrlP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  <m:sup>
                          <m: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after</m:t>
                          </m:r>
                        </m:sub>
                      </m:sSub>
                    </m:oMath>
                  </m:oMathPara>
                </a14:m>
                <a:endParaRPr lang="en-US" altLang="en-US" sz="2000" b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59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4292" y="2952204"/>
                <a:ext cx="6048673" cy="2015993"/>
              </a:xfrm>
              <a:prstGeom prst="rect">
                <a:avLst/>
              </a:prstGeom>
              <a:blipFill rotWithShape="1">
                <a:blip r:embed="rId8"/>
                <a:stretch>
                  <a:fillRect l="-905" t="-150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3096302" y="4334039"/>
                <a:ext cx="1402948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⏞"/>
                        <m:pos m:val="top"/>
                        <m:vertJc m:val="bot"/>
                        <m:ctrlPr>
                          <a:rPr lang="en-US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/>
                          </a:rPr>
                          <m:t>2+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4=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groupCh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302" y="4334039"/>
                <a:ext cx="1402948" cy="5734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5184592" y="4439742"/>
                <a:ext cx="380040" cy="419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⏞"/>
                        <m:pos m:val="top"/>
                        <m:vertJc m:val="bot"/>
                        <m:ctrlPr>
                          <a:rPr lang="en-US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groupCh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592" y="4439742"/>
                <a:ext cx="380040" cy="419987"/>
              </a:xfrm>
              <a:prstGeom prst="rect">
                <a:avLst/>
              </a:prstGeom>
              <a:blipFill rotWithShape="1">
                <a:blip r:embed="rId10"/>
                <a:stretch>
                  <a:fillRect t="-27536" r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ectangle 161"/>
              <p:cNvSpPr/>
              <p:nvPr/>
            </p:nvSpPr>
            <p:spPr>
              <a:xfrm>
                <a:off x="6552782" y="4032067"/>
                <a:ext cx="2534155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  <m:sup>
                          <m: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before</m:t>
                          </m:r>
                        </m:sub>
                      </m:sSub>
                      <m:r>
                        <a:rPr lang="en-US" alt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alt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  <m:sSubSup>
                        <m:sSubSupPr>
                          <m:ctrlP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  <m:sup>
                          <m: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after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2" name="Rectangle 1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782" y="4032067"/>
                <a:ext cx="2534155" cy="61651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6191347" y="3744027"/>
                <a:ext cx="702435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347" y="3744027"/>
                <a:ext cx="702435" cy="110799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tangle 22"/>
              <p:cNvSpPr>
                <a:spLocks noChangeArrowheads="1"/>
              </p:cNvSpPr>
              <p:nvPr/>
            </p:nvSpPr>
            <p:spPr bwMode="auto">
              <a:xfrm>
                <a:off x="3020037" y="5040207"/>
                <a:ext cx="6048673" cy="1367995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>
                  <a:defRPr/>
                </a:pPr>
                <a:r>
                  <a:rPr lang="en-US" altLang="en-US" sz="2000" b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𝜈</m:t>
                        </m:r>
                        <m:bar>
                          <m:barPr>
                            <m:pos m:val="top"/>
                            <m:ctrlP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sub>
                    </m:sSub>
                    <m:d>
                      <m:d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flavor</m:t>
                        </m:r>
                      </m:e>
                    </m:d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11</m:t>
                        </m:r>
                      </m:den>
                    </m:f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≈112 </m:t>
                    </m:r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c</m:t>
                    </m:r>
                    <m:sSup>
                      <m:sSup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en-US" sz="2000" b="0" i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en-US" altLang="en-US" sz="2000" b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l">
                  <a:defRPr/>
                </a:pPr>
                <a:endParaRPr lang="en-US" altLang="en-US" sz="400" b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l">
                  <a:defRPr/>
                </a:pPr>
                <a:r>
                  <a:rPr lang="en-US" altLang="en-US" sz="2000" b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𝜈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altLang="en-US" sz="20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≈1.95 </m:t>
                    </m:r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K</m:t>
                    </m:r>
                  </m:oMath>
                </a14:m>
                <a:r>
                  <a:rPr lang="en-US" altLang="en-US" sz="2000" b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for massless neutrinos</a:t>
                </a:r>
                <a:endPara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0037" y="5040207"/>
                <a:ext cx="6048673" cy="136799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5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6626" name="Picture 2" descr="C:\Users\Georg Raffelt\Desktop\1e0657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6627" name="Picture 3" descr="C:\Users\Georg Raffelt\Desktop\1e0657_opt_l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6628" name="Picture 4" descr="C:\Users\Georg Raffelt\Desktop\1e0657_xray_o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0"/>
            <a:ext cx="9217025" cy="69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6629" name="Picture 5" descr="C:\Users\Georg Raffelt\Desktop\1e06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0"/>
            <a:ext cx="9217025" cy="69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15609"/>
            <a:ext cx="9217025" cy="5039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altLang="en-US" sz="3600" b="1">
                <a:solidFill>
                  <a:srgbClr val="FFCC00"/>
                </a:solidFill>
              </a:rPr>
              <a:t>Bullet Cluster (1E 0657-56)</a:t>
            </a:r>
          </a:p>
        </p:txBody>
      </p:sp>
    </p:spTree>
    <p:extLst>
      <p:ext uri="{BB962C8B-B14F-4D97-AF65-F5344CB8AC3E}">
        <p14:creationId xmlns:p14="http://schemas.microsoft.com/office/powerpoint/2010/main" val="18064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Pie Chart of Dark Universe</a:t>
            </a:r>
            <a:endParaRPr lang="en-US"/>
          </a:p>
        </p:txBody>
      </p:sp>
      <p:pic>
        <p:nvPicPr>
          <p:cNvPr id="3" name="Picture 3" descr="C:\Users\Georg Raffelt\Desktop\sky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04056" y="1007647"/>
            <a:ext cx="8208913" cy="4972482"/>
            <a:chOff x="336" y="672"/>
            <a:chExt cx="5472" cy="3315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462785"/>
                </p:ext>
              </p:extLst>
            </p:nvPr>
          </p:nvGraphicFramePr>
          <p:xfrm>
            <a:off x="722" y="969"/>
            <a:ext cx="4699" cy="25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36" y="672"/>
              <a:ext cx="2256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/>
            <a:p>
              <a:pPr defTabSz="921018"/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Dark 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Energy 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~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70%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defTabSz="921018"/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Cosmological Constant)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608" y="3024"/>
              <a:ext cx="1200" cy="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/>
            <a:p>
              <a:pPr defTabSz="921018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Neutrinos</a:t>
              </a:r>
            </a:p>
            <a:p>
              <a:pPr defTabSz="921018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-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072" y="3408"/>
              <a:ext cx="1248" cy="57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/>
            <a:p>
              <a:pPr defTabSz="921018"/>
              <a:r>
                <a:rPr lang="en-US" sz="2400" b="1"/>
                <a:t>Dark Matter</a:t>
              </a:r>
            </a:p>
            <a:p>
              <a:pPr defTabSz="921018"/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~</a:t>
              </a:r>
              <a:r>
                <a:rPr lang="en-US" sz="2400" b="1" smtClean="0"/>
                <a:t>25%</a:t>
              </a:r>
              <a:endParaRPr lang="en-US" sz="2400" b="1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36" y="3168"/>
              <a:ext cx="1920" cy="8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/>
            <a:p>
              <a:pPr defTabSz="921018"/>
              <a:r>
                <a:rPr lang="en-US" sz="2400" b="1"/>
                <a:t>Ordinary Matter </a:t>
              </a:r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~</a:t>
              </a:r>
              <a:r>
                <a:rPr lang="en-US" sz="2400" b="1" smtClean="0"/>
                <a:t>5%</a:t>
              </a:r>
              <a:endParaRPr lang="en-US" sz="2400" b="1"/>
            </a:p>
            <a:p>
              <a:pPr defTabSz="921018"/>
              <a:r>
                <a:rPr lang="en-US" sz="2400" b="1"/>
                <a:t>(of this only about</a:t>
              </a:r>
            </a:p>
            <a:p>
              <a:pPr defTabSz="921018"/>
              <a:r>
                <a:rPr lang="en-US" sz="2400" b="1"/>
                <a:t> 10% luminous)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3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Basics</a:t>
            </a:r>
            <a:r>
              <a:rPr lang="en-US" altLang="en-US" baseline="0" smtClean="0"/>
              <a:t> of Cosmology</a:t>
            </a:r>
            <a:endParaRPr lang="en-US" altLang="en-US"/>
          </a:p>
        </p:txBody>
      </p:sp>
      <p:pic>
        <p:nvPicPr>
          <p:cNvPr id="3000323" name="Picture 3" descr="C:\Users\Georg Raffelt\Desktop\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25" name="Rectangle 5"/>
          <p:cNvSpPr>
            <a:spLocks noChangeArrowheads="1"/>
          </p:cNvSpPr>
          <p:nvPr/>
        </p:nvSpPr>
        <p:spPr bwMode="auto">
          <a:xfrm>
            <a:off x="289178" y="359557"/>
            <a:ext cx="8639934" cy="619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How Many Neutrinos?</a:t>
            </a:r>
          </a:p>
          <a:p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(Dark radiation/sterile neutrinos?)</a:t>
            </a:r>
          </a:p>
          <a:p>
            <a:endParaRPr lang="en-US" alt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mass determination and limits</a:t>
            </a:r>
          </a:p>
          <a:p>
            <a:endParaRPr lang="en-US" altLang="en-US" sz="3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Bang Nucleosynthesis – BBN </a:t>
            </a:r>
          </a:p>
          <a:p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(Origin of light elements)</a:t>
            </a:r>
          </a:p>
          <a:p>
            <a:endParaRPr lang="en-US" altLang="en-US" sz="3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Leptogenesis</a:t>
            </a:r>
          </a:p>
          <a:p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(Origin of Matter Abundance)</a:t>
            </a:r>
          </a:p>
        </p:txBody>
      </p:sp>
    </p:spTree>
    <p:extLst>
      <p:ext uri="{BB962C8B-B14F-4D97-AF65-F5344CB8AC3E}">
        <p14:creationId xmlns:p14="http://schemas.microsoft.com/office/powerpoint/2010/main" val="12518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Basics</a:t>
            </a:r>
            <a:r>
              <a:rPr lang="en-US" altLang="en-US" baseline="0" smtClean="0"/>
              <a:t> of Cosmology</a:t>
            </a:r>
            <a:endParaRPr lang="en-US" altLang="en-US"/>
          </a:p>
        </p:txBody>
      </p:sp>
      <p:pic>
        <p:nvPicPr>
          <p:cNvPr id="3000323" name="Picture 3" descr="C:\Users\Georg Raffelt\Desktop\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25" name="Rectangle 5"/>
          <p:cNvSpPr>
            <a:spLocks noChangeArrowheads="1"/>
          </p:cNvSpPr>
          <p:nvPr/>
        </p:nvSpPr>
        <p:spPr bwMode="auto">
          <a:xfrm>
            <a:off x="0" y="2664103"/>
            <a:ext cx="9215438" cy="15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alt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Basics</a:t>
            </a:r>
          </a:p>
          <a:p>
            <a:pPr algn="ctr"/>
            <a:r>
              <a:rPr lang="en-US" alt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Cosmology</a:t>
            </a:r>
            <a:endParaRPr lang="en-US" alt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1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Expanding Universe and the Big </a:t>
            </a:r>
            <a:r>
              <a:rPr lang="en-US" smtClean="0"/>
              <a:t>Bang</a:t>
            </a: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60040" y="791995"/>
            <a:ext cx="8713092" cy="5831981"/>
            <a:chOff x="360040" y="791995"/>
            <a:chExt cx="8713092" cy="5831981"/>
          </a:xfrm>
        </p:grpSpPr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4680642" y="863997"/>
              <a:ext cx="4320480" cy="575997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43201" rIns="86402" bIns="43201" anchor="ctr"/>
            <a:lstStyle/>
            <a:p>
              <a:endParaRPr lang="en-US"/>
            </a:p>
          </p:txBody>
        </p:sp>
        <p:pic>
          <p:nvPicPr>
            <p:cNvPr id="24" name="Picture 9" descr="C:\Users\Georg Raffelt\Desktop\p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0" y="791997"/>
              <a:ext cx="4248472" cy="453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4824541" y="791995"/>
              <a:ext cx="4248591" cy="45356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97530" tIns="48765" rIns="97530" bIns="48765"/>
            <a:lstStyle>
              <a:lvl1pPr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en-US" b="1" dirty="0" smtClean="0">
                  <a:solidFill>
                    <a:schemeClr val="bg1"/>
                  </a:solidFill>
                  <a:latin typeface="+mn-lt"/>
                </a:rPr>
                <a:t>Hubble’s </a:t>
              </a:r>
              <a:r>
                <a:rPr lang="en-US" altLang="en-US" b="1" dirty="0">
                  <a:solidFill>
                    <a:schemeClr val="bg1"/>
                  </a:solidFill>
                  <a:latin typeface="+mn-lt"/>
                </a:rPr>
                <a:t>law</a:t>
              </a:r>
            </a:p>
            <a:p>
              <a:pPr>
                <a:lnSpc>
                  <a:spcPct val="120000"/>
                </a:lnSpc>
              </a:pPr>
              <a:r>
                <a:rPr lang="en-US" altLang="en-US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en-US" b="1" dirty="0" smtClean="0">
                  <a:solidFill>
                    <a:schemeClr val="bg1"/>
                  </a:solidFill>
                  <a:latin typeface="+mn-lt"/>
                </a:rPr>
                <a:t>   </a:t>
              </a:r>
              <a:r>
                <a:rPr lang="en-US" altLang="en-US" b="1" dirty="0" err="1" smtClean="0">
                  <a:solidFill>
                    <a:srgbClr val="FF0000"/>
                  </a:solidFill>
                  <a:latin typeface="+mn-lt"/>
                </a:rPr>
                <a:t>v</a:t>
              </a:r>
              <a:r>
                <a:rPr lang="en-US" altLang="en-US" sz="2600" b="1" baseline="-25000" dirty="0" err="1" smtClean="0">
                  <a:solidFill>
                    <a:srgbClr val="FF0000"/>
                  </a:solidFill>
                  <a:latin typeface="+mn-lt"/>
                </a:rPr>
                <a:t>expansion</a:t>
              </a:r>
              <a:r>
                <a:rPr lang="en-US" altLang="en-US" b="1" dirty="0" smtClean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altLang="en-US" b="1" dirty="0">
                  <a:solidFill>
                    <a:srgbClr val="FF0000"/>
                  </a:solidFill>
                  <a:latin typeface="+mn-lt"/>
                </a:rPr>
                <a:t>= H</a:t>
              </a:r>
              <a:r>
                <a:rPr lang="en-US" altLang="en-US" sz="2800" b="1" baseline="-25000" dirty="0">
                  <a:solidFill>
                    <a:srgbClr val="FF0000"/>
                  </a:solidFill>
                  <a:latin typeface="+mn-lt"/>
                </a:rPr>
                <a:t>0</a:t>
              </a:r>
              <a:r>
                <a:rPr lang="en-US" altLang="en-US" b="1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altLang="en-US" b="1" dirty="0">
                  <a:solidFill>
                    <a:srgbClr val="FF0000"/>
                  </a:solidFill>
                  <a:latin typeface="+mn-lt"/>
                  <a:sym typeface="Symbol" pitchFamily="18" charset="2"/>
                </a:rPr>
                <a:t> D</a:t>
              </a:r>
              <a:r>
                <a:rPr lang="en-US" altLang="en-US" b="1" dirty="0" smtClean="0">
                  <a:solidFill>
                    <a:srgbClr val="FF0000"/>
                  </a:solidFill>
                  <a:latin typeface="+mn-lt"/>
                </a:rPr>
                <a:t>istance</a:t>
              </a:r>
            </a:p>
            <a:p>
              <a:pPr>
                <a:lnSpc>
                  <a:spcPct val="120000"/>
                </a:lnSpc>
              </a:pPr>
              <a:endParaRPr lang="en-US" altLang="en-US" b="1" dirty="0" smtClean="0">
                <a:solidFill>
                  <a:schemeClr val="bg1"/>
                </a:solidFill>
                <a:latin typeface="+mn-lt"/>
              </a:endParaRPr>
            </a:p>
            <a:p>
              <a:pPr>
                <a:lnSpc>
                  <a:spcPct val="130000"/>
                </a:lnSpc>
              </a:pPr>
              <a:r>
                <a:rPr lang="en-US" altLang="en-US" b="1" dirty="0">
                  <a:solidFill>
                    <a:schemeClr val="bg1"/>
                  </a:solidFill>
                  <a:latin typeface="+mn-lt"/>
                </a:rPr>
                <a:t>Hubble’s constant</a:t>
              </a:r>
            </a:p>
            <a:p>
              <a:pPr>
                <a:lnSpc>
                  <a:spcPct val="130000"/>
                </a:lnSpc>
              </a:pPr>
              <a:r>
                <a:rPr lang="en-US" altLang="en-US" b="1" dirty="0" smtClean="0">
                  <a:solidFill>
                    <a:schemeClr val="bg1"/>
                  </a:solidFill>
                  <a:latin typeface="+mn-lt"/>
                </a:rPr>
                <a:t>    </a:t>
              </a:r>
              <a:r>
                <a:rPr lang="en-US" altLang="en-US" b="1" dirty="0" smtClean="0">
                  <a:solidFill>
                    <a:srgbClr val="FF0000"/>
                  </a:solidFill>
                  <a:latin typeface="+mn-lt"/>
                </a:rPr>
                <a:t>H</a:t>
              </a:r>
              <a:r>
                <a:rPr lang="en-US" altLang="en-US" sz="2800" b="1" baseline="-25000" dirty="0" smtClean="0">
                  <a:solidFill>
                    <a:srgbClr val="FF0000"/>
                  </a:solidFill>
                  <a:latin typeface="+mn-lt"/>
                </a:rPr>
                <a:t>0</a:t>
              </a:r>
              <a:r>
                <a:rPr lang="en-US" altLang="en-US" b="1" dirty="0" smtClean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altLang="en-US" b="1" dirty="0" smtClean="0">
                  <a:solidFill>
                    <a:srgbClr val="FF0000"/>
                  </a:solidFill>
                  <a:latin typeface="+mn-lt"/>
                  <a:sym typeface="Symbol" pitchFamily="18" charset="2"/>
                </a:rPr>
                <a:t>= </a:t>
              </a:r>
              <a:r>
                <a:rPr lang="en-US" altLang="en-US" b="1" dirty="0" smtClean="0">
                  <a:solidFill>
                    <a:srgbClr val="FF0000"/>
                  </a:solidFill>
                  <a:latin typeface="+mj-lt"/>
                  <a:sym typeface="Symbol" pitchFamily="18" charset="2"/>
                </a:rPr>
                <a:t>67.3 </a:t>
              </a:r>
              <a:r>
                <a:rPr lang="en-US" altLang="en-US" b="1" dirty="0">
                  <a:solidFill>
                    <a:srgbClr val="FF0000"/>
                  </a:solidFill>
                  <a:latin typeface="+mj-lt"/>
                  <a:sym typeface="Symbol" pitchFamily="18" charset="2"/>
                </a:rPr>
                <a:t>± </a:t>
              </a:r>
              <a:r>
                <a:rPr lang="en-US" altLang="en-US" b="1" dirty="0" smtClean="0">
                  <a:solidFill>
                    <a:srgbClr val="FF0000"/>
                  </a:solidFill>
                  <a:latin typeface="+mj-lt"/>
                  <a:sym typeface="Symbol" pitchFamily="18" charset="2"/>
                </a:rPr>
                <a:t>1.2 </a:t>
              </a:r>
              <a:r>
                <a:rPr lang="en-US" altLang="en-US" b="1" dirty="0" smtClean="0">
                  <a:solidFill>
                    <a:srgbClr val="FF0000"/>
                  </a:solidFill>
                  <a:latin typeface="+mn-lt"/>
                  <a:sym typeface="Symbol" pitchFamily="18" charset="2"/>
                </a:rPr>
                <a:t>km s</a:t>
              </a:r>
              <a:r>
                <a:rPr lang="en-US" altLang="en-US" sz="2800" b="1" baseline="30000" dirty="0" smtClean="0">
                  <a:solidFill>
                    <a:srgbClr val="FF0000"/>
                  </a:solidFill>
                  <a:latin typeface="+mn-lt"/>
                  <a:sym typeface="Symbol" pitchFamily="18" charset="2"/>
                </a:rPr>
                <a:t>–1</a:t>
              </a:r>
              <a:r>
                <a:rPr lang="en-US" altLang="en-US" b="1" dirty="0">
                  <a:solidFill>
                    <a:srgbClr val="FF0000"/>
                  </a:solidFill>
                  <a:latin typeface="+mn-lt"/>
                  <a:sym typeface="Symbol" pitchFamily="18" charset="2"/>
                </a:rPr>
                <a:t> </a:t>
              </a:r>
              <a:r>
                <a:rPr lang="en-US" altLang="en-US" b="1" dirty="0" err="1" smtClean="0">
                  <a:solidFill>
                    <a:srgbClr val="FF0000"/>
                  </a:solidFill>
                  <a:latin typeface="+mn-lt"/>
                  <a:sym typeface="Symbol" pitchFamily="18" charset="2"/>
                </a:rPr>
                <a:t>Mpc</a:t>
              </a:r>
              <a:r>
                <a:rPr lang="en-US" altLang="en-US" sz="2800" b="1" baseline="30000" dirty="0" smtClean="0">
                  <a:solidFill>
                    <a:srgbClr val="FF0000"/>
                  </a:solidFill>
                  <a:latin typeface="+mn-lt"/>
                  <a:sym typeface="Symbol" pitchFamily="18" charset="2"/>
                </a:rPr>
                <a:t>–1</a:t>
              </a:r>
              <a:endParaRPr lang="de-DE" altLang="en-US" sz="2800" b="1" baseline="30000" dirty="0">
                <a:solidFill>
                  <a:srgbClr val="FF0000"/>
                </a:solidFill>
                <a:latin typeface="+mn-lt"/>
                <a:sym typeface="Symbol" pitchFamily="18" charset="2"/>
              </a:endParaRPr>
            </a:p>
            <a:p>
              <a:pPr>
                <a:lnSpc>
                  <a:spcPct val="130000"/>
                </a:lnSpc>
              </a:pPr>
              <a:endParaRPr lang="en-US" altLang="en-US" sz="1000" b="1" dirty="0" smtClean="0">
                <a:solidFill>
                  <a:srgbClr val="FF0000"/>
                </a:solidFill>
                <a:latin typeface="+mn-lt"/>
              </a:endParaRPr>
            </a:p>
            <a:p>
              <a:pPr>
                <a:lnSpc>
                  <a:spcPct val="130000"/>
                </a:lnSpc>
              </a:pPr>
              <a:r>
                <a:rPr lang="en-US" altLang="en-US" b="1" dirty="0" smtClean="0">
                  <a:solidFill>
                    <a:schemeClr val="bg1"/>
                  </a:solidFill>
                  <a:latin typeface="+mn-lt"/>
                </a:rPr>
                <a:t>    1 </a:t>
              </a:r>
              <a:r>
                <a:rPr lang="en-US" altLang="en-US" b="1" dirty="0" err="1">
                  <a:solidFill>
                    <a:schemeClr val="bg1"/>
                  </a:solidFill>
                  <a:latin typeface="+mn-lt"/>
                </a:rPr>
                <a:t>Mpc</a:t>
              </a:r>
              <a:r>
                <a:rPr lang="en-US" altLang="en-US" b="1" dirty="0">
                  <a:solidFill>
                    <a:schemeClr val="bg1"/>
                  </a:solidFill>
                  <a:latin typeface="+mn-lt"/>
                </a:rPr>
                <a:t> = 3.26 </a:t>
              </a:r>
              <a:r>
                <a:rPr lang="en-US" altLang="en-US" b="1" dirty="0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 10</a:t>
              </a:r>
              <a:r>
                <a:rPr lang="en-US" altLang="en-US" sz="2800" b="1" baseline="30000" dirty="0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6</a:t>
              </a:r>
              <a:r>
                <a:rPr lang="en-US" altLang="en-US" b="1" baseline="30000" dirty="0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lyr</a:t>
              </a:r>
              <a:endParaRPr lang="en-US" altLang="en-US" b="1" dirty="0">
                <a:solidFill>
                  <a:schemeClr val="bg1"/>
                </a:solidFill>
                <a:latin typeface="+mn-lt"/>
              </a:endParaRPr>
            </a:p>
            <a:p>
              <a:pPr>
                <a:lnSpc>
                  <a:spcPct val="130000"/>
                </a:lnSpc>
              </a:pPr>
              <a:r>
                <a:rPr lang="en-US" altLang="en-US" b="1" dirty="0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           </a:t>
              </a:r>
              <a:r>
                <a:rPr lang="en-US" altLang="en-US" b="1" dirty="0" smtClean="0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      = </a:t>
              </a:r>
              <a:r>
                <a:rPr lang="en-US" altLang="en-US" b="1" dirty="0">
                  <a:solidFill>
                    <a:schemeClr val="bg1"/>
                  </a:solidFill>
                  <a:latin typeface="+mn-lt"/>
                </a:rPr>
                <a:t>3.08 </a:t>
              </a:r>
              <a:r>
                <a:rPr lang="en-US" altLang="en-US" b="1" dirty="0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 10</a:t>
              </a:r>
              <a:r>
                <a:rPr lang="en-US" altLang="en-US" sz="2800" b="1" baseline="30000" dirty="0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24</a:t>
              </a:r>
              <a:r>
                <a:rPr lang="en-US" altLang="en-US" b="1" baseline="30000" dirty="0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 </a:t>
              </a:r>
              <a:r>
                <a:rPr lang="en-US" altLang="en-US" b="1" dirty="0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cm</a:t>
              </a:r>
              <a:endParaRPr lang="de-DE" altLang="en-US" b="1" dirty="0">
                <a:solidFill>
                  <a:schemeClr val="bg1"/>
                </a:solidFill>
                <a:latin typeface="+mn-lt"/>
                <a:sym typeface="Symbol" pitchFamily="18" charset="2"/>
              </a:endParaRPr>
            </a:p>
            <a:p>
              <a:pPr>
                <a:lnSpc>
                  <a:spcPct val="130000"/>
                </a:lnSpc>
              </a:pPr>
              <a:endParaRPr lang="de-DE" altLang="en-US" b="1" baseline="30000" dirty="0">
                <a:solidFill>
                  <a:schemeClr val="bg1"/>
                </a:solidFill>
                <a:latin typeface="+mn-lt"/>
                <a:sym typeface="Symbol" pitchFamily="18" charset="2"/>
              </a:endParaRPr>
            </a:p>
            <a:p>
              <a:pPr>
                <a:lnSpc>
                  <a:spcPct val="120000"/>
                </a:lnSpc>
              </a:pPr>
              <a:endParaRPr lang="de-DE" altLang="en-US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60040" y="5399980"/>
              <a:ext cx="8496945" cy="10799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97530" tIns="48765" rIns="97530" bIns="48765"/>
            <a:lstStyle>
              <a:lvl1pPr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en-US" sz="2800" b="1">
                  <a:solidFill>
                    <a:schemeClr val="bg1"/>
                  </a:solidFill>
                  <a:latin typeface="+mj-lt"/>
                </a:rPr>
                <a:t>Expansion age of the universe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en-US" sz="2800" b="1">
                  <a:solidFill>
                    <a:srgbClr val="FF0000"/>
                  </a:solidFill>
                  <a:latin typeface="+mj-lt"/>
                </a:rPr>
                <a:t>t</a:t>
              </a:r>
              <a:r>
                <a:rPr lang="en-US" altLang="en-US" sz="2800" b="1" baseline="-25000">
                  <a:solidFill>
                    <a:srgbClr val="FF0000"/>
                  </a:solidFill>
                  <a:latin typeface="+mj-lt"/>
                </a:rPr>
                <a:t>0</a:t>
              </a:r>
              <a:r>
                <a:rPr lang="en-US" altLang="en-US" sz="2800" b="1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altLang="en-US" sz="2800" b="1">
                  <a:solidFill>
                    <a:srgbClr val="FF0000"/>
                  </a:solidFill>
                  <a:latin typeface="+mj-lt"/>
                  <a:sym typeface="Symbol" pitchFamily="18" charset="2"/>
                </a:rPr>
                <a:t> </a:t>
              </a:r>
              <a:r>
                <a:rPr lang="en-US" altLang="en-US" sz="2800" b="1" smtClean="0">
                  <a:solidFill>
                    <a:srgbClr val="FF0000"/>
                  </a:solidFill>
                  <a:latin typeface="+mj-lt"/>
                </a:rPr>
                <a:t>H</a:t>
              </a:r>
              <a:r>
                <a:rPr lang="en-US" altLang="en-US" sz="2800" b="1" baseline="-25000" smtClean="0">
                  <a:solidFill>
                    <a:srgbClr val="FF0000"/>
                  </a:solidFill>
                  <a:latin typeface="+mj-lt"/>
                </a:rPr>
                <a:t>0</a:t>
              </a:r>
              <a:r>
                <a:rPr lang="en-US" altLang="en-US" sz="2800" b="1" baseline="30000" smtClean="0">
                  <a:solidFill>
                    <a:srgbClr val="FF0000"/>
                  </a:solidFill>
                  <a:latin typeface="+mj-lt"/>
                </a:rPr>
                <a:t>–1</a:t>
              </a:r>
              <a:r>
                <a:rPr lang="en-US" altLang="en-US" sz="2800" b="1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altLang="en-US" sz="2800" b="1">
                  <a:solidFill>
                    <a:srgbClr val="FF0000"/>
                  </a:solidFill>
                  <a:latin typeface="+mj-lt"/>
                  <a:sym typeface="Symbol" pitchFamily="18" charset="2"/>
                </a:rPr>
                <a:t> </a:t>
              </a:r>
              <a:r>
                <a:rPr lang="en-US" altLang="en-US" sz="2800" b="1">
                  <a:solidFill>
                    <a:srgbClr val="FF0000"/>
                  </a:solidFill>
                  <a:latin typeface="+mj-lt"/>
                </a:rPr>
                <a:t>14</a:t>
              </a:r>
              <a:r>
                <a:rPr lang="en-US" altLang="en-US" sz="2800" b="1">
                  <a:solidFill>
                    <a:srgbClr val="FF0000"/>
                  </a:solidFill>
                  <a:latin typeface="+mj-lt"/>
                  <a:sym typeface="Symbol" pitchFamily="18" charset="2"/>
                </a:rPr>
                <a:t>  10</a:t>
              </a:r>
              <a:r>
                <a:rPr lang="en-US" altLang="en-US" sz="2800" b="1" baseline="30000">
                  <a:solidFill>
                    <a:srgbClr val="FF0000"/>
                  </a:solidFill>
                  <a:latin typeface="+mj-lt"/>
                  <a:sym typeface="Symbol" pitchFamily="18" charset="2"/>
                </a:rPr>
                <a:t>9</a:t>
              </a:r>
              <a:r>
                <a:rPr lang="en-US" altLang="en-US" sz="2800" b="1">
                  <a:solidFill>
                    <a:srgbClr val="FF0000"/>
                  </a:solidFill>
                  <a:latin typeface="+mj-lt"/>
                  <a:sym typeface="Symbol" pitchFamily="18" charset="2"/>
                </a:rPr>
                <a:t> years</a:t>
              </a:r>
              <a:endParaRPr lang="de-DE" altLang="en-US" sz="2800" b="1">
                <a:solidFill>
                  <a:srgbClr val="FF0000"/>
                </a:solidFill>
                <a:latin typeface="+mj-lt"/>
                <a:sym typeface="Symbol" pitchFamily="18" charset="2"/>
              </a:endParaRPr>
            </a:p>
          </p:txBody>
        </p:sp>
      </p:grpSp>
      <p:pic>
        <p:nvPicPr>
          <p:cNvPr id="30" name="Picture 10" descr="C:\Users\Georg Raffelt\Desktop\p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2" y="791617"/>
            <a:ext cx="4248472" cy="45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Georg Raffelt\Desktop\p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2" y="791617"/>
            <a:ext cx="4248472" cy="45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C:\Users\Georg Raffelt\Desktop\p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2" y="791617"/>
            <a:ext cx="4248472" cy="45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C:\Users\Georg Raffelt\Desktop\p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2" y="791617"/>
            <a:ext cx="4248472" cy="45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C:\Users\Georg Raffelt\Desktop\p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2" y="791617"/>
            <a:ext cx="4248472" cy="45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7" descr="C:\Users\Georg Raffelt\Desktop\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2" y="791617"/>
            <a:ext cx="4248472" cy="45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Georg Raffelt\Desktop\p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2" y="791617"/>
            <a:ext cx="4248472" cy="45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xplosio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9922" y="791617"/>
            <a:ext cx="4248472" cy="4536630"/>
          </a:xfrm>
          <a:prstGeom prst="rect">
            <a:avLst/>
          </a:prstGeom>
        </p:spPr>
      </p:pic>
      <p:pic>
        <p:nvPicPr>
          <p:cNvPr id="18" name="Picture 21" descr="C:\Users\Georg Raffelt\Desktop\p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791997"/>
            <a:ext cx="4248472" cy="453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60040" y="791617"/>
            <a:ext cx="4248472" cy="453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buFontTx/>
              <a:buChar char="•"/>
            </a:pPr>
            <a:r>
              <a:rPr lang="en-US" alt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Photons</a:t>
            </a:r>
          </a:p>
          <a:p>
            <a:pPr>
              <a:buFontTx/>
              <a:buChar char="•"/>
            </a:pPr>
            <a:r>
              <a:rPr lang="en-US" alt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Neutrinos</a:t>
            </a:r>
          </a:p>
          <a:p>
            <a:pPr>
              <a:buFontTx/>
              <a:buChar char="•"/>
            </a:pPr>
            <a:r>
              <a:rPr lang="en-US" alt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Charged Leptons</a:t>
            </a:r>
          </a:p>
          <a:p>
            <a:pPr>
              <a:buFontTx/>
              <a:buChar char="•"/>
            </a:pPr>
            <a:r>
              <a:rPr lang="en-US" alt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Quarks</a:t>
            </a:r>
          </a:p>
          <a:p>
            <a:pPr>
              <a:buFontTx/>
              <a:buChar char="•"/>
            </a:pPr>
            <a:r>
              <a:rPr lang="en-US" alt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Gluons</a:t>
            </a:r>
          </a:p>
          <a:p>
            <a:pPr>
              <a:buFontTx/>
              <a:buChar char="•"/>
            </a:pPr>
            <a:r>
              <a:rPr lang="en-US" alt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W- and Z-Bosons </a:t>
            </a:r>
          </a:p>
          <a:p>
            <a:pPr>
              <a:buFontTx/>
              <a:buChar char="•"/>
            </a:pPr>
            <a:r>
              <a:rPr lang="en-US" alt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Higgs Particles</a:t>
            </a:r>
          </a:p>
          <a:p>
            <a:pPr>
              <a:buFontTx/>
              <a:buChar char="•"/>
            </a:pPr>
            <a:r>
              <a:rPr lang="en-US" alt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Gravitons</a:t>
            </a:r>
          </a:p>
          <a:p>
            <a:pPr>
              <a:buFontTx/>
              <a:buChar char="•"/>
            </a:pPr>
            <a:r>
              <a:rPr lang="en-US" alt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Dark-Matter Particles</a:t>
            </a:r>
          </a:p>
          <a:p>
            <a:pPr>
              <a:buFontTx/>
              <a:buChar char="•"/>
            </a:pPr>
            <a:r>
              <a:rPr lang="en-US" alt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Topological defects</a:t>
            </a:r>
          </a:p>
          <a:p>
            <a:pPr>
              <a:buFontTx/>
              <a:buChar char="•"/>
            </a:pPr>
            <a:r>
              <a:rPr lang="en-US" alt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… </a:t>
            </a:r>
            <a:endParaRPr lang="de-DE" altLang="en-US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62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66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GQUALITY" val="95"/>
  <p:tag name="BASENAME" val=""/>
  <p:tag name="SAVETOFOLDER" val="C:\Users\Georg Raffelt\Desktop\"/>
  <p:tag name="IMAGEWIDTH" val="200"/>
  <p:tag name="IMAGEHEIGHT" val="150"/>
  <p:tag name="EXPORTRANGE" val="EntirePresentation"/>
  <p:tag name="SIZEBY" val="PIXELS"/>
  <p:tag name="EXPORTAS" val="PNG"/>
  <p:tag name="NUMBERFORMAT" val="0000"/>
</p:tagLst>
</file>

<file path=ppt/theme/theme1.xml><?xml version="1.0" encoding="utf-8"?>
<a:theme xmlns:a="http://schemas.openxmlformats.org/drawingml/2006/main" name="Geor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</Template>
  <TotalTime>413</TotalTime>
  <Words>3279</Words>
  <Application>Microsoft Office PowerPoint</Application>
  <PresentationFormat>Custom</PresentationFormat>
  <Paragraphs>582</Paragraphs>
  <Slides>45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Georg</vt:lpstr>
      <vt:lpstr>CorelPhotoPaint.Image.10</vt:lpstr>
      <vt:lpstr>Equation</vt:lpstr>
      <vt:lpstr>Crab Nebula</vt:lpstr>
      <vt:lpstr>Hubble Deep Field</vt:lpstr>
      <vt:lpstr>Structure of Spiral Galaxies</vt:lpstr>
      <vt:lpstr>Structure of a Spiral Galaxy</vt:lpstr>
      <vt:lpstr>Bullet Cluster (1E 0657-56)</vt:lpstr>
      <vt:lpstr>Pie Chart of Dark Universe</vt:lpstr>
      <vt:lpstr>Basics of Cosmology</vt:lpstr>
      <vt:lpstr>Basics of Cosmology</vt:lpstr>
      <vt:lpstr>Expanding Universe and the Big Bang</vt:lpstr>
      <vt:lpstr>Big Bang</vt:lpstr>
      <vt:lpstr>Cosmic Expansion</vt:lpstr>
      <vt:lpstr>Friedman-Robertson-Walker-Lemaître Cosmology</vt:lpstr>
      <vt:lpstr>Friedman Equation: Newtonian Derivation</vt:lpstr>
      <vt:lpstr>Critical Density and Density Parameter</vt:lpstr>
      <vt:lpstr>Generic Solutions of Friedman Equation</vt:lpstr>
      <vt:lpstr>Expansion of Different Cosmological Models</vt:lpstr>
      <vt:lpstr>Evolution of Cosmic Density Components</vt:lpstr>
      <vt:lpstr>Evolution of Cosmic Density Components</vt:lpstr>
      <vt:lpstr>Sky Map of Galaxies (XMASS XSC)</vt:lpstr>
      <vt:lpstr>SDSS Survey</vt:lpstr>
      <vt:lpstr>Structure Formation in the Universe</vt:lpstr>
      <vt:lpstr>Power Spectrum of Density Fluctuations</vt:lpstr>
      <vt:lpstr>Structure Formation by Gravitational Instability</vt:lpstr>
      <vt:lpstr>Gravitational Growth of Density Perturbations</vt:lpstr>
      <vt:lpstr>Processed Power Spectrum in CDM Scenario</vt:lpstr>
      <vt:lpstr>Power Spectrum of Cosmic Density Fluctuations</vt:lpstr>
      <vt:lpstr>Discovery of the Cosmic Microwave Background Radiation</vt:lpstr>
      <vt:lpstr>Last Scattering Surface</vt:lpstr>
      <vt:lpstr>COBE Temperature Map of the Microwave Background</vt:lpstr>
      <vt:lpstr>COBE Satellite</vt:lpstr>
      <vt:lpstr>Cosmic Microwave Background (Planck 2013)</vt:lpstr>
      <vt:lpstr>Power Spectrum of CMB Temperature Fluctuations</vt:lpstr>
      <vt:lpstr>Flat Universe from CMBR Angular Fluctuations</vt:lpstr>
      <vt:lpstr>Geometry of the Universe and Angular Scales</vt:lpstr>
      <vt:lpstr>Pie Chart of Dark Universe</vt:lpstr>
      <vt:lpstr>Matter-Radiation Equality (Redshift 3400)</vt:lpstr>
      <vt:lpstr>After Electron-Positron Annihilation (T = 100 keV)</vt:lpstr>
      <vt:lpstr>Before Electron-Positron Annihilation (T = 1 MeV)</vt:lpstr>
      <vt:lpstr>Creation of the Universe</vt:lpstr>
      <vt:lpstr>Neutrino Thermal Equilibrium</vt:lpstr>
      <vt:lpstr>Neutrino Thermal Equilibrium</vt:lpstr>
      <vt:lpstr>Thermal Radiations</vt:lpstr>
      <vt:lpstr>Thermal Degrees of Freedom</vt:lpstr>
      <vt:lpstr>Thermal Degrees of Freedom in the Early Universe</vt:lpstr>
      <vt:lpstr>Present-Day Neutrino Density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Neutrinos: Ghostparticles of the Universe</dc:title>
  <dc:creator>Georg Raffelt</dc:creator>
  <cp:lastModifiedBy>Georg Raffelt</cp:lastModifiedBy>
  <cp:revision>677</cp:revision>
  <cp:lastPrinted>2011-04-10T14:40:34Z</cp:lastPrinted>
  <dcterms:created xsi:type="dcterms:W3CDTF">2006-08-16T00:00:00Z</dcterms:created>
  <dcterms:modified xsi:type="dcterms:W3CDTF">2014-06-23T14:40:57Z</dcterms:modified>
</cp:coreProperties>
</file>