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657" r:id="rId2"/>
    <p:sldId id="658" r:id="rId3"/>
    <p:sldId id="666" r:id="rId4"/>
    <p:sldId id="659" r:id="rId5"/>
    <p:sldId id="660" r:id="rId6"/>
    <p:sldId id="661" r:id="rId7"/>
    <p:sldId id="662" r:id="rId8"/>
    <p:sldId id="663" r:id="rId9"/>
    <p:sldId id="618" r:id="rId10"/>
    <p:sldId id="619" r:id="rId11"/>
    <p:sldId id="620" r:id="rId12"/>
    <p:sldId id="665" r:id="rId13"/>
    <p:sldId id="624" r:id="rId14"/>
    <p:sldId id="625" r:id="rId15"/>
    <p:sldId id="647" r:id="rId16"/>
    <p:sldId id="648" r:id="rId17"/>
    <p:sldId id="649" r:id="rId18"/>
    <p:sldId id="650" r:id="rId19"/>
    <p:sldId id="651" r:id="rId20"/>
    <p:sldId id="652" r:id="rId21"/>
    <p:sldId id="653" r:id="rId22"/>
    <p:sldId id="654" r:id="rId23"/>
    <p:sldId id="655" r:id="rId24"/>
    <p:sldId id="656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66FFFF"/>
    <a:srgbClr val="FFFFCC"/>
    <a:srgbClr val="FF53A9"/>
    <a:srgbClr val="FF2F97"/>
    <a:srgbClr val="F183BA"/>
    <a:srgbClr val="F0EB21"/>
    <a:srgbClr val="FF75BA"/>
    <a:srgbClr val="FF99CC"/>
    <a:srgbClr val="ACDA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137" autoAdjust="0"/>
    <p:restoredTop sz="49781" autoAdjust="0"/>
  </p:normalViewPr>
  <p:slideViewPr>
    <p:cSldViewPr>
      <p:cViewPr varScale="1">
        <p:scale>
          <a:sx n="47" d="100"/>
          <a:sy n="47" d="100"/>
        </p:scale>
        <p:origin x="-826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5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3283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e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C9B1E0-C667-49A9-AEC1-B6684C2E7026}" type="datetimeFigureOut">
              <a:rPr lang="en-US" smtClean="0"/>
              <a:t>8/28/2014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D31511-FD7F-47DD-B608-EAA7658E65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734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3B87281-D78B-4499-A785-B31A7D38C7BE}" type="slidenum">
              <a:rPr lang="en-US"/>
              <a:pPr/>
              <a:t>4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68825" cy="342741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5020" y="4342698"/>
            <a:ext cx="5024858" cy="4113397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3B87281-D78B-4499-A785-B31A7D38C7BE}" type="slidenum">
              <a:rPr lang="en-US"/>
              <a:pPr/>
              <a:t>5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68825" cy="342741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5020" y="4342698"/>
            <a:ext cx="5024858" cy="4113397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3B87281-D78B-4499-A785-B31A7D38C7BE}" type="slidenum">
              <a:rPr lang="en-US"/>
              <a:pPr/>
              <a:t>6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68825" cy="342741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5020" y="4342698"/>
            <a:ext cx="5024858" cy="4113397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3B87281-D78B-4499-A785-B31A7D38C7BE}" type="slidenum">
              <a:rPr lang="en-US"/>
              <a:pPr/>
              <a:t>7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68825" cy="342741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5020" y="4342698"/>
            <a:ext cx="5024858" cy="4113397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3B87281-D78B-4499-A785-B31A7D38C7BE}" type="slidenum">
              <a:rPr lang="en-US"/>
              <a:pPr/>
              <a:t>8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68825" cy="342741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5020" y="4342698"/>
            <a:ext cx="5024858" cy="4113397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31511-FD7F-47DD-B608-EAA7658E654C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0715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0583F7-38DC-4940-B24E-629855D7E5EE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2489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7FD6F-81CE-4648-9CCB-2CF326893FCD}" type="datetimeFigureOut">
              <a:rPr lang="en-US" smtClean="0"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29CA4-A62F-4A86-A305-EE004BA523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995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7FD6F-81CE-4648-9CCB-2CF326893FCD}" type="datetimeFigureOut">
              <a:rPr lang="en-US" smtClean="0"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29CA4-A62F-4A86-A305-EE004BA523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556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7FD6F-81CE-4648-9CCB-2CF326893FCD}" type="datetimeFigureOut">
              <a:rPr lang="en-US" smtClean="0"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29CA4-A62F-4A86-A305-EE004BA523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74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7FD6F-81CE-4648-9CCB-2CF326893FCD}" type="datetimeFigureOut">
              <a:rPr lang="en-US" smtClean="0"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29CA4-A62F-4A86-A305-EE004BA523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917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7FD6F-81CE-4648-9CCB-2CF326893FCD}" type="datetimeFigureOut">
              <a:rPr lang="en-US" smtClean="0"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29CA4-A62F-4A86-A305-EE004BA523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214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7FD6F-81CE-4648-9CCB-2CF326893FCD}" type="datetimeFigureOut">
              <a:rPr lang="en-US" smtClean="0"/>
              <a:t>8/28/2014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29CA4-A62F-4A86-A305-EE004BA523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571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7FD6F-81CE-4648-9CCB-2CF326893FCD}" type="datetimeFigureOut">
              <a:rPr lang="en-US" smtClean="0"/>
              <a:t>8/28/2014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29CA4-A62F-4A86-A305-EE004BA523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845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7FD6F-81CE-4648-9CCB-2CF326893FCD}" type="datetimeFigureOut">
              <a:rPr lang="en-US" smtClean="0"/>
              <a:t>8/28/2014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29CA4-A62F-4A86-A305-EE004BA523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666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7FD6F-81CE-4648-9CCB-2CF326893FCD}" type="datetimeFigureOut">
              <a:rPr lang="en-US" smtClean="0"/>
              <a:t>8/28/2014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29CA4-A62F-4A86-A305-EE004BA523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985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7FD6F-81CE-4648-9CCB-2CF326893FCD}" type="datetimeFigureOut">
              <a:rPr lang="en-US" smtClean="0"/>
              <a:t>8/28/2014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29CA4-A62F-4A86-A305-EE004BA523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474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7FD6F-81CE-4648-9CCB-2CF326893FCD}" type="datetimeFigureOut">
              <a:rPr lang="en-US" smtClean="0"/>
              <a:t>8/28/2014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29CA4-A62F-4A86-A305-EE004BA523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069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7FD6F-81CE-4648-9CCB-2CF326893FCD}" type="datetimeFigureOut">
              <a:rPr lang="en-US" smtClean="0"/>
              <a:t>8/28/2014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29CA4-A62F-4A86-A305-EE004BA523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30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4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11.wmf"/><Relationship Id="rId4" Type="http://schemas.openxmlformats.org/officeDocument/2006/relationships/image" Target="../media/image8.e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5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1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1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6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png"/><Relationship Id="rId4" Type="http://schemas.openxmlformats.org/officeDocument/2006/relationships/image" Target="../media/image29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28.png"/><Relationship Id="rId4" Type="http://schemas.openxmlformats.org/officeDocument/2006/relationships/image" Target="../media/image30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4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65755" y="5502731"/>
            <a:ext cx="65982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C0C0"/>
                </a:solidFill>
              </a:rPr>
              <a:t>Current Themes in High Energy Physics and Cosmology</a:t>
            </a:r>
          </a:p>
          <a:p>
            <a:pPr algn="ctr"/>
            <a:r>
              <a:rPr lang="en-US" dirty="0" smtClean="0">
                <a:solidFill>
                  <a:srgbClr val="C0C0C0"/>
                </a:solidFill>
              </a:rPr>
              <a:t>August 25-29,2014</a:t>
            </a:r>
            <a:endParaRPr lang="en-US" dirty="0">
              <a:solidFill>
                <a:srgbClr val="C0C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495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1200150" y="-3589338"/>
          <a:ext cx="2095500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57" name="Equation" r:id="rId3" imgW="761760" imgH="228600" progId="Equation.3">
                  <p:embed/>
                </p:oleObj>
              </mc:Choice>
              <mc:Fallback>
                <p:oleObj name="Equation" r:id="rId3" imgW="7617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-3589338"/>
                        <a:ext cx="2095500" cy="633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99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916645"/>
              </p:ext>
            </p:extLst>
          </p:nvPr>
        </p:nvGraphicFramePr>
        <p:xfrm>
          <a:off x="757238" y="3189450"/>
          <a:ext cx="5913437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58" name="Equation" r:id="rId5" imgW="1765080" imgH="279360" progId="Equation.DSMT4">
                  <p:embed/>
                </p:oleObj>
              </mc:Choice>
              <mc:Fallback>
                <p:oleObj name="Equation" r:id="rId5" imgW="176508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238" y="3189450"/>
                        <a:ext cx="5913437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9049" y="2154909"/>
            <a:ext cx="9079729" cy="553998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 algn="ctr"/>
            <a:r>
              <a:rPr lang="en-US" sz="3000" b="1" dirty="0" smtClean="0">
                <a:solidFill>
                  <a:srgbClr val="66FFFF"/>
                </a:solidFill>
              </a:rPr>
              <a:t>simple  solution to flatness &amp; homogeneity problems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70619" y="3445907"/>
            <a:ext cx="2257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err="1" smtClean="0">
                <a:solidFill>
                  <a:schemeClr val="bg1"/>
                </a:solidFill>
              </a:rPr>
              <a:t>inhomogeneities</a:t>
            </a:r>
            <a:endParaRPr lang="en-US" sz="2400" i="1" dirty="0">
              <a:solidFill>
                <a:schemeClr val="bg1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9577062"/>
              </p:ext>
            </p:extLst>
          </p:nvPr>
        </p:nvGraphicFramePr>
        <p:xfrm>
          <a:off x="6799263" y="4021300"/>
          <a:ext cx="1001712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59" name="Equation" r:id="rId7" imgW="291960" imgH="241200" progId="Equation.DSMT4">
                  <p:embed/>
                </p:oleObj>
              </mc:Choice>
              <mc:Fallback>
                <p:oleObj name="Equation" r:id="rId7" imgW="29196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9263" y="4021300"/>
                        <a:ext cx="1001712" cy="8286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666749" y="144234"/>
            <a:ext cx="8003715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Inverted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 extrusionH="57150"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50" endPos="85000" dist="60007" dir="5400000" sy="-100000" algn="bl" rotWithShape="0"/>
                </a:effectLst>
              </a:rPr>
              <a:t>Why Bounce?</a:t>
            </a:r>
            <a:endParaRPr lang="en-US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  <a:reflection blurRad="6350" stA="55000" endA="50" endPos="85000" dist="60007" dir="5400000" sy="-100000" algn="bl" rotWithShape="0"/>
              </a:effectLst>
            </a:endParaRPr>
          </a:p>
        </p:txBody>
      </p:sp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9442481"/>
              </p:ext>
            </p:extLst>
          </p:nvPr>
        </p:nvGraphicFramePr>
        <p:xfrm>
          <a:off x="2149032" y="4406165"/>
          <a:ext cx="1743075" cy="86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60" name="Equation" r:id="rId9" imgW="507960" imgH="253800" progId="Equation.DSMT4">
                  <p:embed/>
                </p:oleObj>
              </mc:Choice>
              <mc:Fallback>
                <p:oleObj name="Equation" r:id="rId9" imgW="5079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9032" y="4406165"/>
                        <a:ext cx="1743075" cy="868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5846881"/>
              </p:ext>
            </p:extLst>
          </p:nvPr>
        </p:nvGraphicFramePr>
        <p:xfrm>
          <a:off x="1905000" y="5845674"/>
          <a:ext cx="263842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61" name="Equation" r:id="rId11" imgW="1091880" imgH="228600" progId="Equation.DSMT4">
                  <p:embed/>
                </p:oleObj>
              </mc:Choice>
              <mc:Fallback>
                <p:oleObj name="Equation" r:id="rId11" imgW="10918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845674"/>
                        <a:ext cx="2638425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 bwMode="auto">
          <a:xfrm>
            <a:off x="3385226" y="5410200"/>
            <a:ext cx="2042808" cy="19456"/>
          </a:xfrm>
          <a:prstGeom prst="line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7524118"/>
              </p:ext>
            </p:extLst>
          </p:nvPr>
        </p:nvGraphicFramePr>
        <p:xfrm>
          <a:off x="3173413" y="4138613"/>
          <a:ext cx="3003550" cy="1389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62" name="Equation" r:id="rId13" imgW="876240" imgH="406080" progId="Equation.DSMT4">
                  <p:embed/>
                </p:oleObj>
              </mc:Choice>
              <mc:Fallback>
                <p:oleObj name="Equation" r:id="rId13" imgW="87624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3413" y="4138613"/>
                        <a:ext cx="3003550" cy="1389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2209297"/>
              </p:ext>
            </p:extLst>
          </p:nvPr>
        </p:nvGraphicFramePr>
        <p:xfrm>
          <a:off x="5486400" y="5829799"/>
          <a:ext cx="208597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63" name="Equation" r:id="rId15" imgW="863280" imgH="228600" progId="Equation.DSMT4">
                  <p:embed/>
                </p:oleObj>
              </mc:Choice>
              <mc:Fallback>
                <p:oleObj name="Equation" r:id="rId15" imgW="86328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5829799"/>
                        <a:ext cx="2085975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943600" y="6521325"/>
            <a:ext cx="32084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See also Xue et al, PRD88, 083509 (2013) 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149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1200150" y="-3589338"/>
          <a:ext cx="2095500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97" name="Equation" r:id="rId3" imgW="761760" imgH="228600" progId="Equation.3">
                  <p:embed/>
                </p:oleObj>
              </mc:Choice>
              <mc:Fallback>
                <p:oleObj name="Equation" r:id="rId3" imgW="7617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-3589338"/>
                        <a:ext cx="2095500" cy="633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99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9049" y="2173959"/>
            <a:ext cx="9079729" cy="553998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 algn="ctr"/>
            <a:r>
              <a:rPr lang="en-US" sz="3000" b="1" dirty="0" smtClean="0">
                <a:solidFill>
                  <a:srgbClr val="66FFFF"/>
                </a:solidFill>
              </a:rPr>
              <a:t>simple  solution to flatness &amp; homogeneity problems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66749" y="144234"/>
            <a:ext cx="8003715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Inverted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 extrusionH="57150"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50" endPos="85000" dist="60007" dir="5400000" sy="-100000" algn="bl" rotWithShape="0"/>
                </a:effectLst>
              </a:rPr>
              <a:t>Why Bounce?</a:t>
            </a:r>
            <a:endParaRPr lang="en-US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  <a:reflection blurRad="6350" stA="55000" endA="50" endPos="85000" dist="60007" dir="5400000" sy="-100000" algn="bl" rotWithShape="0"/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8971" y="3124200"/>
            <a:ext cx="7821629" cy="553998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 algn="ctr"/>
            <a:r>
              <a:rPr lang="en-US" sz="3000" b="1" dirty="0" smtClean="0">
                <a:solidFill>
                  <a:srgbClr val="66FFFF"/>
                </a:solidFill>
              </a:rPr>
              <a:t>evades the multiverse/unpredictability problem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69563" y="3962400"/>
            <a:ext cx="5874237" cy="553998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 algn="ctr"/>
            <a:r>
              <a:rPr lang="en-US" sz="3000" b="1" dirty="0" smtClean="0">
                <a:solidFill>
                  <a:srgbClr val="66FFFF"/>
                </a:solidFill>
              </a:rPr>
              <a:t>can be made </a:t>
            </a:r>
            <a:r>
              <a:rPr lang="en-US" sz="3000" b="1" dirty="0" err="1" smtClean="0">
                <a:solidFill>
                  <a:srgbClr val="66FFFF"/>
                </a:solidFill>
              </a:rPr>
              <a:t>geodesically</a:t>
            </a:r>
            <a:r>
              <a:rPr lang="en-US" sz="3000" b="1" dirty="0" smtClean="0">
                <a:solidFill>
                  <a:srgbClr val="66FFFF"/>
                </a:solidFill>
              </a:rPr>
              <a:t> complete</a:t>
            </a:r>
          </a:p>
        </p:txBody>
      </p:sp>
    </p:spTree>
    <p:extLst>
      <p:ext uri="{BB962C8B-B14F-4D97-AF65-F5344CB8AC3E}">
        <p14:creationId xmlns:p14="http://schemas.microsoft.com/office/powerpoint/2010/main" val="1495294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9071563"/>
              </p:ext>
            </p:extLst>
          </p:nvPr>
        </p:nvGraphicFramePr>
        <p:xfrm>
          <a:off x="1200150" y="-3589338"/>
          <a:ext cx="2095500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0" name="Equation" r:id="rId3" imgW="761760" imgH="228600" progId="Equation.3">
                  <p:embed/>
                </p:oleObj>
              </mc:Choice>
              <mc:Fallback>
                <p:oleObj name="Equation" r:id="rId3" imgW="7617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-3589338"/>
                        <a:ext cx="2095500" cy="633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99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666749" y="144234"/>
            <a:ext cx="8003715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Inverted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 extrusionH="57150"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4800" b="1" spc="150" dirty="0" smtClean="0">
                <a:ln w="11430"/>
                <a:solidFill>
                  <a:schemeClr val="bg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50" endPos="85000" dist="60007" dir="5400000" sy="-100000" algn="bl" rotWithShape="0"/>
                </a:effectLst>
              </a:rPr>
              <a:t>Bouncing Fears?</a:t>
            </a:r>
            <a:endParaRPr lang="en-US" sz="4800" b="1" cap="none" spc="150" dirty="0">
              <a:ln w="11430"/>
              <a:solidFill>
                <a:schemeClr val="bg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  <a:reflection blurRad="6350" stA="55000" endA="50" endPos="85000" dist="60007" dir="5400000" sy="-100000" algn="bl" rotWithShape="0"/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24002" y="2020669"/>
            <a:ext cx="3080459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bg1"/>
                </a:solidFill>
              </a:rPr>
              <a:t>branes</a:t>
            </a:r>
            <a:r>
              <a:rPr lang="en-US" sz="2000" dirty="0" smtClean="0">
                <a:solidFill>
                  <a:schemeClr val="bg1"/>
                </a:solidFill>
              </a:rPr>
              <a:t> &amp; extra dimensions?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Khoury, Ovrut, PJS &amp; Turok (2002)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71323" y="2851417"/>
            <a:ext cx="453970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n</a:t>
            </a:r>
            <a:r>
              <a:rPr lang="en-US" sz="2000" dirty="0" smtClean="0">
                <a:solidFill>
                  <a:schemeClr val="bg1"/>
                </a:solidFill>
              </a:rPr>
              <a:t>o-go </a:t>
            </a:r>
            <a:r>
              <a:rPr lang="en-US" sz="2000" dirty="0" err="1" smtClean="0">
                <a:solidFill>
                  <a:schemeClr val="bg1"/>
                </a:solidFill>
              </a:rPr>
              <a:t>thm</a:t>
            </a:r>
            <a:r>
              <a:rPr lang="en-US" sz="2000" dirty="0" smtClean="0">
                <a:solidFill>
                  <a:schemeClr val="bg1"/>
                </a:solidFill>
              </a:rPr>
              <a:t>: background must be unstable 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if it produces scale-invariant spectrum?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Wesley &amp; </a:t>
            </a:r>
            <a:r>
              <a:rPr lang="en-US" sz="1400" dirty="0" err="1" smtClean="0">
                <a:solidFill>
                  <a:schemeClr val="bg1"/>
                </a:solidFill>
              </a:rPr>
              <a:t>Tolley</a:t>
            </a:r>
            <a:r>
              <a:rPr lang="en-US" sz="1400" dirty="0" smtClean="0">
                <a:solidFill>
                  <a:schemeClr val="bg1"/>
                </a:solidFill>
              </a:rPr>
              <a:t> (2007)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72747" y="3996022"/>
            <a:ext cx="6086025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n</a:t>
            </a:r>
            <a:r>
              <a:rPr lang="en-US" sz="2000" dirty="0" smtClean="0">
                <a:solidFill>
                  <a:schemeClr val="bg1"/>
                </a:solidFill>
              </a:rPr>
              <a:t>o-go </a:t>
            </a:r>
            <a:r>
              <a:rPr lang="en-US" sz="2000" dirty="0" err="1" smtClean="0">
                <a:solidFill>
                  <a:schemeClr val="bg1"/>
                </a:solidFill>
              </a:rPr>
              <a:t>thm</a:t>
            </a:r>
            <a:r>
              <a:rPr lang="en-US" sz="2000" dirty="0" smtClean="0">
                <a:solidFill>
                  <a:schemeClr val="bg1"/>
                </a:solidFill>
              </a:rPr>
              <a:t>: cannot produce adiabatic spectrum (directly)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Creminelli, </a:t>
            </a:r>
            <a:r>
              <a:rPr lang="en-US" sz="1400" dirty="0" err="1" smtClean="0">
                <a:solidFill>
                  <a:schemeClr val="bg1"/>
                </a:solidFill>
              </a:rPr>
              <a:t>Nicolis</a:t>
            </a:r>
            <a:r>
              <a:rPr lang="en-US" sz="1400" dirty="0" smtClean="0">
                <a:solidFill>
                  <a:schemeClr val="bg1"/>
                </a:solidFill>
              </a:rPr>
              <a:t>, Zaldarriaga (2007)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90495" y="4856358"/>
            <a:ext cx="2666884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bg1"/>
                </a:solidFill>
              </a:rPr>
              <a:t>f</a:t>
            </a:r>
            <a:r>
              <a:rPr lang="en-US" sz="2000" baseline="-25000" dirty="0" err="1" smtClean="0">
                <a:solidFill>
                  <a:schemeClr val="bg1"/>
                </a:solidFill>
              </a:rPr>
              <a:t>NL</a:t>
            </a:r>
            <a:r>
              <a:rPr lang="en-US" sz="2000" dirty="0" smtClean="0">
                <a:solidFill>
                  <a:schemeClr val="bg1"/>
                </a:solidFill>
              </a:rPr>
              <a:t> ~ O(10)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Lehners et al (2007); </a:t>
            </a:r>
            <a:r>
              <a:rPr lang="en-US" sz="1400" dirty="0" err="1" smtClean="0">
                <a:solidFill>
                  <a:schemeClr val="bg1"/>
                </a:solidFill>
              </a:rPr>
              <a:t>Finelli</a:t>
            </a:r>
            <a:r>
              <a:rPr lang="en-US" sz="1400" dirty="0" smtClean="0">
                <a:solidFill>
                  <a:schemeClr val="bg1"/>
                </a:solidFill>
              </a:rPr>
              <a:t> (2002)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35312" y="5754469"/>
            <a:ext cx="34695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no theory for the bounce/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i</a:t>
            </a:r>
            <a:r>
              <a:rPr lang="en-US" sz="2000" dirty="0" smtClean="0">
                <a:solidFill>
                  <a:schemeClr val="bg1"/>
                </a:solidFill>
              </a:rPr>
              <a:t>ncompatible with string theory</a:t>
            </a:r>
          </a:p>
        </p:txBody>
      </p:sp>
    </p:spTree>
    <p:extLst>
      <p:ext uri="{BB962C8B-B14F-4D97-AF65-F5344CB8AC3E}">
        <p14:creationId xmlns:p14="http://schemas.microsoft.com/office/powerpoint/2010/main" val="3577140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533400"/>
            <a:ext cx="76323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FFCC"/>
                </a:solidFill>
              </a:rPr>
              <a:t>Ekpyrotic</a:t>
            </a:r>
            <a:r>
              <a:rPr lang="en-US" sz="2800" dirty="0" smtClean="0">
                <a:solidFill>
                  <a:srgbClr val="FFFFCC"/>
                </a:solidFill>
              </a:rPr>
              <a:t>:</a:t>
            </a:r>
            <a:r>
              <a:rPr lang="en-US" sz="2800" dirty="0" smtClean="0">
                <a:solidFill>
                  <a:schemeClr val="bg1"/>
                </a:solidFill>
              </a:rPr>
              <a:t>  ultra-slow contraction – a(t)~(-t)</a:t>
            </a:r>
            <a:r>
              <a:rPr lang="en-US" sz="2800" baseline="30000" dirty="0" smtClean="0">
                <a:solidFill>
                  <a:schemeClr val="bg1"/>
                </a:solidFill>
              </a:rPr>
              <a:t>1/</a:t>
            </a:r>
            <a:r>
              <a:rPr lang="en-US" sz="2800" baseline="30000" dirty="0" smtClean="0">
                <a:solidFill>
                  <a:schemeClr val="bg1"/>
                </a:solidFill>
                <a:latin typeface="Symbol" panose="05050102010706020507" pitchFamily="18" charset="2"/>
              </a:rPr>
              <a:t>e</a:t>
            </a:r>
            <a:r>
              <a:rPr lang="en-US" sz="2800" baseline="30000" dirty="0" smtClean="0">
                <a:solidFill>
                  <a:schemeClr val="bg1"/>
                </a:solidFill>
              </a:rPr>
              <a:t>  &lt; &lt; 1/3</a:t>
            </a:r>
            <a:endParaRPr lang="en-US" sz="2800" baseline="30000" dirty="0">
              <a:solidFill>
                <a:schemeClr val="bg1"/>
              </a:solidFill>
            </a:endParaRPr>
          </a:p>
        </p:txBody>
      </p:sp>
      <p:sp>
        <p:nvSpPr>
          <p:cNvPr id="6" name="Line 16"/>
          <p:cNvSpPr>
            <a:spLocks noChangeShapeType="1"/>
          </p:cNvSpPr>
          <p:nvPr/>
        </p:nvSpPr>
        <p:spPr bwMode="auto">
          <a:xfrm flipH="1" flipV="1">
            <a:off x="2250063" y="4884803"/>
            <a:ext cx="1033350" cy="717965"/>
          </a:xfrm>
          <a:prstGeom prst="line">
            <a:avLst/>
          </a:prstGeom>
          <a:noFill/>
          <a:ln w="76200">
            <a:solidFill>
              <a:srgbClr val="C0C0C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2507126" y="3200400"/>
            <a:ext cx="0" cy="2917825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907051" y="3268663"/>
            <a:ext cx="431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3000">
                <a:solidFill>
                  <a:srgbClr val="FFFF00"/>
                </a:solidFill>
                <a:latin typeface="Comic Sans MS" pitchFamily="66" charset="0"/>
              </a:rPr>
              <a:t>V</a:t>
            </a:r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460838" y="4237038"/>
            <a:ext cx="3714750" cy="0"/>
          </a:xfrm>
          <a:prstGeom prst="line">
            <a:avLst/>
          </a:prstGeom>
          <a:noFill/>
          <a:ln w="9525">
            <a:solidFill>
              <a:srgbClr val="FFFF0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>
            <a:spLocks/>
          </p:cNvSpPr>
          <p:nvPr/>
        </p:nvSpPr>
        <p:spPr bwMode="auto">
          <a:xfrm>
            <a:off x="470363" y="4084638"/>
            <a:ext cx="3609975" cy="1857375"/>
          </a:xfrm>
          <a:custGeom>
            <a:avLst/>
            <a:gdLst/>
            <a:ahLst/>
            <a:cxnLst>
              <a:cxn ang="0">
                <a:pos x="2274" y="20"/>
              </a:cxn>
              <a:cxn ang="0">
                <a:pos x="1844" y="20"/>
              </a:cxn>
              <a:cxn ang="0">
                <a:pos x="1433" y="38"/>
              </a:cxn>
              <a:cxn ang="0">
                <a:pos x="1104" y="249"/>
              </a:cxn>
              <a:cxn ang="0">
                <a:pos x="933" y="565"/>
              </a:cxn>
              <a:cxn ang="0">
                <a:pos x="933" y="574"/>
              </a:cxn>
              <a:cxn ang="0">
                <a:pos x="750" y="985"/>
              </a:cxn>
              <a:cxn ang="0">
                <a:pos x="631" y="1132"/>
              </a:cxn>
              <a:cxn ang="0">
                <a:pos x="485" y="1132"/>
              </a:cxn>
              <a:cxn ang="0">
                <a:pos x="339" y="903"/>
              </a:cxn>
              <a:cxn ang="0">
                <a:pos x="211" y="464"/>
              </a:cxn>
              <a:cxn ang="0">
                <a:pos x="101" y="162"/>
              </a:cxn>
              <a:cxn ang="0">
                <a:pos x="0" y="126"/>
              </a:cxn>
            </a:cxnLst>
            <a:rect l="0" t="0" r="r" b="b"/>
            <a:pathLst>
              <a:path w="2274" h="1170">
                <a:moveTo>
                  <a:pt x="2274" y="20"/>
                </a:moveTo>
                <a:cubicBezTo>
                  <a:pt x="2202" y="21"/>
                  <a:pt x="1984" y="17"/>
                  <a:pt x="1844" y="20"/>
                </a:cubicBezTo>
                <a:cubicBezTo>
                  <a:pt x="1704" y="23"/>
                  <a:pt x="1556" y="0"/>
                  <a:pt x="1433" y="38"/>
                </a:cubicBezTo>
                <a:cubicBezTo>
                  <a:pt x="1310" y="76"/>
                  <a:pt x="1187" y="161"/>
                  <a:pt x="1104" y="249"/>
                </a:cubicBezTo>
                <a:cubicBezTo>
                  <a:pt x="1021" y="337"/>
                  <a:pt x="961" y="511"/>
                  <a:pt x="933" y="565"/>
                </a:cubicBezTo>
                <a:cubicBezTo>
                  <a:pt x="905" y="619"/>
                  <a:pt x="963" y="504"/>
                  <a:pt x="933" y="574"/>
                </a:cubicBezTo>
                <a:cubicBezTo>
                  <a:pt x="903" y="644"/>
                  <a:pt x="800" y="892"/>
                  <a:pt x="750" y="985"/>
                </a:cubicBezTo>
                <a:cubicBezTo>
                  <a:pt x="700" y="1078"/>
                  <a:pt x="675" y="1108"/>
                  <a:pt x="631" y="1132"/>
                </a:cubicBezTo>
                <a:cubicBezTo>
                  <a:pt x="587" y="1156"/>
                  <a:pt x="534" y="1170"/>
                  <a:pt x="485" y="1132"/>
                </a:cubicBezTo>
                <a:cubicBezTo>
                  <a:pt x="436" y="1094"/>
                  <a:pt x="385" y="1014"/>
                  <a:pt x="339" y="903"/>
                </a:cubicBezTo>
                <a:cubicBezTo>
                  <a:pt x="293" y="792"/>
                  <a:pt x="251" y="587"/>
                  <a:pt x="211" y="464"/>
                </a:cubicBezTo>
                <a:cubicBezTo>
                  <a:pt x="171" y="341"/>
                  <a:pt x="136" y="218"/>
                  <a:pt x="101" y="162"/>
                </a:cubicBezTo>
                <a:cubicBezTo>
                  <a:pt x="66" y="106"/>
                  <a:pt x="33" y="116"/>
                  <a:pt x="0" y="126"/>
                </a:cubicBezTo>
              </a:path>
            </a:pathLst>
          </a:custGeom>
          <a:noFill/>
          <a:ln w="57150" cmpd="sng">
            <a:solidFill>
              <a:srgbClr val="FF5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Oval 11"/>
          <p:cNvSpPr>
            <a:spLocks noChangeArrowheads="1"/>
          </p:cNvSpPr>
          <p:nvPr/>
        </p:nvSpPr>
        <p:spPr bwMode="auto">
          <a:xfrm>
            <a:off x="3283413" y="3744913"/>
            <a:ext cx="304800" cy="304800"/>
          </a:xfrm>
          <a:prstGeom prst="ellipse">
            <a:avLst/>
          </a:prstGeom>
          <a:solidFill>
            <a:srgbClr val="FFFF00"/>
          </a:solidFill>
          <a:ln w="57150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3710451" y="4264025"/>
            <a:ext cx="38504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3000" dirty="0" smtClean="0">
                <a:solidFill>
                  <a:srgbClr val="FFFF00"/>
                </a:solidFill>
                <a:latin typeface="Symbol" pitchFamily="18" charset="2"/>
              </a:rPr>
              <a:t>f</a:t>
            </a:r>
            <a:endParaRPr lang="en-US" sz="3000" baseline="30000" dirty="0">
              <a:solidFill>
                <a:srgbClr val="FFFF00"/>
              </a:solidFill>
              <a:latin typeface="Symbol" pitchFamily="18" charset="2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377449" y="1391965"/>
            <a:ext cx="4891062" cy="686663"/>
          </a:xfrm>
          <a:prstGeom prst="rect">
            <a:avLst/>
          </a:prstGeom>
          <a:noFill/>
          <a:ln w="9525" cap="flat" cmpd="sng" algn="ctr">
            <a:solidFill>
              <a:srgbClr val="FFFF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effectLst/>
              <a:latin typeface="Arial Unicode MS" pitchFamily="34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318305" y="2209800"/>
            <a:ext cx="491031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Two fields w/</a:t>
            </a:r>
            <a:r>
              <a:rPr lang="en-US" sz="2400" i="1" dirty="0" smtClean="0">
                <a:solidFill>
                  <a:srgbClr val="FFFF99"/>
                </a:solidFill>
              </a:rPr>
              <a:t>stable</a:t>
            </a:r>
            <a:r>
              <a:rPr lang="en-US" sz="2400" dirty="0" smtClean="0">
                <a:solidFill>
                  <a:schemeClr val="bg1"/>
                </a:solidFill>
              </a:rPr>
              <a:t>  attractor solution</a:t>
            </a:r>
          </a:p>
          <a:p>
            <a:r>
              <a:rPr lang="en-US" sz="2400" dirty="0" smtClean="0"/>
              <a:t> </a:t>
            </a:r>
            <a:endParaRPr lang="en-US" sz="2400" dirty="0"/>
          </a:p>
          <a:p>
            <a:endParaRPr lang="en-US" sz="2400" dirty="0" smtClean="0"/>
          </a:p>
          <a:p>
            <a:endParaRPr lang="en-US" sz="2400" baseline="30000" dirty="0"/>
          </a:p>
        </p:txBody>
      </p:sp>
      <p:sp>
        <p:nvSpPr>
          <p:cNvPr id="15" name="TextBox 14"/>
          <p:cNvSpPr txBox="1"/>
          <p:nvPr/>
        </p:nvSpPr>
        <p:spPr>
          <a:xfrm>
            <a:off x="6039422" y="3447871"/>
            <a:ext cx="27505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2</a:t>
            </a:r>
            <a:r>
              <a:rPr lang="en-US" sz="2400" baseline="30000" dirty="0" smtClean="0">
                <a:solidFill>
                  <a:schemeClr val="bg1"/>
                </a:solidFill>
              </a:rPr>
              <a:t>nd</a:t>
            </a:r>
            <a:r>
              <a:rPr lang="en-US" sz="2400" dirty="0" smtClean="0">
                <a:solidFill>
                  <a:schemeClr val="bg1"/>
                </a:solidFill>
              </a:rPr>
              <a:t> field: </a:t>
            </a:r>
            <a:r>
              <a:rPr lang="en-US" sz="2400" dirty="0" smtClean="0">
                <a:solidFill>
                  <a:srgbClr val="FFFF99"/>
                </a:solidFill>
                <a:latin typeface="Symbol" panose="05050102010706020507" pitchFamily="18" charset="2"/>
              </a:rPr>
              <a:t>c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entropic </a:t>
            </a:r>
            <a:r>
              <a:rPr lang="en-US" sz="2400" dirty="0" err="1" smtClean="0">
                <a:solidFill>
                  <a:schemeClr val="bg1"/>
                </a:solidFill>
              </a:rPr>
              <a:t>pert’s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sym typeface="Wingdings" panose="05000000000000000000" pitchFamily="2" charset="2"/>
              </a:rPr>
              <a:t> curvature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7" name="TextBox 10"/>
          <p:cNvSpPr txBox="1">
            <a:spLocks noChangeArrowheads="1"/>
          </p:cNvSpPr>
          <p:nvPr/>
        </p:nvSpPr>
        <p:spPr bwMode="auto">
          <a:xfrm>
            <a:off x="6251015" y="6252159"/>
            <a:ext cx="300114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66FFFF"/>
                </a:solidFill>
              </a:rPr>
              <a:t>Li, PLB 724 (2014)</a:t>
            </a:r>
          </a:p>
          <a:p>
            <a:r>
              <a:rPr lang="en-US" sz="1200" dirty="0" err="1" smtClean="0">
                <a:solidFill>
                  <a:srgbClr val="66FFFF"/>
                </a:solidFill>
              </a:rPr>
              <a:t>Fertig</a:t>
            </a:r>
            <a:r>
              <a:rPr lang="en-US" sz="1200" dirty="0" smtClean="0">
                <a:solidFill>
                  <a:srgbClr val="66FFFF"/>
                </a:solidFill>
              </a:rPr>
              <a:t>, Lehners, </a:t>
            </a:r>
            <a:r>
              <a:rPr lang="en-US" sz="1200" dirty="0" err="1" smtClean="0">
                <a:solidFill>
                  <a:srgbClr val="66FFFF"/>
                </a:solidFill>
              </a:rPr>
              <a:t>Mallwitz</a:t>
            </a:r>
            <a:r>
              <a:rPr lang="en-US" sz="1200" dirty="0" smtClean="0">
                <a:solidFill>
                  <a:srgbClr val="66FFFF"/>
                </a:solidFill>
              </a:rPr>
              <a:t>, PRD 89 (2014) </a:t>
            </a:r>
          </a:p>
          <a:p>
            <a:r>
              <a:rPr lang="en-US" sz="1200" dirty="0" smtClean="0">
                <a:solidFill>
                  <a:srgbClr val="66FFFF"/>
                </a:solidFill>
              </a:rPr>
              <a:t>Ijjas, PJS. Lehners, PRD 89, (2014)</a:t>
            </a:r>
          </a:p>
          <a:p>
            <a:r>
              <a:rPr lang="en-US" sz="1200" dirty="0">
                <a:solidFill>
                  <a:srgbClr val="66FFFF"/>
                </a:solidFill>
              </a:rPr>
              <a:t>	</a:t>
            </a:r>
            <a:endParaRPr lang="en-US" sz="1200" dirty="0">
              <a:solidFill>
                <a:srgbClr val="FFFF99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96000" y="4953000"/>
            <a:ext cx="22224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from conversion only:</a:t>
            </a:r>
          </a:p>
          <a:p>
            <a:pPr algn="ctr"/>
            <a:r>
              <a:rPr lang="en-US" sz="2400" dirty="0" err="1" smtClean="0">
                <a:solidFill>
                  <a:schemeClr val="bg1"/>
                </a:solidFill>
              </a:rPr>
              <a:t>f</a:t>
            </a:r>
            <a:r>
              <a:rPr lang="en-US" sz="2400" baseline="-25000" dirty="0" err="1" smtClean="0">
                <a:solidFill>
                  <a:schemeClr val="bg1"/>
                </a:solidFill>
              </a:rPr>
              <a:t>NL</a:t>
            </a:r>
            <a:r>
              <a:rPr lang="en-US" sz="2400" dirty="0" smtClean="0">
                <a:solidFill>
                  <a:schemeClr val="bg1"/>
                </a:solidFill>
              </a:rPr>
              <a:t> ~ O(few)</a:t>
            </a:r>
          </a:p>
          <a:p>
            <a:pPr algn="ctr"/>
            <a:endParaRPr lang="en-US" baseline="30000" dirty="0">
              <a:solidFill>
                <a:schemeClr val="bg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245798"/>
              </p:ext>
            </p:extLst>
          </p:nvPr>
        </p:nvGraphicFramePr>
        <p:xfrm>
          <a:off x="3111500" y="650535"/>
          <a:ext cx="914400" cy="17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75" name="Equation" r:id="rId3" imgW="914400" imgH="179640" progId="Equation.DSMT4">
                  <p:embed/>
                </p:oleObj>
              </mc:Choice>
              <mc:Fallback>
                <p:oleObj name="Equation" r:id="rId3" imgW="914400" imgH="179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11500" y="650535"/>
                        <a:ext cx="914400" cy="179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019557"/>
              </p:ext>
            </p:extLst>
          </p:nvPr>
        </p:nvGraphicFramePr>
        <p:xfrm>
          <a:off x="577568" y="1391965"/>
          <a:ext cx="7822551" cy="7193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76" name="Equation" r:id="rId5" imgW="3314520" imgH="304560" progId="Equation.DSMT4">
                  <p:embed/>
                </p:oleObj>
              </mc:Choice>
              <mc:Fallback>
                <p:oleObj name="Equation" r:id="rId5" imgW="331452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77568" y="1391965"/>
                        <a:ext cx="7822551" cy="7193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3472362"/>
              </p:ext>
            </p:extLst>
          </p:nvPr>
        </p:nvGraphicFramePr>
        <p:xfrm>
          <a:off x="3162300" y="5489575"/>
          <a:ext cx="1941513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77" name="Equation" r:id="rId7" imgW="1091880" imgH="457200" progId="Equation.DSMT4">
                  <p:embed/>
                </p:oleObj>
              </mc:Choice>
              <mc:Fallback>
                <p:oleObj name="Equation" r:id="rId7" imgW="10918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162300" y="5489575"/>
                        <a:ext cx="1941513" cy="811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40300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 animBg="1"/>
      <p:bldP spid="10" grpId="0" animBg="1"/>
      <p:bldP spid="11" grpId="0" animBg="1"/>
      <p:bldP spid="12" grpId="0"/>
      <p:bldP spid="16" grpId="0" animBg="1"/>
      <p:bldP spid="18" grpId="0"/>
      <p:bldP spid="15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533400"/>
            <a:ext cx="74787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FFCC"/>
                </a:solidFill>
              </a:rPr>
              <a:t>Anamorphic</a:t>
            </a:r>
            <a:r>
              <a:rPr lang="en-US" sz="2800" dirty="0" smtClean="0">
                <a:solidFill>
                  <a:srgbClr val="FFFFCC"/>
                </a:solidFill>
              </a:rPr>
              <a:t>: 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scalar-tensor + ordinary contraction</a:t>
            </a:r>
            <a:endParaRPr lang="en-US" sz="2800" baseline="30000" dirty="0">
              <a:solidFill>
                <a:schemeClr val="bg1"/>
              </a:solidFill>
            </a:endParaRPr>
          </a:p>
        </p:txBody>
      </p:sp>
      <p:sp>
        <p:nvSpPr>
          <p:cNvPr id="17" name="TextBox 10"/>
          <p:cNvSpPr txBox="1">
            <a:spLocks noChangeArrowheads="1"/>
          </p:cNvSpPr>
          <p:nvPr/>
        </p:nvSpPr>
        <p:spPr bwMode="auto">
          <a:xfrm>
            <a:off x="6796368" y="6477000"/>
            <a:ext cx="27286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66FFFF"/>
                </a:solidFill>
              </a:rPr>
              <a:t>Ijjas, PJS. Lehners, to appear, (2014)</a:t>
            </a:r>
          </a:p>
          <a:p>
            <a:r>
              <a:rPr lang="en-US" sz="1200" dirty="0">
                <a:solidFill>
                  <a:srgbClr val="66FFFF"/>
                </a:solidFill>
              </a:rPr>
              <a:t>	</a:t>
            </a:r>
            <a:endParaRPr lang="en-US" sz="1200" dirty="0">
              <a:solidFill>
                <a:srgbClr val="FFFF99"/>
              </a:solidFill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94232" y="1296277"/>
            <a:ext cx="3357582" cy="686663"/>
          </a:xfrm>
          <a:prstGeom prst="rect">
            <a:avLst/>
          </a:prstGeom>
          <a:noFill/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effectLst/>
              <a:latin typeface="Arial Unicode MS" pitchFamily="34" charset="-128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1548563"/>
              </p:ext>
            </p:extLst>
          </p:nvPr>
        </p:nvGraphicFramePr>
        <p:xfrm>
          <a:off x="1194810" y="2819400"/>
          <a:ext cx="6956425" cy="1181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79" name="Equation" r:id="rId3" imgW="2539800" imgH="431640" progId="Equation.DSMT4">
                  <p:embed/>
                </p:oleObj>
              </mc:Choice>
              <mc:Fallback>
                <p:oleObj name="Equation" r:id="rId3" imgW="253980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4810" y="2819400"/>
                        <a:ext cx="6956425" cy="11816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3752884"/>
              </p:ext>
            </p:extLst>
          </p:nvPr>
        </p:nvGraphicFramePr>
        <p:xfrm>
          <a:off x="5181600" y="4411759"/>
          <a:ext cx="2597150" cy="8902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0" name="Equation" r:id="rId5" imgW="1257120" imgH="431640" progId="Equation.DSMT4">
                  <p:embed/>
                </p:oleObj>
              </mc:Choice>
              <mc:Fallback>
                <p:oleObj name="Equation" r:id="rId5" imgW="125712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411759"/>
                        <a:ext cx="2597150" cy="8902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8089245"/>
              </p:ext>
            </p:extLst>
          </p:nvPr>
        </p:nvGraphicFramePr>
        <p:xfrm>
          <a:off x="1524000" y="4421295"/>
          <a:ext cx="2058761" cy="83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1" name="Equation" r:id="rId7" imgW="965160" imgH="393480" progId="Equation.DSMT4">
                  <p:embed/>
                </p:oleObj>
              </mc:Choice>
              <mc:Fallback>
                <p:oleObj name="Equation" r:id="rId7" imgW="9651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421295"/>
                        <a:ext cx="2058761" cy="8381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085823" y="4656817"/>
            <a:ext cx="5405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CC"/>
                </a:solidFill>
              </a:rPr>
              <a:t>but</a:t>
            </a:r>
            <a:endParaRPr lang="en-US" sz="2000" dirty="0">
              <a:solidFill>
                <a:srgbClr val="FFFFCC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7476754"/>
              </p:ext>
            </p:extLst>
          </p:nvPr>
        </p:nvGraphicFramePr>
        <p:xfrm>
          <a:off x="711200" y="1266678"/>
          <a:ext cx="75533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2" name="Equation" r:id="rId9" imgW="3200400" imgH="304560" progId="Equation.DSMT4">
                  <p:embed/>
                </p:oleObj>
              </mc:Choice>
              <mc:Fallback>
                <p:oleObj name="Equation" r:id="rId9" imgW="320040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1266678"/>
                        <a:ext cx="7553325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4340130"/>
              </p:ext>
            </p:extLst>
          </p:nvPr>
        </p:nvGraphicFramePr>
        <p:xfrm>
          <a:off x="3527827" y="5693229"/>
          <a:ext cx="2636287" cy="10123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3" name="Equation" r:id="rId11" imgW="1168200" imgH="469800" progId="Equation.DSMT4">
                  <p:embed/>
                </p:oleObj>
              </mc:Choice>
              <mc:Fallback>
                <p:oleObj name="Equation" r:id="rId11" imgW="1168200" imgH="4698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7827" y="5693229"/>
                        <a:ext cx="2636287" cy="10123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4856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821752" y="2709446"/>
            <a:ext cx="79019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1059982" y="3535248"/>
            <a:ext cx="7474418" cy="24083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FFFFCC"/>
                </a:solidFill>
              </a:rPr>
              <a:t>Key differences from </a:t>
            </a:r>
            <a:r>
              <a:rPr lang="en-US" sz="2800" i="1" dirty="0" err="1" smtClean="0">
                <a:solidFill>
                  <a:srgbClr val="FFFFCC"/>
                </a:solidFill>
              </a:rPr>
              <a:t>ekpyrotic</a:t>
            </a:r>
            <a:r>
              <a:rPr lang="en-US" sz="2800" i="1" dirty="0" smtClean="0">
                <a:solidFill>
                  <a:srgbClr val="FFFFCC"/>
                </a:solidFill>
              </a:rPr>
              <a:t>:</a:t>
            </a:r>
          </a:p>
          <a:p>
            <a:endParaRPr lang="en-US" sz="1050" i="1" dirty="0" smtClean="0">
              <a:solidFill>
                <a:srgbClr val="FFFFCC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i="1" dirty="0">
                <a:solidFill>
                  <a:srgbClr val="FFFFCC"/>
                </a:solidFill>
              </a:rPr>
              <a:t>s</a:t>
            </a:r>
            <a:r>
              <a:rPr lang="en-US" sz="2800" i="1" dirty="0" smtClean="0">
                <a:solidFill>
                  <a:srgbClr val="FFFFCC"/>
                </a:solidFill>
              </a:rPr>
              <a:t>ingle field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i="1" dirty="0" smtClean="0">
                <a:solidFill>
                  <a:srgbClr val="FFFFCC"/>
                </a:solidFill>
              </a:rPr>
              <a:t>adiabatic directly (no conversion needed)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i="1" dirty="0" smtClean="0">
                <a:solidFill>
                  <a:srgbClr val="FFFFCC"/>
                </a:solidFill>
              </a:rPr>
              <a:t>Can adjust </a:t>
            </a:r>
            <a:r>
              <a:rPr lang="en-US" sz="2800" i="1" dirty="0" smtClean="0">
                <a:solidFill>
                  <a:srgbClr val="FFFFCC"/>
                </a:solidFill>
                <a:latin typeface="Symbol" panose="05050102010706020507" pitchFamily="18" charset="2"/>
              </a:rPr>
              <a:t>x</a:t>
            </a:r>
            <a:r>
              <a:rPr lang="en-US" sz="2800" i="1" dirty="0" smtClean="0">
                <a:solidFill>
                  <a:srgbClr val="FFFFCC"/>
                </a:solidFill>
              </a:rPr>
              <a:t> and n to get n</a:t>
            </a:r>
            <a:r>
              <a:rPr lang="en-US" sz="2800" i="1" baseline="-25000" dirty="0" smtClean="0">
                <a:solidFill>
                  <a:srgbClr val="FFFFCC"/>
                </a:solidFill>
              </a:rPr>
              <a:t>s</a:t>
            </a:r>
            <a:r>
              <a:rPr lang="en-US" sz="2800" i="1" dirty="0" smtClean="0">
                <a:solidFill>
                  <a:srgbClr val="FFFFCC"/>
                </a:solidFill>
              </a:rPr>
              <a:t>=0.96 and r ~0.1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i="1" dirty="0" err="1" smtClean="0">
                <a:solidFill>
                  <a:srgbClr val="FFFFCC"/>
                </a:solidFill>
              </a:rPr>
              <a:t>f</a:t>
            </a:r>
            <a:r>
              <a:rPr lang="en-US" sz="2800" i="1" baseline="-25000" dirty="0" err="1" smtClean="0">
                <a:solidFill>
                  <a:srgbClr val="FFFFCC"/>
                </a:solidFill>
              </a:rPr>
              <a:t>NL</a:t>
            </a:r>
            <a:r>
              <a:rPr lang="en-US" sz="2800" i="1" dirty="0" smtClean="0">
                <a:solidFill>
                  <a:srgbClr val="FFFFCC"/>
                </a:solidFill>
              </a:rPr>
              <a:t> ~ O(1) </a:t>
            </a:r>
            <a:endParaRPr lang="en-US" sz="3600" i="1" dirty="0">
              <a:solidFill>
                <a:srgbClr val="FFFFCC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888740"/>
              </p:ext>
            </p:extLst>
          </p:nvPr>
        </p:nvGraphicFramePr>
        <p:xfrm>
          <a:off x="2444221" y="2216994"/>
          <a:ext cx="1534905" cy="4932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78" name="Equation" r:id="rId3" imgW="711000" imgH="228600" progId="Equation.DSMT4">
                  <p:embed/>
                </p:oleObj>
              </mc:Choice>
              <mc:Fallback>
                <p:oleObj name="Equation" r:id="rId3" imgW="711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221" y="2216994"/>
                        <a:ext cx="1534905" cy="4932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479975"/>
              </p:ext>
            </p:extLst>
          </p:nvPr>
        </p:nvGraphicFramePr>
        <p:xfrm>
          <a:off x="4531702" y="2320781"/>
          <a:ext cx="1370012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79" name="Equation" r:id="rId5" imgW="634680" imgH="203040" progId="Equation.DSMT4">
                  <p:embed/>
                </p:oleObj>
              </mc:Choice>
              <mc:Fallback>
                <p:oleObj name="Equation" r:id="rId5" imgW="6346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1702" y="2320781"/>
                        <a:ext cx="1370012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9702912"/>
              </p:ext>
            </p:extLst>
          </p:nvPr>
        </p:nvGraphicFramePr>
        <p:xfrm>
          <a:off x="6479264" y="2305343"/>
          <a:ext cx="134143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80" name="Equation" r:id="rId7" imgW="622080" imgH="228600" progId="Equation.DSMT4">
                  <p:embed/>
                </p:oleObj>
              </mc:Choice>
              <mc:Fallback>
                <p:oleObj name="Equation" r:id="rId7" imgW="6220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9264" y="2305343"/>
                        <a:ext cx="1341438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10"/>
          <p:cNvSpPr txBox="1">
            <a:spLocks noChangeArrowheads="1"/>
          </p:cNvSpPr>
          <p:nvPr/>
        </p:nvSpPr>
        <p:spPr bwMode="auto">
          <a:xfrm>
            <a:off x="6484475" y="6540757"/>
            <a:ext cx="27286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66FFFF"/>
                </a:solidFill>
              </a:rPr>
              <a:t>Ijjas, PJS. Lehners, to appear, (2014)</a:t>
            </a:r>
          </a:p>
          <a:p>
            <a:r>
              <a:rPr lang="en-US" sz="1200" dirty="0">
                <a:solidFill>
                  <a:srgbClr val="66FFFF"/>
                </a:solidFill>
              </a:rPr>
              <a:t>	</a:t>
            </a:r>
            <a:endParaRPr lang="en-US" sz="1200" dirty="0">
              <a:solidFill>
                <a:srgbClr val="FFFF99"/>
              </a:solidFill>
            </a:endParaRPr>
          </a:p>
        </p:txBody>
      </p:sp>
      <p:sp>
        <p:nvSpPr>
          <p:cNvPr id="23" name="TextBox 10"/>
          <p:cNvSpPr txBox="1">
            <a:spLocks noChangeArrowheads="1"/>
          </p:cNvSpPr>
          <p:nvPr/>
        </p:nvSpPr>
        <p:spPr bwMode="auto">
          <a:xfrm>
            <a:off x="7925182" y="2709446"/>
            <a:ext cx="120898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66FFFF"/>
                </a:solidFill>
              </a:rPr>
              <a:t>Li, PLB (2014)</a:t>
            </a:r>
          </a:p>
          <a:p>
            <a:r>
              <a:rPr lang="en-US" sz="1200" dirty="0">
                <a:solidFill>
                  <a:srgbClr val="66FFFF"/>
                </a:solidFill>
              </a:rPr>
              <a:t>	</a:t>
            </a:r>
            <a:endParaRPr lang="en-US" sz="1200" dirty="0">
              <a:solidFill>
                <a:srgbClr val="FFFF99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" y="533400"/>
            <a:ext cx="74787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FFCC"/>
                </a:solidFill>
              </a:rPr>
              <a:t>Anamorphic</a:t>
            </a:r>
            <a:r>
              <a:rPr lang="en-US" sz="2800" dirty="0" smtClean="0">
                <a:solidFill>
                  <a:srgbClr val="FFFFCC"/>
                </a:solidFill>
              </a:rPr>
              <a:t>: 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scalar-tensor + ordinary contraction</a:t>
            </a:r>
            <a:endParaRPr lang="en-US" sz="2800" baseline="30000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2994232" y="1296277"/>
            <a:ext cx="3357582" cy="686663"/>
          </a:xfrm>
          <a:prstGeom prst="rect">
            <a:avLst/>
          </a:prstGeom>
          <a:noFill/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effectLst/>
              <a:latin typeface="Arial Unicode MS" pitchFamily="34" charset="-128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0926674"/>
              </p:ext>
            </p:extLst>
          </p:nvPr>
        </p:nvGraphicFramePr>
        <p:xfrm>
          <a:off x="711200" y="1266678"/>
          <a:ext cx="75533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81" name="Equation" r:id="rId9" imgW="3200400" imgH="304560" progId="Equation.DSMT4">
                  <p:embed/>
                </p:oleObj>
              </mc:Choice>
              <mc:Fallback>
                <p:oleObj name="Equation" r:id="rId9" imgW="320040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1266678"/>
                        <a:ext cx="7553325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04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08703" y="1828800"/>
            <a:ext cx="590854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4400" dirty="0">
              <a:solidFill>
                <a:srgbClr val="FFFFCC"/>
              </a:solidFill>
            </a:endParaRPr>
          </a:p>
          <a:p>
            <a:pPr algn="ctr"/>
            <a:r>
              <a:rPr lang="en-US" sz="4400" dirty="0" smtClean="0">
                <a:solidFill>
                  <a:srgbClr val="FFFFCC"/>
                </a:solidFill>
              </a:rPr>
              <a:t>What about the bounce?</a:t>
            </a:r>
          </a:p>
          <a:p>
            <a:pPr algn="ctr"/>
            <a:endParaRPr lang="en-US" sz="4400" dirty="0">
              <a:solidFill>
                <a:srgbClr val="FFFFCC"/>
              </a:solidFill>
            </a:endParaRPr>
          </a:p>
          <a:p>
            <a:pPr algn="ctr"/>
            <a:r>
              <a:rPr lang="en-US" sz="3600" dirty="0" smtClean="0">
                <a:solidFill>
                  <a:srgbClr val="FFFFCC"/>
                </a:solidFill>
              </a:rPr>
              <a:t>non-singular vs. singular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7679" y="5913975"/>
            <a:ext cx="694671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prstClr val="white"/>
                </a:solidFill>
                <a:latin typeface="Calibri"/>
              </a:rPr>
              <a:t>Bars, PJS &amp; Turok, </a:t>
            </a:r>
            <a:r>
              <a:rPr lang="en-US" sz="1400" dirty="0" err="1" smtClean="0">
                <a:solidFill>
                  <a:prstClr val="white"/>
                </a:solidFill>
                <a:latin typeface="Calibri"/>
              </a:rPr>
              <a:t>Fortsh</a:t>
            </a:r>
            <a:r>
              <a:rPr lang="en-US" sz="1400" dirty="0" smtClean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1400" dirty="0" err="1" smtClean="0">
                <a:solidFill>
                  <a:prstClr val="white"/>
                </a:solidFill>
                <a:latin typeface="Calibri"/>
              </a:rPr>
              <a:t>Phys</a:t>
            </a:r>
            <a:r>
              <a:rPr lang="en-US" sz="1400" dirty="0" smtClean="0">
                <a:solidFill>
                  <a:prstClr val="white"/>
                </a:solidFill>
                <a:latin typeface="Calibri"/>
              </a:rPr>
              <a:t>, to appear </a:t>
            </a:r>
            <a:r>
              <a:rPr lang="en-US" sz="1400" dirty="0">
                <a:solidFill>
                  <a:prstClr val="white"/>
                </a:solidFill>
                <a:latin typeface="Calibri"/>
              </a:rPr>
              <a:t>(</a:t>
            </a:r>
            <a:r>
              <a:rPr lang="en-US" sz="1400" dirty="0" smtClean="0">
                <a:solidFill>
                  <a:prstClr val="white"/>
                </a:solidFill>
                <a:latin typeface="Calibri"/>
              </a:rPr>
              <a:t>2014); Bars</a:t>
            </a:r>
            <a:r>
              <a:rPr lang="en-US" sz="1400" dirty="0">
                <a:solidFill>
                  <a:prstClr val="white"/>
                </a:solidFill>
                <a:latin typeface="Calibri"/>
              </a:rPr>
              <a:t>, PJS &amp; Turok, </a:t>
            </a:r>
            <a:r>
              <a:rPr lang="en-US" sz="1400" dirty="0" smtClean="0">
                <a:solidFill>
                  <a:prstClr val="white"/>
                </a:solidFill>
                <a:latin typeface="Calibri"/>
              </a:rPr>
              <a:t>PRD 89, 061302 </a:t>
            </a:r>
            <a:r>
              <a:rPr lang="en-US" sz="1400" dirty="0">
                <a:solidFill>
                  <a:prstClr val="white"/>
                </a:solidFill>
                <a:latin typeface="Calibri"/>
              </a:rPr>
              <a:t>(</a:t>
            </a:r>
            <a:r>
              <a:rPr lang="en-US" sz="1400" dirty="0" smtClean="0">
                <a:solidFill>
                  <a:prstClr val="white"/>
                </a:solidFill>
                <a:latin typeface="Calibri"/>
              </a:rPr>
              <a:t>2014);</a:t>
            </a:r>
            <a:endParaRPr lang="en-US" sz="1400" dirty="0">
              <a:solidFill>
                <a:prstClr val="white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white"/>
                </a:solidFill>
                <a:latin typeface="Calibri"/>
              </a:rPr>
              <a:t>Bars, PJS &amp; Turok, PLB276, 50  (2013); Bars, PJS &amp; Turok, PRD 89, 043515 (2014);</a:t>
            </a:r>
            <a:r>
              <a:rPr lang="en-US" sz="1400" dirty="0">
                <a:solidFill>
                  <a:prstClr val="white"/>
                </a:solidFill>
                <a:latin typeface="Calibri"/>
              </a:rPr>
              <a:t> </a:t>
            </a:r>
            <a:endParaRPr lang="en-US" sz="1400" dirty="0" smtClean="0">
              <a:solidFill>
                <a:prstClr val="white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white"/>
                </a:solidFill>
                <a:latin typeface="Calibri"/>
              </a:rPr>
              <a:t>Bars, Chen, PJS &amp; Turok, PRD 86, 083542 (2012); Bars, Chen, PJS &amp; Turok, PLB 715, 278 (2012)</a:t>
            </a:r>
            <a:endParaRPr lang="en-US" sz="1400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5470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971145" y="1359055"/>
            <a:ext cx="6697889" cy="1066800"/>
            <a:chOff x="990600" y="1676400"/>
            <a:chExt cx="6697889" cy="1066800"/>
          </a:xfrm>
          <a:solidFill>
            <a:schemeClr val="bg1"/>
          </a:solidFill>
        </p:grpSpPr>
        <p:sp>
          <p:nvSpPr>
            <p:cNvPr id="31" name="Rectangle 30"/>
            <p:cNvSpPr/>
            <p:nvPr/>
          </p:nvSpPr>
          <p:spPr>
            <a:xfrm>
              <a:off x="990601" y="1676400"/>
              <a:ext cx="6697888" cy="1066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pic>
          <p:nvPicPr>
            <p:cNvPr id="32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8455"/>
            <a:stretch/>
          </p:blipFill>
          <p:spPr bwMode="auto">
            <a:xfrm>
              <a:off x="990600" y="1799256"/>
              <a:ext cx="4962875" cy="93345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3" name="TextBox 32"/>
            <p:cNvSpPr txBox="1"/>
            <p:nvPr/>
          </p:nvSpPr>
          <p:spPr>
            <a:xfrm>
              <a:off x="5950420" y="1948190"/>
              <a:ext cx="1640642" cy="52322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400" dirty="0" smtClean="0">
                  <a:solidFill>
                    <a:prstClr val="white"/>
                  </a:solidFill>
                  <a:latin typeface="Calibri"/>
                  <a:cs typeface="+mn-cs"/>
                </a:rPr>
                <a:t>+ radiation</a:t>
              </a:r>
              <a:r>
                <a:rPr lang="en-US" sz="2800" spc="-150" dirty="0" smtClean="0">
                  <a:solidFill>
                    <a:prstClr val="white"/>
                  </a:solidFill>
                  <a:latin typeface="Calibri"/>
                  <a:cs typeface="+mn-cs"/>
                </a:rPr>
                <a:t>]</a:t>
              </a:r>
              <a:endParaRPr lang="en-US" sz="3600" spc="-150" dirty="0">
                <a:solidFill>
                  <a:prstClr val="white"/>
                </a:solidFill>
                <a:latin typeface="Calibri"/>
                <a:cs typeface="+mn-cs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871658" y="2595188"/>
            <a:ext cx="60860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prstClr val="white"/>
                </a:solidFill>
                <a:latin typeface="Calibri"/>
                <a:cs typeface="+mn-cs"/>
              </a:rPr>
              <a:t>Smooth &amp; Flat;  Can ignore potentials and gradients;  Ultralocal</a:t>
            </a:r>
            <a:endParaRPr lang="en-US" sz="1800" dirty="0">
              <a:solidFill>
                <a:prstClr val="white"/>
              </a:solidFill>
              <a:latin typeface="Calibri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943600" y="1632615"/>
            <a:ext cx="16406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400" dirty="0" smtClean="0">
                <a:solidFill>
                  <a:prstClr val="black"/>
                </a:solidFill>
                <a:latin typeface="Calibri"/>
                <a:cs typeface="+mn-cs"/>
              </a:rPr>
              <a:t>+ radiation</a:t>
            </a:r>
            <a:r>
              <a:rPr lang="en-US" sz="2800" spc="-150" dirty="0" smtClean="0">
                <a:solidFill>
                  <a:prstClr val="black"/>
                </a:solidFill>
                <a:latin typeface="Calibri"/>
                <a:cs typeface="+mn-cs"/>
              </a:rPr>
              <a:t>]</a:t>
            </a:r>
            <a:endParaRPr lang="en-US" sz="3600" spc="-15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0878" y="784158"/>
            <a:ext cx="75342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Note that, near the bounce, the effective action simplifies: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004519" y="0"/>
            <a:ext cx="19285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a proposal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57047" y="5962962"/>
            <a:ext cx="694671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prstClr val="white"/>
                </a:solidFill>
                <a:latin typeface="Calibri"/>
              </a:rPr>
              <a:t>Bars, PJS &amp; Turok, </a:t>
            </a:r>
            <a:r>
              <a:rPr lang="en-US" sz="1400" dirty="0" err="1" smtClean="0">
                <a:solidFill>
                  <a:prstClr val="white"/>
                </a:solidFill>
                <a:latin typeface="Calibri"/>
              </a:rPr>
              <a:t>Fortsh</a:t>
            </a:r>
            <a:r>
              <a:rPr lang="en-US" sz="1400" dirty="0" smtClean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1400" dirty="0" err="1" smtClean="0">
                <a:solidFill>
                  <a:prstClr val="white"/>
                </a:solidFill>
                <a:latin typeface="Calibri"/>
              </a:rPr>
              <a:t>Phys</a:t>
            </a:r>
            <a:r>
              <a:rPr lang="en-US" sz="1400" dirty="0" smtClean="0">
                <a:solidFill>
                  <a:prstClr val="white"/>
                </a:solidFill>
                <a:latin typeface="Calibri"/>
              </a:rPr>
              <a:t>, to appear </a:t>
            </a:r>
            <a:r>
              <a:rPr lang="en-US" sz="1400" dirty="0">
                <a:solidFill>
                  <a:prstClr val="white"/>
                </a:solidFill>
                <a:latin typeface="Calibri"/>
              </a:rPr>
              <a:t>(</a:t>
            </a:r>
            <a:r>
              <a:rPr lang="en-US" sz="1400" dirty="0" smtClean="0">
                <a:solidFill>
                  <a:prstClr val="white"/>
                </a:solidFill>
                <a:latin typeface="Calibri"/>
              </a:rPr>
              <a:t>2014); Bars</a:t>
            </a:r>
            <a:r>
              <a:rPr lang="en-US" sz="1400" dirty="0">
                <a:solidFill>
                  <a:prstClr val="white"/>
                </a:solidFill>
                <a:latin typeface="Calibri"/>
              </a:rPr>
              <a:t>, PJS &amp; Turok, </a:t>
            </a:r>
            <a:r>
              <a:rPr lang="en-US" sz="1400" dirty="0" smtClean="0">
                <a:solidFill>
                  <a:prstClr val="white"/>
                </a:solidFill>
                <a:latin typeface="Calibri"/>
              </a:rPr>
              <a:t>PRD 89, 061302 </a:t>
            </a:r>
            <a:r>
              <a:rPr lang="en-US" sz="1400" dirty="0">
                <a:solidFill>
                  <a:prstClr val="white"/>
                </a:solidFill>
                <a:latin typeface="Calibri"/>
              </a:rPr>
              <a:t>(</a:t>
            </a:r>
            <a:r>
              <a:rPr lang="en-US" sz="1400" dirty="0" smtClean="0">
                <a:solidFill>
                  <a:prstClr val="white"/>
                </a:solidFill>
                <a:latin typeface="Calibri"/>
              </a:rPr>
              <a:t>2014);</a:t>
            </a:r>
            <a:endParaRPr lang="en-US" sz="1400" dirty="0">
              <a:solidFill>
                <a:prstClr val="white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white"/>
                </a:solidFill>
                <a:latin typeface="Calibri"/>
              </a:rPr>
              <a:t>Bars, PJS &amp; Turok, PLB276, 50  (2013); Bars, PJS &amp; Turok, PRD 89, 043515 (2014);</a:t>
            </a:r>
            <a:r>
              <a:rPr lang="en-US" sz="1400" dirty="0">
                <a:solidFill>
                  <a:prstClr val="white"/>
                </a:solidFill>
                <a:latin typeface="Calibri"/>
              </a:rPr>
              <a:t> </a:t>
            </a:r>
            <a:endParaRPr lang="en-US" sz="1400" dirty="0" smtClean="0">
              <a:solidFill>
                <a:prstClr val="white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white"/>
                </a:solidFill>
                <a:latin typeface="Calibri"/>
              </a:rPr>
              <a:t>Bars, Chen, PJS &amp; Turok, PRD 86, 083542 (2012); Bars, Chen, PJS &amp; Turok, PLB 715, 278 (2012)</a:t>
            </a:r>
            <a:endParaRPr lang="en-US" sz="1400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5225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971145" y="6301613"/>
                <a:ext cx="8077200" cy="4364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i="1" dirty="0" smtClean="0">
                    <a:solidFill>
                      <a:prstClr val="white"/>
                    </a:solidFill>
                    <a:latin typeface="Calibri"/>
                    <a:cs typeface="+mn-cs"/>
                  </a:rPr>
                  <a:t>Can choose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prstClr val="white"/>
                        </a:solidFill>
                        <a:latin typeface="Cambria Math"/>
                        <a:ea typeface="Cambria Math"/>
                        <a:cs typeface="+mn-cs"/>
                      </a:rPr>
                      <m:t>𝜔</m:t>
                    </m:r>
                    <m:d>
                      <m:dPr>
                        <m:ctrlPr>
                          <a:rPr lang="en-US" i="1" smtClean="0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+mn-cs"/>
                          </a:rPr>
                        </m:ctrlPr>
                      </m:dPr>
                      <m:e>
                        <m:r>
                          <a:rPr lang="en-US" i="1" smtClean="0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+mn-cs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i="1" dirty="0" smtClean="0">
                    <a:solidFill>
                      <a:prstClr val="white"/>
                    </a:solidFill>
                    <a:latin typeface="Calibri"/>
                    <a:ea typeface="Cambria Math"/>
                    <a:cs typeface="Helvetica" pitchFamily="34" charset="0"/>
                  </a:rPr>
                  <a:t> so that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US" i="1" smtClean="0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Helvetica" pitchFamily="34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i="1" smtClean="0">
                                <a:solidFill>
                                  <a:prstClr val="white"/>
                                </a:solidFill>
                                <a:latin typeface="Cambria Math"/>
                                <a:ea typeface="Cambria Math"/>
                                <a:cs typeface="Helvetica" pitchFamily="34" charset="0"/>
                              </a:rPr>
                            </m:ctrlPr>
                          </m:fPr>
                          <m:num>
                            <m:r>
                              <a:rPr lang="en-US" i="1" smtClean="0">
                                <a:solidFill>
                                  <a:prstClr val="white"/>
                                </a:solidFill>
                                <a:latin typeface="Cambria Math"/>
                                <a:ea typeface="Cambria Math"/>
                                <a:cs typeface="Helvetica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i="1" smtClean="0">
                                <a:solidFill>
                                  <a:prstClr val="white"/>
                                </a:solidFill>
                                <a:latin typeface="Cambria Math"/>
                                <a:ea typeface="Cambria Math"/>
                                <a:cs typeface="Helvetica" pitchFamily="34" charset="0"/>
                              </a:rPr>
                              <m:t>12</m:t>
                            </m:r>
                          </m:den>
                        </m:f>
                      </m:e>
                    </m:box>
                    <m:d>
                      <m:dPr>
                        <m:ctrlPr>
                          <a:rPr lang="en-US" i="1" smtClean="0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Helvetica" pitchFamily="34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 smtClean="0">
                                <a:solidFill>
                                  <a:prstClr val="white"/>
                                </a:solidFill>
                                <a:latin typeface="Cambria Math"/>
                                <a:ea typeface="Cambria Math"/>
                                <a:cs typeface="Helvetica" pitchFamily="34" charset="0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solidFill>
                                  <a:prstClr val="white"/>
                                </a:solidFill>
                                <a:latin typeface="Cambria Math"/>
                                <a:ea typeface="Cambria Math"/>
                                <a:cs typeface="Helvetica" pitchFamily="34" charset="0"/>
                              </a:rPr>
                              <m:t>𝜙</m:t>
                            </m:r>
                          </m:e>
                          <m:sup>
                            <m:r>
                              <a:rPr lang="en-US" i="1" smtClean="0">
                                <a:solidFill>
                                  <a:prstClr val="white"/>
                                </a:solidFill>
                                <a:latin typeface="Cambria Math"/>
                                <a:ea typeface="Cambria Math"/>
                                <a:cs typeface="Helvetica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 smtClean="0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Helvetica" pitchFamily="34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i="1" smtClean="0">
                                <a:solidFill>
                                  <a:prstClr val="white"/>
                                </a:solidFill>
                                <a:latin typeface="Cambria Math"/>
                                <a:ea typeface="Cambria Math"/>
                                <a:cs typeface="Helvetica" pitchFamily="34" charset="0"/>
                              </a:rPr>
                            </m:ctrlPr>
                          </m:sSupPr>
                          <m:e>
                            <m:r>
                              <a:rPr lang="en-US" i="1" smtClean="0">
                                <a:solidFill>
                                  <a:prstClr val="white"/>
                                </a:solidFill>
                                <a:latin typeface="Cambria Math"/>
                                <a:ea typeface="Cambria Math"/>
                                <a:cs typeface="Helvetica" pitchFamily="34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i="1" smtClean="0">
                                <a:solidFill>
                                  <a:prstClr val="white"/>
                                </a:solidFill>
                                <a:latin typeface="Cambria Math"/>
                                <a:ea typeface="Cambria Math"/>
                                <a:cs typeface="Helvetica" pitchFamily="34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i="1" smtClean="0">
                        <a:solidFill>
                          <a:prstClr val="white"/>
                        </a:solidFill>
                        <a:latin typeface="Cambria Math"/>
                        <a:ea typeface="Cambria Math"/>
                        <a:cs typeface="Helvetica" pitchFamily="34" charset="0"/>
                      </a:rPr>
                      <m:t>=1/2</m:t>
                    </m:r>
                    <m:r>
                      <a:rPr lang="en-US" i="1" smtClean="0">
                        <a:solidFill>
                          <a:prstClr val="white"/>
                        </a:solidFill>
                        <a:latin typeface="Cambria Math"/>
                        <a:ea typeface="Cambria Math"/>
                        <a:cs typeface="Helvetica" pitchFamily="34" charset="0"/>
                      </a:rPr>
                      <m:t>𝜅</m:t>
                    </m:r>
                    <m:r>
                      <a:rPr lang="en-US" i="1" baseline="30000" smtClean="0">
                        <a:solidFill>
                          <a:prstClr val="white"/>
                        </a:solidFill>
                        <a:latin typeface="Cambria Math"/>
                        <a:ea typeface="Cambria Math"/>
                        <a:cs typeface="Helvetica" pitchFamily="34" charset="0"/>
                      </a:rPr>
                      <m:t>2</m:t>
                    </m:r>
                    <m:r>
                      <a:rPr lang="en-US" i="1" smtClean="0">
                        <a:solidFill>
                          <a:prstClr val="white"/>
                        </a:solidFill>
                        <a:latin typeface="Cambria Math"/>
                        <a:ea typeface="Cambria Math"/>
                        <a:cs typeface="Helvetica" pitchFamily="34" charset="0"/>
                      </a:rPr>
                      <m:t>  </m:t>
                    </m:r>
                    <m:r>
                      <a:rPr lang="en-US" i="1" smtClean="0">
                        <a:solidFill>
                          <a:prstClr val="white"/>
                        </a:solidFill>
                        <a:latin typeface="Cambria Math"/>
                        <a:ea typeface="Cambria Math"/>
                        <a:cs typeface="Helvetica" pitchFamily="34" charset="0"/>
                      </a:rPr>
                      <m:t>𝑡𝑜</m:t>
                    </m:r>
                    <m:r>
                      <a:rPr lang="en-US" i="1" smtClean="0">
                        <a:solidFill>
                          <a:prstClr val="white"/>
                        </a:solidFill>
                        <a:latin typeface="Cambria Math"/>
                        <a:ea typeface="Cambria Math"/>
                        <a:cs typeface="Helvetica" pitchFamily="34" charset="0"/>
                      </a:rPr>
                      <m:t> </m:t>
                    </m:r>
                    <m:r>
                      <a:rPr lang="en-US" i="1" smtClean="0">
                        <a:solidFill>
                          <a:prstClr val="white"/>
                        </a:solidFill>
                        <a:latin typeface="Cambria Math"/>
                        <a:ea typeface="Cambria Math"/>
                        <a:cs typeface="Helvetica" pitchFamily="34" charset="0"/>
                      </a:rPr>
                      <m:t>𝑟𝑒𝑐𝑜𝑣𝑒𝑟</m:t>
                    </m:r>
                    <m:r>
                      <a:rPr lang="en-US" i="1" smtClean="0">
                        <a:solidFill>
                          <a:prstClr val="white"/>
                        </a:solidFill>
                        <a:latin typeface="Cambria Math"/>
                        <a:ea typeface="Cambria Math"/>
                        <a:cs typeface="Helvetica" pitchFamily="34" charset="0"/>
                      </a:rPr>
                      <m:t> </m:t>
                    </m:r>
                    <m:r>
                      <a:rPr lang="en-US" i="1" smtClean="0">
                        <a:solidFill>
                          <a:prstClr val="white"/>
                        </a:solidFill>
                        <a:latin typeface="Cambria Math"/>
                        <a:ea typeface="Cambria Math"/>
                        <a:cs typeface="Helvetica" pitchFamily="34" charset="0"/>
                      </a:rPr>
                      <m:t>𝐸𝑖𝑛𝑠𝑡𝑒𝑖𝑛</m:t>
                    </m:r>
                    <m:r>
                      <a:rPr lang="en-US" i="1" smtClean="0">
                        <a:solidFill>
                          <a:prstClr val="white"/>
                        </a:solidFill>
                        <a:latin typeface="Cambria Math"/>
                        <a:ea typeface="Cambria Math"/>
                        <a:cs typeface="Helvetica" pitchFamily="34" charset="0"/>
                      </a:rPr>
                      <m:t> </m:t>
                    </m:r>
                    <m:r>
                      <a:rPr lang="en-US" i="1" smtClean="0">
                        <a:solidFill>
                          <a:prstClr val="white"/>
                        </a:solidFill>
                        <a:latin typeface="Cambria Math"/>
                        <a:ea typeface="Cambria Math"/>
                        <a:cs typeface="Helvetica" pitchFamily="34" charset="0"/>
                      </a:rPr>
                      <m:t>𝑒𝑞𝑠</m:t>
                    </m:r>
                    <m:r>
                      <a:rPr lang="en-US" i="1" smtClean="0">
                        <a:solidFill>
                          <a:prstClr val="white"/>
                        </a:solidFill>
                        <a:latin typeface="Cambria Math"/>
                        <a:ea typeface="Cambria Math"/>
                        <a:cs typeface="Helvetica" pitchFamily="34" charset="0"/>
                      </a:rPr>
                      <m:t>. </m:t>
                    </m:r>
                  </m:oMath>
                </a14:m>
                <a:r>
                  <a:rPr lang="en-US" dirty="0" smtClean="0">
                    <a:solidFill>
                      <a:prstClr val="white"/>
                    </a:solidFill>
                    <a:latin typeface="Calibri"/>
                    <a:ea typeface="Cambria Math"/>
                    <a:cs typeface="Helvetica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145" y="6301613"/>
                <a:ext cx="8077200" cy="436402"/>
              </a:xfrm>
              <a:prstGeom prst="rect">
                <a:avLst/>
              </a:prstGeom>
              <a:blipFill rotWithShape="1">
                <a:blip r:embed="rId2"/>
                <a:stretch>
                  <a:fillRect l="-755" t="-4225" b="-197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122631" y="3472357"/>
            <a:ext cx="8518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400" dirty="0" smtClean="0">
                <a:solidFill>
                  <a:prstClr val="white"/>
                </a:solidFill>
                <a:latin typeface="Calibri"/>
                <a:cs typeface="+mn-cs"/>
              </a:rPr>
              <a:t>“Weyl invariant extension” (the same theory written a novel way!):</a:t>
            </a:r>
            <a:endParaRPr lang="en-US" sz="2400" dirty="0">
              <a:solidFill>
                <a:prstClr val="white"/>
              </a:solidFill>
              <a:latin typeface="Calibri"/>
              <a:cs typeface="+mn-cs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047345" y="4005757"/>
            <a:ext cx="7914553" cy="1285944"/>
            <a:chOff x="1305647" y="4340151"/>
            <a:chExt cx="7914553" cy="1285944"/>
          </a:xfrm>
          <a:solidFill>
            <a:schemeClr val="bg1"/>
          </a:solidFill>
        </p:grpSpPr>
        <p:sp>
          <p:nvSpPr>
            <p:cNvPr id="18" name="Rectangle 17"/>
            <p:cNvSpPr/>
            <p:nvPr/>
          </p:nvSpPr>
          <p:spPr>
            <a:xfrm>
              <a:off x="1305647" y="4340151"/>
              <a:ext cx="7914553" cy="1285944"/>
            </a:xfrm>
            <a:prstGeom prst="rect">
              <a:avLst/>
            </a:prstGeom>
            <a:grp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pic>
          <p:nvPicPr>
            <p:cNvPr id="19" name="Picture 4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065"/>
            <a:stretch/>
          </p:blipFill>
          <p:spPr bwMode="auto">
            <a:xfrm>
              <a:off x="1524000" y="4419600"/>
              <a:ext cx="5498133" cy="1143486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" name="TextBox 19"/>
            <p:cNvSpPr txBox="1"/>
            <p:nvPr/>
          </p:nvSpPr>
          <p:spPr>
            <a:xfrm>
              <a:off x="8341090" y="4470737"/>
              <a:ext cx="421910" cy="1015663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6000" spc="-150" dirty="0" smtClean="0">
                  <a:solidFill>
                    <a:prstClr val="black"/>
                  </a:solidFill>
                  <a:latin typeface="Sylfaen" pitchFamily="18" charset="0"/>
                  <a:cs typeface="Times New Roman" pitchFamily="18" charset="0"/>
                </a:rPr>
                <a:t>]</a:t>
              </a:r>
              <a:endParaRPr lang="en-US" sz="7200" spc="-150" dirty="0">
                <a:solidFill>
                  <a:prstClr val="black"/>
                </a:solidFill>
                <a:latin typeface="Sylfaen" pitchFamily="18" charset="0"/>
                <a:cs typeface="Times New Roman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010400" y="4724400"/>
              <a:ext cx="1530034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400" dirty="0">
                  <a:solidFill>
                    <a:prstClr val="black"/>
                  </a:solidFill>
                  <a:latin typeface="Calibri"/>
                  <a:cs typeface="+mn-cs"/>
                </a:rPr>
                <a:t>+ radiation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428345" y="5525672"/>
                <a:ext cx="7315079" cy="7551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dirty="0" smtClean="0">
                    <a:solidFill>
                      <a:prstClr val="white"/>
                    </a:solidFill>
                    <a:latin typeface="Calibri"/>
                    <a:cs typeface="+mn-cs"/>
                  </a:rPr>
                  <a:t>Weyl invariant: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prstClr val="white"/>
                            </a:solidFill>
                            <a:latin typeface="Cambria Math"/>
                            <a:cs typeface="+mn-cs"/>
                          </a:rPr>
                        </m:ctrlPr>
                      </m:sSubPr>
                      <m:e>
                        <m:r>
                          <a:rPr lang="en-US" i="1" smtClean="0">
                            <a:solidFill>
                              <a:prstClr val="white"/>
                            </a:solidFill>
                            <a:latin typeface="Cambria Math"/>
                            <a:cs typeface="+mn-cs"/>
                          </a:rPr>
                          <m:t>𝑔</m:t>
                        </m:r>
                      </m:e>
                      <m:sub>
                        <m:r>
                          <a:rPr lang="en-US" i="1" smtClean="0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+mn-cs"/>
                          </a:rPr>
                          <m:t>𝛼𝛽</m:t>
                        </m:r>
                      </m:sub>
                    </m:sSub>
                    <m:r>
                      <a:rPr lang="en-US" i="1" smtClean="0">
                        <a:solidFill>
                          <a:prstClr val="white"/>
                        </a:solidFill>
                        <a:latin typeface="Cambria Math"/>
                        <a:ea typeface="Cambria Math"/>
                        <a:cs typeface="+mn-cs"/>
                      </a:rPr>
                      <m:t>→</m:t>
                    </m:r>
                    <m:sSup>
                      <m:sSupPr>
                        <m:ctrlPr>
                          <a:rPr lang="en-US" i="1" smtClean="0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+mn-cs"/>
                          </a:rPr>
                        </m:ctrlPr>
                      </m:sSupPr>
                      <m:e>
                        <m:r>
                          <a:rPr lang="en-US" i="1" smtClean="0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+mn-cs"/>
                          </a:rPr>
                          <m:t>𝑒</m:t>
                        </m:r>
                      </m:e>
                      <m:sup>
                        <m:r>
                          <a:rPr lang="en-US" i="1" smtClean="0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+mn-cs"/>
                          </a:rPr>
                          <m:t>2</m:t>
                        </m:r>
                        <m:r>
                          <a:rPr lang="en-US" i="1" smtClean="0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+mn-cs"/>
                          </a:rPr>
                          <m:t>𝜔</m:t>
                        </m:r>
                        <m:r>
                          <a:rPr lang="en-US" i="1" smtClean="0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+mn-cs"/>
                          </a:rPr>
                          <m:t>(</m:t>
                        </m:r>
                        <m:r>
                          <a:rPr lang="en-US" i="1" smtClean="0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+mn-cs"/>
                          </a:rPr>
                          <m:t>𝑥</m:t>
                        </m:r>
                        <m:r>
                          <a:rPr lang="en-US" i="1" smtClean="0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+mn-cs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prstClr val="white"/>
                    </a:solidFill>
                    <a:latin typeface="Calibri"/>
                    <a:cs typeface="+mn-cs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prstClr val="white"/>
                            </a:solidFill>
                            <a:latin typeface="Cambria Math"/>
                            <a:cs typeface="+mn-cs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prstClr val="white"/>
                            </a:solidFill>
                            <a:latin typeface="Cambria Math"/>
                            <a:cs typeface="+mn-cs"/>
                          </a:rPr>
                          <m:t>𝑔</m:t>
                        </m:r>
                      </m:e>
                      <m:sub>
                        <m:r>
                          <a:rPr lang="en-US" i="1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+mn-cs"/>
                          </a:rPr>
                          <m:t>𝛼𝛽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prstClr val="white"/>
                    </a:solidFill>
                    <a:latin typeface="Calibri"/>
                    <a:cs typeface="+mn-cs"/>
                  </a:rPr>
                  <a:t> , 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prstClr val="white"/>
                        </a:solidFill>
                        <a:latin typeface="Cambria Math"/>
                        <a:ea typeface="Cambria Math"/>
                        <a:cs typeface="+mn-cs"/>
                      </a:rPr>
                      <m:t>𝜙</m:t>
                    </m:r>
                    <m:r>
                      <a:rPr lang="en-US" i="1">
                        <a:solidFill>
                          <a:prstClr val="white"/>
                        </a:solidFill>
                        <a:latin typeface="Cambria Math"/>
                        <a:ea typeface="Cambria Math"/>
                        <a:cs typeface="+mn-cs"/>
                      </a:rPr>
                      <m:t>→</m:t>
                    </m:r>
                    <m:sSup>
                      <m:sSupPr>
                        <m:ctrlPr>
                          <a:rPr lang="en-US" i="1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+mn-cs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+mn-cs"/>
                          </a:rPr>
                          <m:t>𝑒</m:t>
                        </m:r>
                      </m:e>
                      <m:sup>
                        <m:r>
                          <a:rPr lang="en-US" i="1" smtClean="0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+mn-cs"/>
                          </a:rPr>
                          <m:t>−</m:t>
                        </m:r>
                        <m:r>
                          <a:rPr lang="en-US" i="1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+mn-cs"/>
                          </a:rPr>
                          <m:t>𝜔</m:t>
                        </m:r>
                        <m:r>
                          <a:rPr lang="en-US" i="1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+mn-cs"/>
                          </a:rPr>
                          <m:t>(</m:t>
                        </m:r>
                        <m:r>
                          <a:rPr lang="en-US" i="1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+mn-cs"/>
                          </a:rPr>
                          <m:t>𝑥</m:t>
                        </m:r>
                        <m:r>
                          <a:rPr lang="en-US" i="1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+mn-cs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prstClr val="white"/>
                    </a:solidFill>
                    <a:latin typeface="Calibri"/>
                    <a:ea typeface="Cambria Math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white"/>
                        </a:solidFill>
                        <a:latin typeface="Cambria Math"/>
                        <a:ea typeface="Cambria Math"/>
                        <a:cs typeface="+mn-cs"/>
                      </a:rPr>
                      <m:t>𝜙</m:t>
                    </m:r>
                  </m:oMath>
                </a14:m>
                <a:r>
                  <a:rPr lang="en-US" dirty="0" smtClean="0">
                    <a:solidFill>
                      <a:prstClr val="white"/>
                    </a:solidFill>
                    <a:latin typeface="Calibri"/>
                    <a:cs typeface="+mn-cs"/>
                  </a:rPr>
                  <a:t> and s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white"/>
                        </a:solidFill>
                        <a:latin typeface="Cambria Math"/>
                        <a:ea typeface="Cambria Math"/>
                        <a:cs typeface="+mn-cs"/>
                      </a:rPr>
                      <m:t>→</m:t>
                    </m:r>
                    <m:sSup>
                      <m:sSupPr>
                        <m:ctrlPr>
                          <a:rPr lang="en-US" i="1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+mn-cs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+mn-cs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+mn-cs"/>
                          </a:rPr>
                          <m:t>−</m:t>
                        </m:r>
                        <m:r>
                          <a:rPr lang="en-US" i="1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+mn-cs"/>
                          </a:rPr>
                          <m:t>𝜔</m:t>
                        </m:r>
                        <m:r>
                          <a:rPr lang="en-US" i="1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+mn-cs"/>
                          </a:rPr>
                          <m:t>(</m:t>
                        </m:r>
                        <m:r>
                          <a:rPr lang="en-US" i="1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+mn-cs"/>
                          </a:rPr>
                          <m:t>𝑥</m:t>
                        </m:r>
                        <m:r>
                          <a:rPr lang="en-US" i="1">
                            <a:solidFill>
                              <a:prstClr val="white"/>
                            </a:solidFill>
                            <a:latin typeface="Cambria Math"/>
                            <a:ea typeface="Cambria Math"/>
                            <a:cs typeface="+mn-cs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prstClr val="white"/>
                    </a:solidFill>
                    <a:latin typeface="Calibri"/>
                    <a:ea typeface="Cambria Math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prstClr val="white"/>
                        </a:solidFill>
                        <a:latin typeface="Cambria Math"/>
                        <a:ea typeface="Cambria Math"/>
                        <a:cs typeface="+mn-cs"/>
                      </a:rPr>
                      <m:t>𝑠</m:t>
                    </m:r>
                  </m:oMath>
                </a14:m>
                <a:endParaRPr lang="en-US" dirty="0">
                  <a:solidFill>
                    <a:prstClr val="white"/>
                  </a:solidFill>
                  <a:latin typeface="Calibri"/>
                  <a:cs typeface="+mn-cs"/>
                </a:endParaRPr>
              </a:p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dirty="0">
                  <a:solidFill>
                    <a:prstClr val="white"/>
                  </a:solidFill>
                  <a:latin typeface="Calibri"/>
                  <a:cs typeface="+mn-cs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8345" y="5525672"/>
                <a:ext cx="7315079" cy="755143"/>
              </a:xfrm>
              <a:prstGeom prst="rect">
                <a:avLst/>
              </a:prstGeom>
              <a:blipFill rotWithShape="1">
                <a:blip r:embed="rId4"/>
                <a:stretch>
                  <a:fillRect l="-833" t="-8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871658" y="2595188"/>
            <a:ext cx="60860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prstClr val="white"/>
                </a:solidFill>
                <a:latin typeface="Calibri"/>
                <a:cs typeface="+mn-cs"/>
              </a:rPr>
              <a:t>Smooth &amp; Flat;  Can ignore potentials and gradients;  Ultralocal</a:t>
            </a:r>
            <a:endParaRPr lang="en-US" sz="1800" dirty="0">
              <a:solidFill>
                <a:prstClr val="white"/>
              </a:solidFill>
              <a:latin typeface="Calibri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0878" y="784158"/>
            <a:ext cx="75342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Note that, near the bounce, the effective action simplifies: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004519" y="0"/>
            <a:ext cx="19285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a proposal</a:t>
            </a:r>
            <a:endParaRPr lang="en-US" sz="3200" dirty="0">
              <a:solidFill>
                <a:schemeClr val="bg1"/>
              </a:solidFill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971145" y="1359055"/>
            <a:ext cx="6697889" cy="1066800"/>
            <a:chOff x="990600" y="1676400"/>
            <a:chExt cx="6697889" cy="1066800"/>
          </a:xfrm>
          <a:solidFill>
            <a:schemeClr val="bg1"/>
          </a:solidFill>
        </p:grpSpPr>
        <p:sp>
          <p:nvSpPr>
            <p:cNvPr id="36" name="Rectangle 35"/>
            <p:cNvSpPr/>
            <p:nvPr/>
          </p:nvSpPr>
          <p:spPr>
            <a:xfrm>
              <a:off x="990601" y="1676400"/>
              <a:ext cx="6697888" cy="1066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pic>
          <p:nvPicPr>
            <p:cNvPr id="37" name="Picture 2"/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8455"/>
            <a:stretch/>
          </p:blipFill>
          <p:spPr bwMode="auto">
            <a:xfrm>
              <a:off x="990600" y="1799256"/>
              <a:ext cx="4962875" cy="93345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8" name="TextBox 37"/>
            <p:cNvSpPr txBox="1"/>
            <p:nvPr/>
          </p:nvSpPr>
          <p:spPr>
            <a:xfrm>
              <a:off x="5950420" y="1948190"/>
              <a:ext cx="1640642" cy="52322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400" dirty="0" smtClean="0">
                  <a:solidFill>
                    <a:prstClr val="white"/>
                  </a:solidFill>
                  <a:latin typeface="Calibri"/>
                  <a:cs typeface="+mn-cs"/>
                </a:rPr>
                <a:t>+ radiation</a:t>
              </a:r>
              <a:r>
                <a:rPr lang="en-US" sz="2800" spc="-150" dirty="0" smtClean="0">
                  <a:solidFill>
                    <a:prstClr val="white"/>
                  </a:solidFill>
                  <a:latin typeface="Calibri"/>
                  <a:cs typeface="+mn-cs"/>
                </a:rPr>
                <a:t>]</a:t>
              </a:r>
              <a:endParaRPr lang="en-US" sz="3600" spc="-150" dirty="0">
                <a:solidFill>
                  <a:prstClr val="white"/>
                </a:solidFill>
                <a:latin typeface="Calibri"/>
                <a:cs typeface="+mn-cs"/>
              </a:endParaRPr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5943600" y="1632615"/>
            <a:ext cx="16406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400" dirty="0" smtClean="0">
                <a:solidFill>
                  <a:prstClr val="black"/>
                </a:solidFill>
                <a:latin typeface="Calibri"/>
                <a:cs typeface="+mn-cs"/>
              </a:rPr>
              <a:t>+ radiation</a:t>
            </a:r>
            <a:r>
              <a:rPr lang="en-US" sz="2800" spc="-150" dirty="0" smtClean="0">
                <a:solidFill>
                  <a:prstClr val="black"/>
                </a:solidFill>
                <a:latin typeface="Calibri"/>
                <a:cs typeface="+mn-cs"/>
              </a:rPr>
              <a:t>]</a:t>
            </a:r>
            <a:endParaRPr lang="en-US" sz="3600" spc="-150" dirty="0">
              <a:solidFill>
                <a:prstClr val="black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0254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52400" y="45086"/>
            <a:ext cx="508273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400" dirty="0" smtClean="0">
                <a:solidFill>
                  <a:prstClr val="white"/>
                </a:solidFill>
                <a:latin typeface="Calibri"/>
                <a:cs typeface="+mn-cs"/>
              </a:rPr>
              <a:t>Every solution of the Einstein equations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white"/>
                </a:solidFill>
                <a:latin typeface="Calibri"/>
                <a:cs typeface="+mn-cs"/>
              </a:rPr>
              <a:t>	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990601" y="686427"/>
            <a:ext cx="6697889" cy="1066800"/>
            <a:chOff x="1136180" y="2895600"/>
            <a:chExt cx="6697889" cy="1066800"/>
          </a:xfrm>
          <a:solidFill>
            <a:schemeClr val="bg1"/>
          </a:solidFill>
        </p:grpSpPr>
        <p:sp>
          <p:nvSpPr>
            <p:cNvPr id="8" name="Rectangle 7"/>
            <p:cNvSpPr/>
            <p:nvPr/>
          </p:nvSpPr>
          <p:spPr>
            <a:xfrm>
              <a:off x="1136181" y="2895600"/>
              <a:ext cx="6697888" cy="106680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pic>
          <p:nvPicPr>
            <p:cNvPr id="10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8455"/>
            <a:stretch/>
          </p:blipFill>
          <p:spPr bwMode="auto">
            <a:xfrm>
              <a:off x="1136180" y="3018456"/>
              <a:ext cx="4962875" cy="93345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6096000" y="3167390"/>
              <a:ext cx="1640642" cy="52322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400" dirty="0" smtClean="0">
                  <a:solidFill>
                    <a:prstClr val="black"/>
                  </a:solidFill>
                  <a:latin typeface="Calibri"/>
                  <a:cs typeface="+mn-cs"/>
                </a:rPr>
                <a:t>+ radiation</a:t>
              </a:r>
              <a:r>
                <a:rPr lang="en-US" sz="2800" spc="-150" dirty="0" smtClean="0">
                  <a:solidFill>
                    <a:prstClr val="black"/>
                  </a:solidFill>
                  <a:latin typeface="Calibri"/>
                  <a:cs typeface="+mn-cs"/>
                </a:rPr>
                <a:t>]</a:t>
              </a:r>
              <a:endParaRPr lang="en-US" sz="3600" spc="-150" dirty="0">
                <a:solidFill>
                  <a:prstClr val="black"/>
                </a:solidFill>
                <a:latin typeface="Calibri"/>
                <a:cs typeface="+mn-cs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142086" y="2023838"/>
            <a:ext cx="70703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400" dirty="0" smtClean="0">
                <a:solidFill>
                  <a:prstClr val="white"/>
                </a:solidFill>
                <a:latin typeface="Calibri"/>
                <a:cs typeface="+mn-cs"/>
              </a:rPr>
              <a:t>. . . </a:t>
            </a:r>
            <a:r>
              <a:rPr lang="en-US" sz="2400" dirty="0">
                <a:solidFill>
                  <a:prstClr val="white"/>
                </a:solidFill>
                <a:latin typeface="Calibri"/>
                <a:cs typeface="+mn-cs"/>
              </a:rPr>
              <a:t>i</a:t>
            </a:r>
            <a:r>
              <a:rPr lang="en-US" sz="2400" dirty="0" smtClean="0">
                <a:solidFill>
                  <a:prstClr val="white"/>
                </a:solidFill>
                <a:latin typeface="Calibri"/>
                <a:cs typeface="+mn-cs"/>
              </a:rPr>
              <a:t>s also a solution of the Weyl invariant extension . . .</a:t>
            </a:r>
            <a:endParaRPr lang="en-US" sz="2400" dirty="0">
              <a:solidFill>
                <a:prstClr val="white"/>
              </a:solidFill>
              <a:latin typeface="Calibri"/>
              <a:cs typeface="+mn-cs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066800" y="2557238"/>
            <a:ext cx="7914553" cy="1285944"/>
            <a:chOff x="1305647" y="4340151"/>
            <a:chExt cx="7914553" cy="1285944"/>
          </a:xfrm>
          <a:solidFill>
            <a:schemeClr val="bg1"/>
          </a:solidFill>
        </p:grpSpPr>
        <p:sp>
          <p:nvSpPr>
            <p:cNvPr id="18" name="Rectangle 17"/>
            <p:cNvSpPr/>
            <p:nvPr/>
          </p:nvSpPr>
          <p:spPr>
            <a:xfrm>
              <a:off x="1305647" y="4340151"/>
              <a:ext cx="7914553" cy="1285944"/>
            </a:xfrm>
            <a:prstGeom prst="rect">
              <a:avLst/>
            </a:prstGeom>
            <a:grp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pic>
          <p:nvPicPr>
            <p:cNvPr id="19" name="Picture 4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065"/>
            <a:stretch/>
          </p:blipFill>
          <p:spPr bwMode="auto">
            <a:xfrm>
              <a:off x="1524000" y="4419600"/>
              <a:ext cx="5498133" cy="1143486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" name="TextBox 19"/>
            <p:cNvSpPr txBox="1"/>
            <p:nvPr/>
          </p:nvSpPr>
          <p:spPr>
            <a:xfrm>
              <a:off x="8341090" y="4470737"/>
              <a:ext cx="421910" cy="1015663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6000" spc="-150" dirty="0" smtClean="0">
                  <a:solidFill>
                    <a:prstClr val="black"/>
                  </a:solidFill>
                  <a:latin typeface="Sylfaen" pitchFamily="18" charset="0"/>
                  <a:cs typeface="Times New Roman" pitchFamily="18" charset="0"/>
                </a:rPr>
                <a:t>]</a:t>
              </a:r>
              <a:endParaRPr lang="en-US" sz="7200" spc="-150" dirty="0">
                <a:solidFill>
                  <a:prstClr val="black"/>
                </a:solidFill>
                <a:latin typeface="Sylfaen" pitchFamily="18" charset="0"/>
                <a:cs typeface="Times New Roman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010400" y="4724400"/>
              <a:ext cx="1530034" cy="46166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400" dirty="0">
                  <a:solidFill>
                    <a:prstClr val="black"/>
                  </a:solidFill>
                  <a:latin typeface="Calibri"/>
                  <a:cs typeface="+mn-cs"/>
                </a:rPr>
                <a:t>+ radiation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26067" y="4040765"/>
            <a:ext cx="84684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400" dirty="0" smtClean="0">
                <a:solidFill>
                  <a:prstClr val="white"/>
                </a:solidFill>
                <a:latin typeface="Calibri"/>
                <a:cs typeface="+mn-cs"/>
              </a:rPr>
              <a:t>. . . and also a solution of other gauge-fixed versions (e.g., g = a =1)</a:t>
            </a:r>
            <a:endParaRPr lang="en-US" sz="2400" dirty="0">
              <a:solidFill>
                <a:prstClr val="white"/>
              </a:solidFill>
              <a:latin typeface="Calibri"/>
              <a:cs typeface="+mn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40112" y="5851061"/>
            <a:ext cx="8853257" cy="95410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prstClr val="white"/>
                </a:solidFill>
                <a:latin typeface="Calibri"/>
                <a:cs typeface="+mn-cs"/>
              </a:rPr>
              <a:t>b</a:t>
            </a:r>
            <a:r>
              <a:rPr lang="en-US" sz="2800" dirty="0" smtClean="0">
                <a:solidFill>
                  <a:prstClr val="white"/>
                </a:solidFill>
                <a:latin typeface="Calibri"/>
                <a:cs typeface="+mn-cs"/>
              </a:rPr>
              <a:t>ut … geodesically incomplete solutions in one gauge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prstClr val="white"/>
                </a:solidFill>
                <a:latin typeface="Calibri"/>
                <a:cs typeface="+mn-cs"/>
              </a:rPr>
              <a:t> </a:t>
            </a:r>
            <a:r>
              <a:rPr lang="en-US" sz="2800" dirty="0" smtClean="0">
                <a:solidFill>
                  <a:prstClr val="white"/>
                </a:solidFill>
                <a:latin typeface="Calibri"/>
                <a:cs typeface="+mn-cs"/>
              </a:rPr>
              <a:t>          may be geodesically complete solutions in the other !</a:t>
            </a:r>
            <a:endParaRPr lang="en-US" sz="2800" dirty="0">
              <a:solidFill>
                <a:prstClr val="white"/>
              </a:solidFill>
              <a:latin typeface="Calibri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762000" y="4599935"/>
            <a:ext cx="7848600" cy="1092200"/>
            <a:chOff x="762000" y="4599935"/>
            <a:chExt cx="7848600" cy="1092200"/>
          </a:xfrm>
        </p:grpSpPr>
        <p:sp>
          <p:nvSpPr>
            <p:cNvPr id="14" name="Right Arrow 13"/>
            <p:cNvSpPr/>
            <p:nvPr/>
          </p:nvSpPr>
          <p:spPr>
            <a:xfrm>
              <a:off x="762000" y="4977974"/>
              <a:ext cx="624000" cy="471490"/>
            </a:xfrm>
            <a:prstGeom prst="rightArrow">
              <a:avLst>
                <a:gd name="adj1" fmla="val 50000"/>
                <a:gd name="adj2" fmla="val 47398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pic>
          <p:nvPicPr>
            <p:cNvPr id="25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43050" y="4599935"/>
              <a:ext cx="7067550" cy="1092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6" name="Rectangle 25"/>
            <p:cNvSpPr/>
            <p:nvPr/>
          </p:nvSpPr>
          <p:spPr>
            <a:xfrm>
              <a:off x="3557230" y="5128087"/>
              <a:ext cx="148294" cy="1945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191000" y="5094015"/>
              <a:ext cx="152400" cy="1934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334000" y="5094014"/>
              <a:ext cx="152400" cy="3810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 flipH="1">
              <a:off x="5970270" y="5153180"/>
              <a:ext cx="160017" cy="2132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41107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4299" y="2400300"/>
            <a:ext cx="8896351" cy="111480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Inverted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 extrusionH="57150"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6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50" endPos="85000" dist="60007" dir="5400000" sy="-100000" algn="bl" rotWithShape="0"/>
                </a:effectLst>
              </a:rPr>
              <a:t>Recent Progress on</a:t>
            </a:r>
          </a:p>
          <a:p>
            <a:pPr algn="ctr"/>
            <a:r>
              <a:rPr lang="en-US" sz="6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50" endPos="85000" dist="60007" dir="5400000" sy="-100000" algn="bl" rotWithShape="0"/>
                </a:effectLst>
              </a:rPr>
              <a:t>Cosmological Bounces &amp; Bouncing Cosmologies</a:t>
            </a:r>
            <a:endParaRPr lang="en-US" sz="60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  <a:reflection blurRad="6350" stA="55000" endA="50" endPos="85000" dist="60007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65755" y="5502731"/>
            <a:ext cx="65982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C0C0"/>
                </a:solidFill>
              </a:rPr>
              <a:t>Current Themes in High Energy Physics and Cosmology</a:t>
            </a:r>
          </a:p>
          <a:p>
            <a:pPr algn="ctr"/>
            <a:r>
              <a:rPr lang="en-US" dirty="0" smtClean="0">
                <a:solidFill>
                  <a:srgbClr val="C0C0C0"/>
                </a:solidFill>
              </a:rPr>
              <a:t>August 25-29,2014</a:t>
            </a:r>
            <a:endParaRPr lang="en-US" dirty="0">
              <a:solidFill>
                <a:srgbClr val="C0C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552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2" name="Picture 2" descr="C:\Users\steinh\Desktop\BarsAntiG\Fig1bcst2b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651" y="1135833"/>
            <a:ext cx="7174466" cy="4080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7043" name="Picture 3" descr="C:\Users\steinh\Desktop\BarsAntiG\Fig1bcst2b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773" y="1135118"/>
            <a:ext cx="7174470" cy="4080478"/>
          </a:xfrm>
          <a:prstGeom prst="rect">
            <a:avLst/>
          </a:prstGeom>
          <a:solidFill>
            <a:schemeClr val="tx1"/>
          </a:solidFill>
          <a:extLst/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1497" y="5532620"/>
            <a:ext cx="7067550" cy="109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Rectangle 34"/>
          <p:cNvSpPr/>
          <p:nvPr/>
        </p:nvSpPr>
        <p:spPr>
          <a:xfrm>
            <a:off x="3275677" y="6119937"/>
            <a:ext cx="148294" cy="1945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909447" y="6085865"/>
            <a:ext cx="152400" cy="1934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082928" y="6085865"/>
            <a:ext cx="121919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714077" y="6085865"/>
            <a:ext cx="126385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Freeform 1"/>
          <p:cNvSpPr/>
          <p:nvPr/>
        </p:nvSpPr>
        <p:spPr>
          <a:xfrm>
            <a:off x="4829240" y="3481028"/>
            <a:ext cx="3242286" cy="1323600"/>
          </a:xfrm>
          <a:custGeom>
            <a:avLst/>
            <a:gdLst>
              <a:gd name="connsiteX0" fmla="*/ 0 w 2387053"/>
              <a:gd name="connsiteY0" fmla="*/ 0 h 983568"/>
              <a:gd name="connsiteX1" fmla="*/ 398206 w 2387053"/>
              <a:gd name="connsiteY1" fmla="*/ 427703 h 983568"/>
              <a:gd name="connsiteX2" fmla="*/ 781665 w 2387053"/>
              <a:gd name="connsiteY2" fmla="*/ 707923 h 983568"/>
              <a:gd name="connsiteX3" fmla="*/ 1135626 w 2387053"/>
              <a:gd name="connsiteY3" fmla="*/ 737419 h 983568"/>
              <a:gd name="connsiteX4" fmla="*/ 2300748 w 2387053"/>
              <a:gd name="connsiteY4" fmla="*/ 973393 h 983568"/>
              <a:gd name="connsiteX5" fmla="*/ 2300748 w 2387053"/>
              <a:gd name="connsiteY5" fmla="*/ 943897 h 983568"/>
              <a:gd name="connsiteX6" fmla="*/ 2300748 w 2387053"/>
              <a:gd name="connsiteY6" fmla="*/ 943897 h 983568"/>
              <a:gd name="connsiteX7" fmla="*/ 2300748 w 2387053"/>
              <a:gd name="connsiteY7" fmla="*/ 943897 h 983568"/>
              <a:gd name="connsiteX0" fmla="*/ 0 w 2383776"/>
              <a:gd name="connsiteY0" fmla="*/ 0 h 974970"/>
              <a:gd name="connsiteX1" fmla="*/ 398206 w 2383776"/>
              <a:gd name="connsiteY1" fmla="*/ 427703 h 974970"/>
              <a:gd name="connsiteX2" fmla="*/ 781665 w 2383776"/>
              <a:gd name="connsiteY2" fmla="*/ 707923 h 974970"/>
              <a:gd name="connsiteX3" fmla="*/ 1179871 w 2383776"/>
              <a:gd name="connsiteY3" fmla="*/ 884903 h 974970"/>
              <a:gd name="connsiteX4" fmla="*/ 2300748 w 2383776"/>
              <a:gd name="connsiteY4" fmla="*/ 973393 h 974970"/>
              <a:gd name="connsiteX5" fmla="*/ 2300748 w 2383776"/>
              <a:gd name="connsiteY5" fmla="*/ 943897 h 974970"/>
              <a:gd name="connsiteX6" fmla="*/ 2300748 w 2383776"/>
              <a:gd name="connsiteY6" fmla="*/ 943897 h 974970"/>
              <a:gd name="connsiteX7" fmla="*/ 2300748 w 2383776"/>
              <a:gd name="connsiteY7" fmla="*/ 943897 h 974970"/>
              <a:gd name="connsiteX0" fmla="*/ 0 w 2413272"/>
              <a:gd name="connsiteY0" fmla="*/ 0 h 985531"/>
              <a:gd name="connsiteX1" fmla="*/ 398206 w 2413272"/>
              <a:gd name="connsiteY1" fmla="*/ 427703 h 985531"/>
              <a:gd name="connsiteX2" fmla="*/ 781665 w 2413272"/>
              <a:gd name="connsiteY2" fmla="*/ 707923 h 985531"/>
              <a:gd name="connsiteX3" fmla="*/ 2300748 w 2413272"/>
              <a:gd name="connsiteY3" fmla="*/ 973393 h 985531"/>
              <a:gd name="connsiteX4" fmla="*/ 2300748 w 2413272"/>
              <a:gd name="connsiteY4" fmla="*/ 943897 h 985531"/>
              <a:gd name="connsiteX5" fmla="*/ 2300748 w 2413272"/>
              <a:gd name="connsiteY5" fmla="*/ 943897 h 985531"/>
              <a:gd name="connsiteX6" fmla="*/ 2300748 w 2413272"/>
              <a:gd name="connsiteY6" fmla="*/ 943897 h 985531"/>
              <a:gd name="connsiteX0" fmla="*/ 0 w 2395793"/>
              <a:gd name="connsiteY0" fmla="*/ 0 h 978036"/>
              <a:gd name="connsiteX1" fmla="*/ 398206 w 2395793"/>
              <a:gd name="connsiteY1" fmla="*/ 427703 h 978036"/>
              <a:gd name="connsiteX2" fmla="*/ 1017639 w 2395793"/>
              <a:gd name="connsiteY2" fmla="*/ 825910 h 978036"/>
              <a:gd name="connsiteX3" fmla="*/ 2300748 w 2395793"/>
              <a:gd name="connsiteY3" fmla="*/ 973393 h 978036"/>
              <a:gd name="connsiteX4" fmla="*/ 2300748 w 2395793"/>
              <a:gd name="connsiteY4" fmla="*/ 943897 h 978036"/>
              <a:gd name="connsiteX5" fmla="*/ 2300748 w 2395793"/>
              <a:gd name="connsiteY5" fmla="*/ 943897 h 978036"/>
              <a:gd name="connsiteX6" fmla="*/ 2300748 w 2395793"/>
              <a:gd name="connsiteY6" fmla="*/ 943897 h 978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95793" h="978036">
                <a:moveTo>
                  <a:pt x="0" y="0"/>
                </a:moveTo>
                <a:cubicBezTo>
                  <a:pt x="133964" y="154858"/>
                  <a:pt x="228600" y="290051"/>
                  <a:pt x="398206" y="427703"/>
                </a:cubicBezTo>
                <a:cubicBezTo>
                  <a:pt x="567812" y="565355"/>
                  <a:pt x="700549" y="734962"/>
                  <a:pt x="1017639" y="825910"/>
                </a:cubicBezTo>
                <a:cubicBezTo>
                  <a:pt x="1334729" y="916858"/>
                  <a:pt x="2086896" y="953728"/>
                  <a:pt x="2300748" y="973393"/>
                </a:cubicBezTo>
                <a:cubicBezTo>
                  <a:pt x="2514600" y="993058"/>
                  <a:pt x="2300748" y="943897"/>
                  <a:pt x="2300748" y="943897"/>
                </a:cubicBezTo>
                <a:lnTo>
                  <a:pt x="2300748" y="943897"/>
                </a:lnTo>
                <a:lnTo>
                  <a:pt x="2300748" y="943897"/>
                </a:lnTo>
              </a:path>
            </a:pathLst>
          </a:custGeom>
          <a:noFill/>
          <a:ln w="57150">
            <a:solidFill>
              <a:srgbClr val="00B05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08284" y="3499505"/>
            <a:ext cx="1117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800" b="1" dirty="0" smtClean="0">
                <a:solidFill>
                  <a:srgbClr val="FF7C80"/>
                </a:solidFill>
                <a:latin typeface="Calibri"/>
                <a:cs typeface="+mn-cs"/>
              </a:rPr>
              <a:t>crunch</a:t>
            </a:r>
            <a:endParaRPr lang="en-US" sz="1800" b="1" dirty="0">
              <a:solidFill>
                <a:srgbClr val="FF7C80"/>
              </a:solidFill>
              <a:latin typeface="Calibri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059872" y="3464893"/>
            <a:ext cx="885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800" b="1" dirty="0" smtClean="0">
                <a:solidFill>
                  <a:srgbClr val="00B050"/>
                </a:solidFill>
                <a:latin typeface="Calibri"/>
                <a:cs typeface="+mn-cs"/>
              </a:rPr>
              <a:t>bang</a:t>
            </a:r>
            <a:endParaRPr lang="en-US" sz="1800" b="1" dirty="0">
              <a:solidFill>
                <a:srgbClr val="00B050"/>
              </a:solidFill>
              <a:latin typeface="Calibri"/>
              <a:cs typeface="+mn-cs"/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4138614" y="2109348"/>
            <a:ext cx="1321378" cy="1363602"/>
          </a:xfrm>
          <a:custGeom>
            <a:avLst/>
            <a:gdLst>
              <a:gd name="connsiteX0" fmla="*/ 481710 w 942745"/>
              <a:gd name="connsiteY0" fmla="*/ 1127271 h 1256426"/>
              <a:gd name="connsiteX1" fmla="*/ 915663 w 942745"/>
              <a:gd name="connsiteY1" fmla="*/ 708817 h 1256426"/>
              <a:gd name="connsiteX2" fmla="*/ 838171 w 942745"/>
              <a:gd name="connsiteY2" fmla="*/ 119881 h 1256426"/>
              <a:gd name="connsiteX3" fmla="*/ 357724 w 942745"/>
              <a:gd name="connsiteY3" fmla="*/ 11393 h 1256426"/>
              <a:gd name="connsiteX4" fmla="*/ 1263 w 942745"/>
              <a:gd name="connsiteY4" fmla="*/ 290362 h 1256426"/>
              <a:gd name="connsiteX5" fmla="*/ 481710 w 942745"/>
              <a:gd name="connsiteY5" fmla="*/ 1189264 h 1256426"/>
              <a:gd name="connsiteX6" fmla="*/ 481710 w 942745"/>
              <a:gd name="connsiteY6" fmla="*/ 1127271 h 1256426"/>
              <a:gd name="connsiteX0" fmla="*/ 497148 w 958183"/>
              <a:gd name="connsiteY0" fmla="*/ 1144074 h 1252566"/>
              <a:gd name="connsiteX1" fmla="*/ 931101 w 958183"/>
              <a:gd name="connsiteY1" fmla="*/ 725620 h 1252566"/>
              <a:gd name="connsiteX2" fmla="*/ 853609 w 958183"/>
              <a:gd name="connsiteY2" fmla="*/ 136684 h 1252566"/>
              <a:gd name="connsiteX3" fmla="*/ 373162 w 958183"/>
              <a:gd name="connsiteY3" fmla="*/ 28196 h 1252566"/>
              <a:gd name="connsiteX4" fmla="*/ 1202 w 958183"/>
              <a:gd name="connsiteY4" fmla="*/ 539640 h 1252566"/>
              <a:gd name="connsiteX5" fmla="*/ 497148 w 958183"/>
              <a:gd name="connsiteY5" fmla="*/ 1206067 h 1252566"/>
              <a:gd name="connsiteX6" fmla="*/ 497148 w 958183"/>
              <a:gd name="connsiteY6" fmla="*/ 1144074 h 1252566"/>
              <a:gd name="connsiteX0" fmla="*/ 497148 w 958183"/>
              <a:gd name="connsiteY0" fmla="*/ 1144074 h 1252566"/>
              <a:gd name="connsiteX1" fmla="*/ 931101 w 958183"/>
              <a:gd name="connsiteY1" fmla="*/ 725620 h 1252566"/>
              <a:gd name="connsiteX2" fmla="*/ 853609 w 958183"/>
              <a:gd name="connsiteY2" fmla="*/ 136684 h 1252566"/>
              <a:gd name="connsiteX3" fmla="*/ 373162 w 958183"/>
              <a:gd name="connsiteY3" fmla="*/ 28196 h 1252566"/>
              <a:gd name="connsiteX4" fmla="*/ 1202 w 958183"/>
              <a:gd name="connsiteY4" fmla="*/ 539640 h 1252566"/>
              <a:gd name="connsiteX5" fmla="*/ 497148 w 958183"/>
              <a:gd name="connsiteY5" fmla="*/ 1206067 h 1252566"/>
              <a:gd name="connsiteX6" fmla="*/ 497148 w 958183"/>
              <a:gd name="connsiteY6" fmla="*/ 1144074 h 1252566"/>
              <a:gd name="connsiteX0" fmla="*/ 497957 w 962965"/>
              <a:gd name="connsiteY0" fmla="*/ 1144074 h 1252566"/>
              <a:gd name="connsiteX1" fmla="*/ 931910 w 962965"/>
              <a:gd name="connsiteY1" fmla="*/ 725620 h 1252566"/>
              <a:gd name="connsiteX2" fmla="*/ 854418 w 962965"/>
              <a:gd name="connsiteY2" fmla="*/ 136684 h 1252566"/>
              <a:gd name="connsiteX3" fmla="*/ 265483 w 962965"/>
              <a:gd name="connsiteY3" fmla="*/ 28196 h 1252566"/>
              <a:gd name="connsiteX4" fmla="*/ 2011 w 962965"/>
              <a:gd name="connsiteY4" fmla="*/ 539640 h 1252566"/>
              <a:gd name="connsiteX5" fmla="*/ 497957 w 962965"/>
              <a:gd name="connsiteY5" fmla="*/ 1206067 h 1252566"/>
              <a:gd name="connsiteX6" fmla="*/ 497957 w 962965"/>
              <a:gd name="connsiteY6" fmla="*/ 1144074 h 1252566"/>
              <a:gd name="connsiteX0" fmla="*/ 497760 w 940253"/>
              <a:gd name="connsiteY0" fmla="*/ 1182717 h 1291209"/>
              <a:gd name="connsiteX1" fmla="*/ 931713 w 940253"/>
              <a:gd name="connsiteY1" fmla="*/ 764263 h 1291209"/>
              <a:gd name="connsiteX2" fmla="*/ 745733 w 940253"/>
              <a:gd name="connsiteY2" fmla="*/ 82337 h 1291209"/>
              <a:gd name="connsiteX3" fmla="*/ 265286 w 940253"/>
              <a:gd name="connsiteY3" fmla="*/ 66839 h 1291209"/>
              <a:gd name="connsiteX4" fmla="*/ 1814 w 940253"/>
              <a:gd name="connsiteY4" fmla="*/ 578283 h 1291209"/>
              <a:gd name="connsiteX5" fmla="*/ 497760 w 940253"/>
              <a:gd name="connsiteY5" fmla="*/ 1244710 h 1291209"/>
              <a:gd name="connsiteX6" fmla="*/ 497760 w 940253"/>
              <a:gd name="connsiteY6" fmla="*/ 1182717 h 1291209"/>
              <a:gd name="connsiteX0" fmla="*/ 497760 w 942160"/>
              <a:gd name="connsiteY0" fmla="*/ 1166441 h 1274933"/>
              <a:gd name="connsiteX1" fmla="*/ 931713 w 942160"/>
              <a:gd name="connsiteY1" fmla="*/ 747987 h 1274933"/>
              <a:gd name="connsiteX2" fmla="*/ 745733 w 942160"/>
              <a:gd name="connsiteY2" fmla="*/ 66061 h 1274933"/>
              <a:gd name="connsiteX3" fmla="*/ 265286 w 942160"/>
              <a:gd name="connsiteY3" fmla="*/ 50563 h 1274933"/>
              <a:gd name="connsiteX4" fmla="*/ 1814 w 942160"/>
              <a:gd name="connsiteY4" fmla="*/ 562007 h 1274933"/>
              <a:gd name="connsiteX5" fmla="*/ 497760 w 942160"/>
              <a:gd name="connsiteY5" fmla="*/ 1228434 h 1274933"/>
              <a:gd name="connsiteX6" fmla="*/ 497760 w 942160"/>
              <a:gd name="connsiteY6" fmla="*/ 1166441 h 1274933"/>
              <a:gd name="connsiteX0" fmla="*/ 497424 w 931377"/>
              <a:gd name="connsiteY0" fmla="*/ 1182814 h 1291306"/>
              <a:gd name="connsiteX1" fmla="*/ 931377 w 931377"/>
              <a:gd name="connsiteY1" fmla="*/ 764360 h 1291306"/>
              <a:gd name="connsiteX2" fmla="*/ 497424 w 931377"/>
              <a:gd name="connsiteY2" fmla="*/ 51437 h 1291306"/>
              <a:gd name="connsiteX3" fmla="*/ 264950 w 931377"/>
              <a:gd name="connsiteY3" fmla="*/ 66936 h 1291306"/>
              <a:gd name="connsiteX4" fmla="*/ 1478 w 931377"/>
              <a:gd name="connsiteY4" fmla="*/ 578380 h 1291306"/>
              <a:gd name="connsiteX5" fmla="*/ 497424 w 931377"/>
              <a:gd name="connsiteY5" fmla="*/ 1244807 h 1291306"/>
              <a:gd name="connsiteX6" fmla="*/ 497424 w 931377"/>
              <a:gd name="connsiteY6" fmla="*/ 1182814 h 1291306"/>
              <a:gd name="connsiteX0" fmla="*/ 497424 w 931377"/>
              <a:gd name="connsiteY0" fmla="*/ 1161510 h 1270002"/>
              <a:gd name="connsiteX1" fmla="*/ 931377 w 931377"/>
              <a:gd name="connsiteY1" fmla="*/ 743056 h 1270002"/>
              <a:gd name="connsiteX2" fmla="*/ 497424 w 931377"/>
              <a:gd name="connsiteY2" fmla="*/ 30133 h 1270002"/>
              <a:gd name="connsiteX3" fmla="*/ 264950 w 931377"/>
              <a:gd name="connsiteY3" fmla="*/ 45632 h 1270002"/>
              <a:gd name="connsiteX4" fmla="*/ 1478 w 931377"/>
              <a:gd name="connsiteY4" fmla="*/ 557076 h 1270002"/>
              <a:gd name="connsiteX5" fmla="*/ 497424 w 931377"/>
              <a:gd name="connsiteY5" fmla="*/ 1223503 h 1270002"/>
              <a:gd name="connsiteX6" fmla="*/ 497424 w 931377"/>
              <a:gd name="connsiteY6" fmla="*/ 1161510 h 1270002"/>
              <a:gd name="connsiteX0" fmla="*/ 495946 w 929899"/>
              <a:gd name="connsiteY0" fmla="*/ 1133261 h 1241753"/>
              <a:gd name="connsiteX1" fmla="*/ 929899 w 929899"/>
              <a:gd name="connsiteY1" fmla="*/ 714807 h 1241753"/>
              <a:gd name="connsiteX2" fmla="*/ 495946 w 929899"/>
              <a:gd name="connsiteY2" fmla="*/ 1884 h 1241753"/>
              <a:gd name="connsiteX3" fmla="*/ 0 w 929899"/>
              <a:gd name="connsiteY3" fmla="*/ 528827 h 1241753"/>
              <a:gd name="connsiteX4" fmla="*/ 495946 w 929899"/>
              <a:gd name="connsiteY4" fmla="*/ 1195254 h 1241753"/>
              <a:gd name="connsiteX5" fmla="*/ 495946 w 929899"/>
              <a:gd name="connsiteY5" fmla="*/ 1133261 h 1241753"/>
              <a:gd name="connsiteX0" fmla="*/ 495946 w 929899"/>
              <a:gd name="connsiteY0" fmla="*/ 1131393 h 1248009"/>
              <a:gd name="connsiteX1" fmla="*/ 929899 w 929899"/>
              <a:gd name="connsiteY1" fmla="*/ 511461 h 1248009"/>
              <a:gd name="connsiteX2" fmla="*/ 495946 w 929899"/>
              <a:gd name="connsiteY2" fmla="*/ 16 h 1248009"/>
              <a:gd name="connsiteX3" fmla="*/ 0 w 929899"/>
              <a:gd name="connsiteY3" fmla="*/ 526959 h 1248009"/>
              <a:gd name="connsiteX4" fmla="*/ 495946 w 929899"/>
              <a:gd name="connsiteY4" fmla="*/ 1193386 h 1248009"/>
              <a:gd name="connsiteX5" fmla="*/ 495946 w 929899"/>
              <a:gd name="connsiteY5" fmla="*/ 1131393 h 1248009"/>
              <a:gd name="connsiteX0" fmla="*/ 495946 w 929899"/>
              <a:gd name="connsiteY0" fmla="*/ 1131395 h 1248011"/>
              <a:gd name="connsiteX1" fmla="*/ 929899 w 929899"/>
              <a:gd name="connsiteY1" fmla="*/ 511463 h 1248011"/>
              <a:gd name="connsiteX2" fmla="*/ 495946 w 929899"/>
              <a:gd name="connsiteY2" fmla="*/ 18 h 1248011"/>
              <a:gd name="connsiteX3" fmla="*/ 0 w 929899"/>
              <a:gd name="connsiteY3" fmla="*/ 526961 h 1248011"/>
              <a:gd name="connsiteX4" fmla="*/ 495946 w 929899"/>
              <a:gd name="connsiteY4" fmla="*/ 1193388 h 1248011"/>
              <a:gd name="connsiteX5" fmla="*/ 495946 w 929899"/>
              <a:gd name="connsiteY5" fmla="*/ 1131395 h 1248011"/>
              <a:gd name="connsiteX0" fmla="*/ 495946 w 929899"/>
              <a:gd name="connsiteY0" fmla="*/ 1007414 h 1124030"/>
              <a:gd name="connsiteX1" fmla="*/ 929899 w 929899"/>
              <a:gd name="connsiteY1" fmla="*/ 387482 h 1124030"/>
              <a:gd name="connsiteX2" fmla="*/ 495946 w 929899"/>
              <a:gd name="connsiteY2" fmla="*/ 23 h 1124030"/>
              <a:gd name="connsiteX3" fmla="*/ 0 w 929899"/>
              <a:gd name="connsiteY3" fmla="*/ 402980 h 1124030"/>
              <a:gd name="connsiteX4" fmla="*/ 495946 w 929899"/>
              <a:gd name="connsiteY4" fmla="*/ 1069407 h 1124030"/>
              <a:gd name="connsiteX5" fmla="*/ 495946 w 929899"/>
              <a:gd name="connsiteY5" fmla="*/ 1007414 h 1124030"/>
              <a:gd name="connsiteX0" fmla="*/ 495946 w 929963"/>
              <a:gd name="connsiteY0" fmla="*/ 1007414 h 1124030"/>
              <a:gd name="connsiteX1" fmla="*/ 929899 w 929963"/>
              <a:gd name="connsiteY1" fmla="*/ 387482 h 1124030"/>
              <a:gd name="connsiteX2" fmla="*/ 495946 w 929963"/>
              <a:gd name="connsiteY2" fmla="*/ 23 h 1124030"/>
              <a:gd name="connsiteX3" fmla="*/ 0 w 929963"/>
              <a:gd name="connsiteY3" fmla="*/ 402980 h 1124030"/>
              <a:gd name="connsiteX4" fmla="*/ 495946 w 929963"/>
              <a:gd name="connsiteY4" fmla="*/ 1069407 h 1124030"/>
              <a:gd name="connsiteX5" fmla="*/ 495946 w 929963"/>
              <a:gd name="connsiteY5" fmla="*/ 1007414 h 1124030"/>
              <a:gd name="connsiteX0" fmla="*/ 495946 w 976394"/>
              <a:gd name="connsiteY0" fmla="*/ 1007414 h 1122678"/>
              <a:gd name="connsiteX1" fmla="*/ 976394 w 976394"/>
              <a:gd name="connsiteY1" fmla="*/ 418478 h 1122678"/>
              <a:gd name="connsiteX2" fmla="*/ 495946 w 976394"/>
              <a:gd name="connsiteY2" fmla="*/ 23 h 1122678"/>
              <a:gd name="connsiteX3" fmla="*/ 0 w 976394"/>
              <a:gd name="connsiteY3" fmla="*/ 402980 h 1122678"/>
              <a:gd name="connsiteX4" fmla="*/ 495946 w 976394"/>
              <a:gd name="connsiteY4" fmla="*/ 1069407 h 1122678"/>
              <a:gd name="connsiteX5" fmla="*/ 495946 w 976394"/>
              <a:gd name="connsiteY5" fmla="*/ 1007414 h 1122678"/>
              <a:gd name="connsiteX0" fmla="*/ 495946 w 976394"/>
              <a:gd name="connsiteY0" fmla="*/ 1007414 h 1007425"/>
              <a:gd name="connsiteX1" fmla="*/ 976394 w 976394"/>
              <a:gd name="connsiteY1" fmla="*/ 418478 h 1007425"/>
              <a:gd name="connsiteX2" fmla="*/ 495946 w 976394"/>
              <a:gd name="connsiteY2" fmla="*/ 23 h 1007425"/>
              <a:gd name="connsiteX3" fmla="*/ 0 w 976394"/>
              <a:gd name="connsiteY3" fmla="*/ 402980 h 1007425"/>
              <a:gd name="connsiteX4" fmla="*/ 495946 w 976394"/>
              <a:gd name="connsiteY4" fmla="*/ 1007414 h 1007425"/>
              <a:gd name="connsiteX0" fmla="*/ 495946 w 976394"/>
              <a:gd name="connsiteY0" fmla="*/ 1007414 h 1007734"/>
              <a:gd name="connsiteX1" fmla="*/ 976394 w 976394"/>
              <a:gd name="connsiteY1" fmla="*/ 418478 h 1007734"/>
              <a:gd name="connsiteX2" fmla="*/ 495946 w 976394"/>
              <a:gd name="connsiteY2" fmla="*/ 23 h 1007734"/>
              <a:gd name="connsiteX3" fmla="*/ 0 w 976394"/>
              <a:gd name="connsiteY3" fmla="*/ 402980 h 1007734"/>
              <a:gd name="connsiteX4" fmla="*/ 495946 w 976394"/>
              <a:gd name="connsiteY4" fmla="*/ 1007414 h 1007734"/>
              <a:gd name="connsiteX0" fmla="*/ 495946 w 976394"/>
              <a:gd name="connsiteY0" fmla="*/ 1007414 h 1007616"/>
              <a:gd name="connsiteX1" fmla="*/ 976394 w 976394"/>
              <a:gd name="connsiteY1" fmla="*/ 418478 h 1007616"/>
              <a:gd name="connsiteX2" fmla="*/ 495946 w 976394"/>
              <a:gd name="connsiteY2" fmla="*/ 23 h 1007616"/>
              <a:gd name="connsiteX3" fmla="*/ 0 w 976394"/>
              <a:gd name="connsiteY3" fmla="*/ 402980 h 1007616"/>
              <a:gd name="connsiteX4" fmla="*/ 495946 w 976394"/>
              <a:gd name="connsiteY4" fmla="*/ 1007414 h 1007616"/>
              <a:gd name="connsiteX0" fmla="*/ 495946 w 976394"/>
              <a:gd name="connsiteY0" fmla="*/ 1007414 h 1007595"/>
              <a:gd name="connsiteX1" fmla="*/ 976394 w 976394"/>
              <a:gd name="connsiteY1" fmla="*/ 418478 h 1007595"/>
              <a:gd name="connsiteX2" fmla="*/ 495946 w 976394"/>
              <a:gd name="connsiteY2" fmla="*/ 23 h 1007595"/>
              <a:gd name="connsiteX3" fmla="*/ 0 w 976394"/>
              <a:gd name="connsiteY3" fmla="*/ 402980 h 1007595"/>
              <a:gd name="connsiteX4" fmla="*/ 495946 w 976394"/>
              <a:gd name="connsiteY4" fmla="*/ 1007414 h 1007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6394" h="1007595">
                <a:moveTo>
                  <a:pt x="495946" y="1007414"/>
                </a:moveTo>
                <a:cubicBezTo>
                  <a:pt x="550612" y="1018311"/>
                  <a:pt x="976394" y="536500"/>
                  <a:pt x="976394" y="418478"/>
                </a:cubicBezTo>
                <a:cubicBezTo>
                  <a:pt x="976394" y="300456"/>
                  <a:pt x="658678" y="2606"/>
                  <a:pt x="495946" y="23"/>
                </a:cubicBezTo>
                <a:cubicBezTo>
                  <a:pt x="333214" y="-2560"/>
                  <a:pt x="0" y="204085"/>
                  <a:pt x="0" y="402980"/>
                </a:cubicBezTo>
                <a:cubicBezTo>
                  <a:pt x="0" y="570878"/>
                  <a:pt x="441280" y="996517"/>
                  <a:pt x="495946" y="1007414"/>
                </a:cubicBezTo>
                <a:close/>
              </a:path>
            </a:pathLst>
          </a:custGeom>
          <a:noFill/>
          <a:ln w="57150"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76107" y="1545020"/>
            <a:ext cx="268014" cy="2995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3576459" y="183902"/>
            <a:ext cx="2437625" cy="834168"/>
            <a:chOff x="2104544" y="5247542"/>
            <a:chExt cx="2115397" cy="723900"/>
          </a:xfrm>
        </p:grpSpPr>
        <p:pic>
          <p:nvPicPr>
            <p:cNvPr id="21" name="Picture 3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909"/>
            <a:stretch/>
          </p:blipFill>
          <p:spPr bwMode="auto">
            <a:xfrm>
              <a:off x="2477002" y="5247542"/>
              <a:ext cx="1742939" cy="723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2" name="Picture 3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5994"/>
            <a:stretch/>
          </p:blipFill>
          <p:spPr bwMode="auto">
            <a:xfrm>
              <a:off x="2104544" y="5247542"/>
              <a:ext cx="420244" cy="723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7" name="Rectangle 16"/>
          <p:cNvSpPr/>
          <p:nvPr/>
        </p:nvSpPr>
        <p:spPr>
          <a:xfrm>
            <a:off x="5085224" y="644215"/>
            <a:ext cx="172792" cy="2364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694140" y="572411"/>
            <a:ext cx="45718" cy="2364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749381" y="568015"/>
            <a:ext cx="52683" cy="2364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904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0" grpId="0"/>
      <p:bldP spid="24" grpId="0"/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346" y="1524000"/>
            <a:ext cx="7175454" cy="2267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6843" y="4089542"/>
            <a:ext cx="6131757" cy="1092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0844" y="5436519"/>
            <a:ext cx="2466870" cy="811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855735" y="289173"/>
            <a:ext cx="5618974" cy="161582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 algn="ctr"/>
            <a:r>
              <a:rPr lang="en-US" sz="3200" i="1" dirty="0" smtClean="0">
                <a:solidFill>
                  <a:schemeClr val="bg1"/>
                </a:solidFill>
              </a:rPr>
              <a:t>Weyl invariance can be extended</a:t>
            </a:r>
          </a:p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to all currently known physics</a:t>
            </a:r>
            <a:endParaRPr lang="en-US" sz="3200" baseline="30000" dirty="0">
              <a:solidFill>
                <a:schemeClr val="bg1"/>
              </a:solidFill>
            </a:endParaRPr>
          </a:p>
          <a:p>
            <a:pPr algn="ctr"/>
            <a:r>
              <a:rPr lang="en-US" sz="700" dirty="0" smtClean="0">
                <a:solidFill>
                  <a:schemeClr val="bg1"/>
                </a:solidFill>
              </a:rPr>
              <a:t> </a:t>
            </a:r>
            <a:endParaRPr lang="en-US" sz="600" dirty="0" smtClean="0">
              <a:solidFill>
                <a:schemeClr val="bg1"/>
              </a:solidFill>
            </a:endParaRPr>
          </a:p>
          <a:p>
            <a:pPr algn="ctr"/>
            <a:endParaRPr lang="en-US" sz="2800" dirty="0" smtClean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87841" y="6248400"/>
            <a:ext cx="5960286" cy="553998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 algn="ctr"/>
            <a:r>
              <a:rPr lang="en-US" sz="600" dirty="0" smtClean="0"/>
              <a:t> </a:t>
            </a:r>
            <a:endParaRPr lang="en-US" sz="500" dirty="0" smtClean="0"/>
          </a:p>
          <a:p>
            <a:pPr algn="ctr"/>
            <a:r>
              <a:rPr lang="en-US" sz="2400" dirty="0" smtClean="0"/>
              <a:t>can also add dark matter and r-handed </a:t>
            </a:r>
            <a:r>
              <a:rPr lang="en-US" sz="2400" dirty="0" smtClean="0">
                <a:latin typeface="Symbol" pitchFamily="18" charset="2"/>
              </a:rPr>
              <a:t>n</a:t>
            </a:r>
            <a:r>
              <a:rPr lang="en-US" sz="2400" dirty="0" smtClean="0"/>
              <a:t>’s</a:t>
            </a:r>
          </a:p>
        </p:txBody>
      </p:sp>
    </p:spTree>
    <p:extLst>
      <p:ext uri="{BB962C8B-B14F-4D97-AF65-F5344CB8AC3E}">
        <p14:creationId xmlns:p14="http://schemas.microsoft.com/office/powerpoint/2010/main" val="2067505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1726" y="367795"/>
            <a:ext cx="8729874" cy="62597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prstClr val="white"/>
                </a:solidFill>
              </a:rPr>
              <a:t>Geodesically complete!</a:t>
            </a:r>
            <a:endParaRPr lang="en-US" sz="1800" dirty="0">
              <a:solidFill>
                <a:prstClr val="white"/>
              </a:solidFill>
            </a:endParaRP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515" y="1018012"/>
            <a:ext cx="7782296" cy="5269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/>
          <p:nvPr/>
        </p:nvCxnSpPr>
        <p:spPr>
          <a:xfrm flipH="1">
            <a:off x="2236581" y="3023684"/>
            <a:ext cx="1" cy="27793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914378" y="3850330"/>
            <a:ext cx="1" cy="195274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236581" y="1726634"/>
            <a:ext cx="1" cy="5974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7681997" y="3881212"/>
            <a:ext cx="1" cy="192186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990600" y="1143000"/>
            <a:ext cx="828753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400" dirty="0" smtClean="0">
                <a:solidFill>
                  <a:prstClr val="black"/>
                </a:solidFill>
                <a:latin typeface="Calibri"/>
                <a:cs typeface="+mn-cs"/>
              </a:rPr>
              <a:t>higgs</a:t>
            </a:r>
            <a:endParaRPr lang="en-US" sz="24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990600" y="2711669"/>
            <a:ext cx="7298686" cy="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2387025"/>
            <a:ext cx="843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FF0000"/>
                </a:solidFill>
                <a:latin typeface="Calibri"/>
                <a:cs typeface="+mn-cs"/>
              </a:rPr>
              <a:t>current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FF0000"/>
                </a:solidFill>
                <a:latin typeface="Calibri"/>
                <a:cs typeface="+mn-cs"/>
              </a:rPr>
              <a:t>vac</a:t>
            </a:r>
            <a:endParaRPr lang="en-US" sz="1600" dirty="0">
              <a:solidFill>
                <a:srgbClr val="FF0000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4395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143000" y="152400"/>
            <a:ext cx="7010400" cy="609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39681" y="115669"/>
            <a:ext cx="55851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schemeClr val="bg1"/>
                </a:solidFill>
                <a:latin typeface="Calibri"/>
                <a:cs typeface="+mn-cs"/>
              </a:rPr>
              <a:t>INCREASING ENTROPY EACH CYCLE BY CONSTANT FACTOR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schemeClr val="bg1"/>
                </a:solidFill>
                <a:latin typeface="Calibri"/>
                <a:cs typeface="+mn-cs"/>
              </a:rPr>
              <a:t>CAUSES VOLUME TO GROW FROM CYCLE TO CYCLE</a:t>
            </a:r>
            <a:endParaRPr lang="en-US" sz="1800" dirty="0">
              <a:solidFill>
                <a:schemeClr val="bg1"/>
              </a:solidFill>
              <a:latin typeface="Calibri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27454" y="6211669"/>
            <a:ext cx="52744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Geodesically complete! 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(evades </a:t>
            </a:r>
            <a:r>
              <a:rPr lang="en-US" sz="1200" dirty="0" err="1" smtClean="0">
                <a:solidFill>
                  <a:schemeClr val="bg1"/>
                </a:solidFill>
              </a:rPr>
              <a:t>Borde</a:t>
            </a:r>
            <a:r>
              <a:rPr lang="en-US" sz="1200" dirty="0" smtClean="0">
                <a:solidFill>
                  <a:schemeClr val="bg1"/>
                </a:solidFill>
              </a:rPr>
              <a:t>, Guth, </a:t>
            </a:r>
            <a:r>
              <a:rPr lang="en-US" sz="1200" dirty="0" err="1" smtClean="0">
                <a:solidFill>
                  <a:schemeClr val="bg1"/>
                </a:solidFill>
              </a:rPr>
              <a:t>Vilenkin</a:t>
            </a:r>
            <a:r>
              <a:rPr lang="en-US" sz="1200" dirty="0" smtClean="0">
                <a:solidFill>
                  <a:schemeClr val="bg1"/>
                </a:solidFill>
              </a:rPr>
              <a:t> (2004) theorem &amp; the  “initial conditions” problem) 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7" t="2240" r="2847" b="5831"/>
          <a:stretch/>
        </p:blipFill>
        <p:spPr bwMode="auto">
          <a:xfrm>
            <a:off x="2438400" y="812391"/>
            <a:ext cx="5369006" cy="4983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219200" y="2760012"/>
            <a:ext cx="12442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log a(t)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55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4677" y="1899139"/>
            <a:ext cx="7645261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Bars, PJS, Turok  (</a:t>
            </a:r>
            <a:r>
              <a:rPr lang="en-US" sz="16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Fortschr</a:t>
            </a:r>
            <a:r>
              <a:rPr lang="en-US" sz="1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Phys</a:t>
            </a:r>
            <a:r>
              <a:rPr lang="en-US" sz="1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2014)</a:t>
            </a:r>
          </a:p>
          <a:p>
            <a:endParaRPr lang="en-US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r>
              <a:rPr lang="en-US" sz="2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	</a:t>
            </a:r>
            <a:r>
              <a:rPr lang="en-US" sz="2800" dirty="0" smtClean="0">
                <a:solidFill>
                  <a:schemeClr val="bg1"/>
                </a:solidFill>
              </a:rPr>
              <a:t>can  reformulate </a:t>
            </a:r>
            <a:r>
              <a:rPr lang="en-US" sz="2800" dirty="0">
                <a:solidFill>
                  <a:schemeClr val="bg1"/>
                </a:solidFill>
              </a:rPr>
              <a:t>string theory with a local </a:t>
            </a:r>
            <a:r>
              <a:rPr lang="en-US" sz="2800" dirty="0" smtClean="0">
                <a:solidFill>
                  <a:schemeClr val="bg1"/>
                </a:solidFill>
              </a:rPr>
              <a:t>	scale </a:t>
            </a:r>
            <a:r>
              <a:rPr lang="en-US" sz="2800" dirty="0">
                <a:solidFill>
                  <a:schemeClr val="bg1"/>
                </a:solidFill>
              </a:rPr>
              <a:t>symmetry </a:t>
            </a:r>
            <a:r>
              <a:rPr lang="en-US" sz="2800" dirty="0" smtClean="0">
                <a:solidFill>
                  <a:schemeClr val="bg1"/>
                </a:solidFill>
              </a:rPr>
              <a:t>in target </a:t>
            </a:r>
            <a:r>
              <a:rPr lang="en-US" sz="2800" dirty="0">
                <a:solidFill>
                  <a:schemeClr val="bg1"/>
                </a:solidFill>
              </a:rPr>
              <a:t>space without </a:t>
            </a:r>
            <a:r>
              <a:rPr lang="en-US" sz="2800" dirty="0" smtClean="0">
                <a:solidFill>
                  <a:schemeClr val="bg1"/>
                </a:solidFill>
              </a:rPr>
              <a:t>	</a:t>
            </a:r>
            <a:r>
              <a:rPr lang="en-US" sz="2800" i="1" dirty="0" smtClean="0">
                <a:solidFill>
                  <a:schemeClr val="bg1"/>
                </a:solidFill>
              </a:rPr>
              <a:t>any</a:t>
            </a:r>
            <a:r>
              <a:rPr lang="en-US" sz="2800" dirty="0" smtClean="0">
                <a:solidFill>
                  <a:schemeClr val="bg1"/>
                </a:solidFill>
              </a:rPr>
              <a:t> fundamental </a:t>
            </a:r>
            <a:r>
              <a:rPr lang="en-US" sz="2800" dirty="0">
                <a:solidFill>
                  <a:schemeClr val="bg1"/>
                </a:solidFill>
              </a:rPr>
              <a:t>lengths  </a:t>
            </a:r>
            <a:r>
              <a:rPr lang="en-US" sz="2800" dirty="0" smtClean="0">
                <a:solidFill>
                  <a:schemeClr val="bg1"/>
                </a:solidFill>
              </a:rPr>
              <a:t>such </a:t>
            </a:r>
            <a:r>
              <a:rPr lang="en-US" sz="2800" dirty="0">
                <a:solidFill>
                  <a:schemeClr val="bg1"/>
                </a:solidFill>
              </a:rPr>
              <a:t>that the </a:t>
            </a:r>
            <a:r>
              <a:rPr lang="en-US" sz="2800" dirty="0" smtClean="0">
                <a:solidFill>
                  <a:schemeClr val="bg1"/>
                </a:solidFill>
              </a:rPr>
              <a:t>	fundamental </a:t>
            </a:r>
            <a:r>
              <a:rPr lang="en-US" sz="2800" dirty="0">
                <a:solidFill>
                  <a:schemeClr val="bg1"/>
                </a:solidFill>
              </a:rPr>
              <a:t>length in </a:t>
            </a:r>
            <a:r>
              <a:rPr lang="en-US" sz="2800" dirty="0" smtClean="0">
                <a:solidFill>
                  <a:schemeClr val="bg1"/>
                </a:solidFill>
              </a:rPr>
              <a:t>string theory </a:t>
            </a:r>
          </a:p>
          <a:p>
            <a:r>
              <a:rPr lang="en-US" sz="2800" dirty="0">
                <a:solidFill>
                  <a:schemeClr val="bg1"/>
                </a:solidFill>
              </a:rPr>
              <a:t>	</a:t>
            </a:r>
            <a:r>
              <a:rPr lang="en-US" sz="2800" dirty="0" smtClean="0">
                <a:solidFill>
                  <a:schemeClr val="bg1"/>
                </a:solidFill>
              </a:rPr>
              <a:t>          – the string tension  – 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	emerges </a:t>
            </a:r>
            <a:r>
              <a:rPr lang="en-US" sz="2800" dirty="0">
                <a:solidFill>
                  <a:schemeClr val="bg1"/>
                </a:solidFill>
              </a:rPr>
              <a:t>from gauge </a:t>
            </a:r>
            <a:r>
              <a:rPr lang="en-US" sz="2800" dirty="0" smtClean="0">
                <a:solidFill>
                  <a:schemeClr val="bg1"/>
                </a:solidFill>
              </a:rPr>
              <a:t>fixing </a:t>
            </a:r>
            <a:r>
              <a:rPr lang="en-US" sz="2800" dirty="0">
                <a:solidFill>
                  <a:schemeClr val="bg1"/>
                </a:solidFill>
              </a:rPr>
              <a:t>a </a:t>
            </a:r>
            <a:r>
              <a:rPr lang="en-US" sz="2800" dirty="0" smtClean="0">
                <a:solidFill>
                  <a:schemeClr val="bg1"/>
                </a:solidFill>
              </a:rPr>
              <a:t>field.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325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90"/>
          <a:stretch/>
        </p:blipFill>
        <p:spPr bwMode="auto">
          <a:xfrm>
            <a:off x="194015" y="838200"/>
            <a:ext cx="8721385" cy="4348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774931" y="16329"/>
            <a:ext cx="178766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</a:rPr>
              <a:t>BICEP2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5288340"/>
            <a:ext cx="823443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The null hypothesis – lensing + dust –  cannot be rejected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Any claim of tensor,  esp. “r=0.2”, makes no sense </a:t>
            </a:r>
            <a:r>
              <a:rPr lang="en-US" sz="2400" dirty="0" smtClean="0">
                <a:solidFill>
                  <a:schemeClr val="bg1"/>
                </a:solidFill>
              </a:rPr>
              <a:t>scientifically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No systematics paper 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Planck dust map available on September Nth, where N &lt; 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393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Box 10"/>
          <p:cNvSpPr txBox="1">
            <a:spLocks noChangeArrowheads="1"/>
          </p:cNvSpPr>
          <p:nvPr/>
        </p:nvSpPr>
        <p:spPr bwMode="auto">
          <a:xfrm>
            <a:off x="552450" y="1981200"/>
            <a:ext cx="7757252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FF99"/>
                </a:solidFill>
              </a:rPr>
              <a:t>Typical initial conditions</a:t>
            </a:r>
            <a:endParaRPr lang="en-US" sz="2800" dirty="0">
              <a:solidFill>
                <a:srgbClr val="FFFF99"/>
              </a:solidFill>
            </a:endParaRPr>
          </a:p>
          <a:p>
            <a:r>
              <a:rPr lang="en-US" sz="2800" dirty="0" smtClean="0">
                <a:solidFill>
                  <a:srgbClr val="FFFF99"/>
                </a:solidFill>
              </a:rPr>
              <a:t>Simple </a:t>
            </a:r>
            <a:r>
              <a:rPr lang="en-US" sz="2800" dirty="0" err="1" smtClean="0">
                <a:solidFill>
                  <a:srgbClr val="FFFF99"/>
                </a:solidFill>
              </a:rPr>
              <a:t>inflaton</a:t>
            </a:r>
            <a:r>
              <a:rPr lang="en-US" sz="2800" dirty="0" smtClean="0">
                <a:solidFill>
                  <a:srgbClr val="FFFF99"/>
                </a:solidFill>
              </a:rPr>
              <a:t> potentials with minimum tuning</a:t>
            </a:r>
          </a:p>
          <a:p>
            <a:r>
              <a:rPr lang="en-US" sz="2800" dirty="0">
                <a:solidFill>
                  <a:srgbClr val="FFFF99"/>
                </a:solidFill>
              </a:rPr>
              <a:t>	</a:t>
            </a:r>
            <a:r>
              <a:rPr lang="en-US" sz="2800" dirty="0" smtClean="0">
                <a:solidFill>
                  <a:srgbClr val="FFFF99"/>
                </a:solidFill>
              </a:rPr>
              <a:t>	</a:t>
            </a:r>
          </a:p>
          <a:p>
            <a:r>
              <a:rPr lang="en-US" sz="2800" dirty="0">
                <a:solidFill>
                  <a:srgbClr val="FFFF99"/>
                </a:solidFill>
                <a:sym typeface="Wingdings" panose="05000000000000000000" pitchFamily="2" charset="2"/>
              </a:rPr>
              <a:t>	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 inflation</a:t>
            </a:r>
          </a:p>
          <a:p>
            <a:r>
              <a:rPr lang="en-US" sz="2800" dirty="0">
                <a:solidFill>
                  <a:srgbClr val="FFFF99"/>
                </a:solidFill>
                <a:sym typeface="Wingdings" panose="05000000000000000000" pitchFamily="2" charset="2"/>
              </a:rPr>
              <a:t>	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		</a:t>
            </a:r>
          </a:p>
          <a:p>
            <a:r>
              <a:rPr lang="en-US" sz="2800" dirty="0">
                <a:solidFill>
                  <a:srgbClr val="FFFF99"/>
                </a:solidFill>
                <a:sym typeface="Wingdings" panose="05000000000000000000" pitchFamily="2" charset="2"/>
              </a:rPr>
              <a:t>	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	 smooth and flat universe</a:t>
            </a:r>
          </a:p>
          <a:p>
            <a:r>
              <a:rPr lang="en-US" sz="2800" dirty="0">
                <a:solidFill>
                  <a:srgbClr val="FFFF99"/>
                </a:solidFill>
                <a:sym typeface="Wingdings" panose="05000000000000000000" pitchFamily="2" charset="2"/>
              </a:rPr>
              <a:t>	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	</a:t>
            </a:r>
            <a:r>
              <a:rPr lang="en-US" sz="2800" dirty="0">
                <a:solidFill>
                  <a:srgbClr val="FFFF99"/>
                </a:solidFill>
                <a:sym typeface="Wingdings" panose="05000000000000000000" pitchFamily="2" charset="2"/>
              </a:rPr>
              <a:t>	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+ predictions of n</a:t>
            </a:r>
            <a:r>
              <a:rPr lang="en-US" sz="2800" baseline="-25000" dirty="0" smtClean="0">
                <a:solidFill>
                  <a:srgbClr val="FFFF99"/>
                </a:solidFill>
                <a:sym typeface="Wingdings" panose="05000000000000000000" pitchFamily="2" charset="2"/>
              </a:rPr>
              <a:t>s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, </a:t>
            </a:r>
            <a:r>
              <a:rPr lang="en-US" sz="2800" dirty="0" smtClean="0">
                <a:solidFill>
                  <a:srgbClr val="FFFF99"/>
                </a:solidFill>
                <a:latin typeface="Symbol" panose="05050102010706020507" pitchFamily="18" charset="2"/>
                <a:sym typeface="Wingdings" panose="05000000000000000000" pitchFamily="2" charset="2"/>
              </a:rPr>
              <a:t>a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, </a:t>
            </a:r>
            <a:r>
              <a:rPr lang="en-US" sz="2800" dirty="0" err="1" smtClean="0">
                <a:solidFill>
                  <a:srgbClr val="FFFF99"/>
                </a:solidFill>
                <a:sym typeface="Wingdings" panose="05000000000000000000" pitchFamily="2" charset="2"/>
              </a:rPr>
              <a:t>n</a:t>
            </a:r>
            <a:r>
              <a:rPr lang="en-US" sz="2800" baseline="-25000" dirty="0" err="1" smtClean="0">
                <a:solidFill>
                  <a:srgbClr val="FFFF99"/>
                </a:solidFill>
                <a:sym typeface="Wingdings" panose="05000000000000000000" pitchFamily="2" charset="2"/>
              </a:rPr>
              <a:t>t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, r, …</a:t>
            </a:r>
            <a:endParaRPr lang="en-US" sz="2800" dirty="0">
              <a:solidFill>
                <a:srgbClr val="FFFF99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23428" y="533400"/>
            <a:ext cx="742047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“Classic” Inflationary Picture</a:t>
            </a:r>
            <a:endParaRPr lang="en-US" sz="4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TextBox 10"/>
          <p:cNvSpPr txBox="1">
            <a:spLocks noChangeArrowheads="1"/>
          </p:cNvSpPr>
          <p:nvPr/>
        </p:nvSpPr>
        <p:spPr bwMode="auto">
          <a:xfrm>
            <a:off x="6712129" y="6324600"/>
            <a:ext cx="295465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66FFFF"/>
                </a:solidFill>
              </a:rPr>
              <a:t>Guth, Kaiser, Nomura, PLB (2014)</a:t>
            </a:r>
          </a:p>
          <a:p>
            <a:r>
              <a:rPr lang="en-US" sz="1200" dirty="0" err="1" smtClean="0">
                <a:solidFill>
                  <a:srgbClr val="66FFFF"/>
                </a:solidFill>
              </a:rPr>
              <a:t>Linde</a:t>
            </a:r>
            <a:r>
              <a:rPr lang="en-US" sz="1200" dirty="0" smtClean="0">
                <a:solidFill>
                  <a:srgbClr val="66FFFF"/>
                </a:solidFill>
              </a:rPr>
              <a:t>, arxiv1402.0526 </a:t>
            </a:r>
            <a:r>
              <a:rPr lang="en-US" sz="1200" dirty="0">
                <a:solidFill>
                  <a:srgbClr val="66FFFF"/>
                </a:solidFill>
              </a:rPr>
              <a:t>(2014) </a:t>
            </a:r>
            <a:r>
              <a:rPr lang="en-US" sz="1200" dirty="0" smtClean="0">
                <a:solidFill>
                  <a:srgbClr val="66FFFF"/>
                </a:solidFill>
              </a:rPr>
              <a:t>	</a:t>
            </a:r>
          </a:p>
          <a:p>
            <a:r>
              <a:rPr lang="en-US" sz="1200" dirty="0">
                <a:solidFill>
                  <a:srgbClr val="66FFFF"/>
                </a:solidFill>
              </a:rPr>
              <a:t>	</a:t>
            </a:r>
            <a:endParaRPr lang="en-US" sz="1200" dirty="0">
              <a:solidFill>
                <a:srgbClr val="FFFF99"/>
              </a:solidFill>
            </a:endParaRPr>
          </a:p>
        </p:txBody>
      </p:sp>
      <p:sp>
        <p:nvSpPr>
          <p:cNvPr id="8" name="TextBox 10"/>
          <p:cNvSpPr txBox="1">
            <a:spLocks noChangeArrowheads="1"/>
          </p:cNvSpPr>
          <p:nvPr/>
        </p:nvSpPr>
        <p:spPr bwMode="auto">
          <a:xfrm>
            <a:off x="6704116" y="6143712"/>
            <a:ext cx="25410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66FFFF"/>
                </a:solidFill>
              </a:rPr>
              <a:t>Ijjas, PJS. Loeb, PLB (2013, 2014)</a:t>
            </a:r>
          </a:p>
          <a:p>
            <a:r>
              <a:rPr lang="en-US" sz="1200" dirty="0">
                <a:solidFill>
                  <a:srgbClr val="66FFFF"/>
                </a:solidFill>
              </a:rPr>
              <a:t>	</a:t>
            </a:r>
            <a:endParaRPr lang="en-US" sz="1200" dirty="0">
              <a:solidFill>
                <a:srgbClr val="FFFF99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 rot="19954021">
            <a:off x="1050414" y="2849592"/>
            <a:ext cx="531587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solidFill>
                  <a:schemeClr val="bg1"/>
                </a:solidFill>
                <a:latin typeface="Stencil" panose="040409050D0802020404" pitchFamily="82" charset="0"/>
              </a:rPr>
              <a:t>outdated</a:t>
            </a:r>
            <a:endParaRPr lang="en-US" sz="8000" dirty="0">
              <a:solidFill>
                <a:schemeClr val="bg1"/>
              </a:solidFill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058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Box 10"/>
          <p:cNvSpPr txBox="1">
            <a:spLocks noChangeArrowheads="1"/>
          </p:cNvSpPr>
          <p:nvPr/>
        </p:nvSpPr>
        <p:spPr bwMode="auto">
          <a:xfrm>
            <a:off x="552450" y="1981200"/>
            <a:ext cx="7757252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FF99"/>
                </a:solidFill>
              </a:rPr>
              <a:t>Typical initial conditions</a:t>
            </a:r>
            <a:endParaRPr lang="en-US" sz="2800" dirty="0">
              <a:solidFill>
                <a:srgbClr val="FFFF99"/>
              </a:solidFill>
            </a:endParaRPr>
          </a:p>
          <a:p>
            <a:r>
              <a:rPr lang="en-US" sz="2800" dirty="0" smtClean="0">
                <a:solidFill>
                  <a:srgbClr val="FFFF99"/>
                </a:solidFill>
              </a:rPr>
              <a:t>Simple </a:t>
            </a:r>
            <a:r>
              <a:rPr lang="en-US" sz="2800" dirty="0" err="1" smtClean="0">
                <a:solidFill>
                  <a:srgbClr val="FFFF99"/>
                </a:solidFill>
              </a:rPr>
              <a:t>inflaton</a:t>
            </a:r>
            <a:r>
              <a:rPr lang="en-US" sz="2800" dirty="0" smtClean="0">
                <a:solidFill>
                  <a:srgbClr val="FFFF99"/>
                </a:solidFill>
              </a:rPr>
              <a:t> potentials with minimum tuning</a:t>
            </a:r>
          </a:p>
          <a:p>
            <a:r>
              <a:rPr lang="en-US" sz="2800" dirty="0">
                <a:solidFill>
                  <a:srgbClr val="FFFF99"/>
                </a:solidFill>
              </a:rPr>
              <a:t>	</a:t>
            </a:r>
            <a:r>
              <a:rPr lang="en-US" sz="2800" dirty="0" smtClean="0">
                <a:solidFill>
                  <a:srgbClr val="FFFF99"/>
                </a:solidFill>
              </a:rPr>
              <a:t>	</a:t>
            </a:r>
          </a:p>
          <a:p>
            <a:r>
              <a:rPr lang="en-US" sz="2800" dirty="0">
                <a:solidFill>
                  <a:srgbClr val="FFFF99"/>
                </a:solidFill>
                <a:sym typeface="Wingdings" panose="05000000000000000000" pitchFamily="2" charset="2"/>
              </a:rPr>
              <a:t>	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 inflation</a:t>
            </a:r>
          </a:p>
          <a:p>
            <a:r>
              <a:rPr lang="en-US" sz="2800" dirty="0">
                <a:solidFill>
                  <a:srgbClr val="FFFF99"/>
                </a:solidFill>
                <a:sym typeface="Wingdings" panose="05000000000000000000" pitchFamily="2" charset="2"/>
              </a:rPr>
              <a:t>	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		</a:t>
            </a:r>
          </a:p>
          <a:p>
            <a:r>
              <a:rPr lang="en-US" sz="2800" dirty="0">
                <a:solidFill>
                  <a:srgbClr val="FFFF99"/>
                </a:solidFill>
                <a:sym typeface="Wingdings" panose="05000000000000000000" pitchFamily="2" charset="2"/>
              </a:rPr>
              <a:t>	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	 smooth and flat universe</a:t>
            </a:r>
          </a:p>
          <a:p>
            <a:r>
              <a:rPr lang="en-US" sz="2800" dirty="0">
                <a:solidFill>
                  <a:srgbClr val="FFFF99"/>
                </a:solidFill>
                <a:sym typeface="Wingdings" panose="05000000000000000000" pitchFamily="2" charset="2"/>
              </a:rPr>
              <a:t>	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	</a:t>
            </a:r>
            <a:r>
              <a:rPr lang="en-US" sz="2800" dirty="0">
                <a:solidFill>
                  <a:srgbClr val="FFFF99"/>
                </a:solidFill>
                <a:sym typeface="Wingdings" panose="05000000000000000000" pitchFamily="2" charset="2"/>
              </a:rPr>
              <a:t>	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+ predictions of n</a:t>
            </a:r>
            <a:r>
              <a:rPr lang="en-US" sz="2800" baseline="-25000" dirty="0" smtClean="0">
                <a:solidFill>
                  <a:srgbClr val="FFFF99"/>
                </a:solidFill>
                <a:sym typeface="Wingdings" panose="05000000000000000000" pitchFamily="2" charset="2"/>
              </a:rPr>
              <a:t>s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, </a:t>
            </a:r>
            <a:r>
              <a:rPr lang="en-US" sz="2800" dirty="0" smtClean="0">
                <a:solidFill>
                  <a:srgbClr val="FFFF99"/>
                </a:solidFill>
                <a:latin typeface="Symbol" panose="05050102010706020507" pitchFamily="18" charset="2"/>
                <a:sym typeface="Wingdings" panose="05000000000000000000" pitchFamily="2" charset="2"/>
              </a:rPr>
              <a:t>a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, </a:t>
            </a:r>
            <a:r>
              <a:rPr lang="en-US" sz="2800" dirty="0" err="1" smtClean="0">
                <a:solidFill>
                  <a:srgbClr val="FFFF99"/>
                </a:solidFill>
                <a:sym typeface="Wingdings" panose="05000000000000000000" pitchFamily="2" charset="2"/>
              </a:rPr>
              <a:t>n</a:t>
            </a:r>
            <a:r>
              <a:rPr lang="en-US" sz="2800" baseline="-25000" dirty="0" err="1" smtClean="0">
                <a:solidFill>
                  <a:srgbClr val="FFFF99"/>
                </a:solidFill>
                <a:sym typeface="Wingdings" panose="05000000000000000000" pitchFamily="2" charset="2"/>
              </a:rPr>
              <a:t>t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, r, …</a:t>
            </a:r>
            <a:endParaRPr lang="en-US" sz="2800" dirty="0">
              <a:solidFill>
                <a:srgbClr val="FFFF99"/>
              </a:solidFill>
            </a:endParaRPr>
          </a:p>
        </p:txBody>
      </p:sp>
      <p:sp>
        <p:nvSpPr>
          <p:cNvPr id="5" name="TextBox 10"/>
          <p:cNvSpPr txBox="1">
            <a:spLocks noChangeArrowheads="1"/>
          </p:cNvSpPr>
          <p:nvPr/>
        </p:nvSpPr>
        <p:spPr bwMode="auto">
          <a:xfrm>
            <a:off x="6712130" y="6324600"/>
            <a:ext cx="295465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66FFFF"/>
                </a:solidFill>
              </a:rPr>
              <a:t>Guth, Kaiser, Nomura, PLB (2014)</a:t>
            </a:r>
          </a:p>
          <a:p>
            <a:r>
              <a:rPr lang="en-US" sz="1200" dirty="0" err="1" smtClean="0">
                <a:solidFill>
                  <a:srgbClr val="66FFFF"/>
                </a:solidFill>
              </a:rPr>
              <a:t>Linde</a:t>
            </a:r>
            <a:r>
              <a:rPr lang="en-US" sz="1200" dirty="0" smtClean="0">
                <a:solidFill>
                  <a:srgbClr val="66FFFF"/>
                </a:solidFill>
              </a:rPr>
              <a:t>, arxiv1402.0526 (2014)	</a:t>
            </a:r>
          </a:p>
          <a:p>
            <a:r>
              <a:rPr lang="en-US" sz="1200" dirty="0">
                <a:solidFill>
                  <a:srgbClr val="66FFFF"/>
                </a:solidFill>
              </a:rPr>
              <a:t>	</a:t>
            </a:r>
            <a:endParaRPr lang="en-US" sz="1200" dirty="0">
              <a:solidFill>
                <a:srgbClr val="FFFF99"/>
              </a:solidFill>
            </a:endParaRPr>
          </a:p>
        </p:txBody>
      </p:sp>
      <p:sp>
        <p:nvSpPr>
          <p:cNvPr id="8" name="TextBox 10"/>
          <p:cNvSpPr txBox="1">
            <a:spLocks noChangeArrowheads="1"/>
          </p:cNvSpPr>
          <p:nvPr/>
        </p:nvSpPr>
        <p:spPr bwMode="auto">
          <a:xfrm>
            <a:off x="6704116" y="6143712"/>
            <a:ext cx="25410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66FFFF"/>
                </a:solidFill>
              </a:rPr>
              <a:t>Ijjas, PJS. Loeb, PLB (2013, 2014)</a:t>
            </a:r>
          </a:p>
          <a:p>
            <a:r>
              <a:rPr lang="en-US" sz="1200" dirty="0">
                <a:solidFill>
                  <a:srgbClr val="66FFFF"/>
                </a:solidFill>
              </a:rPr>
              <a:t>	</a:t>
            </a:r>
            <a:endParaRPr lang="en-US" sz="1200" dirty="0">
              <a:solidFill>
                <a:srgbClr val="FFFF99"/>
              </a:solidFill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628650" y="2228850"/>
            <a:ext cx="3562350" cy="95250"/>
          </a:xfrm>
          <a:prstGeom prst="rect">
            <a:avLst/>
          </a:prstGeom>
          <a:solidFill>
            <a:srgbClr val="FF0000">
              <a:alpha val="72157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3400" y="533400"/>
            <a:ext cx="806817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An Alternative Inflationary Picture?</a:t>
            </a:r>
            <a:endParaRPr lang="en-US" sz="4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21064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Box 10"/>
          <p:cNvSpPr txBox="1">
            <a:spLocks noChangeArrowheads="1"/>
          </p:cNvSpPr>
          <p:nvPr/>
        </p:nvSpPr>
        <p:spPr bwMode="auto">
          <a:xfrm>
            <a:off x="552450" y="1981200"/>
            <a:ext cx="39645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FF99"/>
                </a:solidFill>
              </a:rPr>
              <a:t>Typical initial conditions</a:t>
            </a:r>
            <a:endParaRPr lang="en-US" sz="2800" dirty="0">
              <a:solidFill>
                <a:srgbClr val="FFFF99"/>
              </a:solidFill>
            </a:endParaRPr>
          </a:p>
        </p:txBody>
      </p:sp>
      <p:sp>
        <p:nvSpPr>
          <p:cNvPr id="5" name="TextBox 10"/>
          <p:cNvSpPr txBox="1">
            <a:spLocks noChangeArrowheads="1"/>
          </p:cNvSpPr>
          <p:nvPr/>
        </p:nvSpPr>
        <p:spPr bwMode="auto">
          <a:xfrm>
            <a:off x="6712130" y="6324600"/>
            <a:ext cx="295465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66FFFF"/>
                </a:solidFill>
              </a:rPr>
              <a:t>Guth, Kaiser, Nomura, PLB (2014)</a:t>
            </a:r>
          </a:p>
          <a:p>
            <a:r>
              <a:rPr lang="en-US" sz="1200" dirty="0" err="1" smtClean="0">
                <a:solidFill>
                  <a:srgbClr val="66FFFF"/>
                </a:solidFill>
              </a:rPr>
              <a:t>Linde</a:t>
            </a:r>
            <a:r>
              <a:rPr lang="en-US" sz="1200" dirty="0" smtClean="0">
                <a:solidFill>
                  <a:srgbClr val="66FFFF"/>
                </a:solidFill>
              </a:rPr>
              <a:t>, arxiv1402.0526 (2014)	</a:t>
            </a:r>
          </a:p>
          <a:p>
            <a:r>
              <a:rPr lang="en-US" sz="1200" dirty="0">
                <a:solidFill>
                  <a:srgbClr val="66FFFF"/>
                </a:solidFill>
              </a:rPr>
              <a:t>	</a:t>
            </a:r>
            <a:endParaRPr lang="en-US" sz="1200" dirty="0">
              <a:solidFill>
                <a:srgbClr val="FFFF99"/>
              </a:solidFill>
            </a:endParaRPr>
          </a:p>
        </p:txBody>
      </p:sp>
      <p:sp>
        <p:nvSpPr>
          <p:cNvPr id="8" name="TextBox 10"/>
          <p:cNvSpPr txBox="1">
            <a:spLocks noChangeArrowheads="1"/>
          </p:cNvSpPr>
          <p:nvPr/>
        </p:nvSpPr>
        <p:spPr bwMode="auto">
          <a:xfrm>
            <a:off x="6704116" y="6143712"/>
            <a:ext cx="25410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66FFFF"/>
                </a:solidFill>
              </a:rPr>
              <a:t>Ijjas, PJS. Loeb, PLB (2013, 2014)</a:t>
            </a:r>
          </a:p>
          <a:p>
            <a:r>
              <a:rPr lang="en-US" sz="1200" dirty="0">
                <a:solidFill>
                  <a:srgbClr val="66FFFF"/>
                </a:solidFill>
              </a:rPr>
              <a:t>	</a:t>
            </a:r>
            <a:endParaRPr lang="en-US" sz="1200" dirty="0">
              <a:solidFill>
                <a:srgbClr val="FFFF99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7258537"/>
              </p:ext>
            </p:extLst>
          </p:nvPr>
        </p:nvGraphicFramePr>
        <p:xfrm>
          <a:off x="994392" y="2873405"/>
          <a:ext cx="7278543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7" name="Equation" r:id="rId4" imgW="2120760" imgH="279360" progId="Equation.DSMT4">
                  <p:embed/>
                </p:oleObj>
              </mc:Choice>
              <mc:Fallback>
                <p:oleObj name="Equation" r:id="rId4" imgW="212076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4392" y="2873405"/>
                        <a:ext cx="7278543" cy="958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7663082"/>
              </p:ext>
            </p:extLst>
          </p:nvPr>
        </p:nvGraphicFramePr>
        <p:xfrm>
          <a:off x="4722813" y="4005263"/>
          <a:ext cx="1001712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8" name="Equation" r:id="rId6" imgW="291960" imgH="241200" progId="Equation.DSMT4">
                  <p:embed/>
                </p:oleObj>
              </mc:Choice>
              <mc:Fallback>
                <p:oleObj name="Equation" r:id="rId6" imgW="29196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2813" y="4005263"/>
                        <a:ext cx="1001712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4031629"/>
              </p:ext>
            </p:extLst>
          </p:nvPr>
        </p:nvGraphicFramePr>
        <p:xfrm>
          <a:off x="2992438" y="3986213"/>
          <a:ext cx="957262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9" name="Equation" r:id="rId8" imgW="279360" imgH="241200" progId="Equation.DSMT4">
                  <p:embed/>
                </p:oleObj>
              </mc:Choice>
              <mc:Fallback>
                <p:oleObj name="Equation" r:id="rId8" imgW="27936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2438" y="3986213"/>
                        <a:ext cx="957262" cy="828675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FF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9722429"/>
              </p:ext>
            </p:extLst>
          </p:nvPr>
        </p:nvGraphicFramePr>
        <p:xfrm>
          <a:off x="7342188" y="3967163"/>
          <a:ext cx="1001712" cy="94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0" name="Equation" r:id="rId10" imgW="291960" imgH="241200" progId="Equation.DSMT4">
                  <p:embed/>
                </p:oleObj>
              </mc:Choice>
              <mc:Fallback>
                <p:oleObj name="Equation" r:id="rId10" imgW="29196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2188" y="3967163"/>
                        <a:ext cx="1001712" cy="947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451556"/>
              </p:ext>
            </p:extLst>
          </p:nvPr>
        </p:nvGraphicFramePr>
        <p:xfrm>
          <a:off x="5999451" y="4191000"/>
          <a:ext cx="1042699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1" name="Equation" r:id="rId12" imgW="393480" imgH="203040" progId="Equation.DSMT4">
                  <p:embed/>
                </p:oleObj>
              </mc:Choice>
              <mc:Fallback>
                <p:oleObj name="Equation" r:id="rId12" imgW="3934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9451" y="4191000"/>
                        <a:ext cx="1042699" cy="53975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FF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533400" y="533400"/>
            <a:ext cx="806817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An Alternative Inflationary Picture?</a:t>
            </a:r>
            <a:endParaRPr lang="en-US" sz="4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28650" y="2228850"/>
            <a:ext cx="3562350" cy="95250"/>
          </a:xfrm>
          <a:prstGeom prst="rect">
            <a:avLst/>
          </a:prstGeom>
          <a:solidFill>
            <a:srgbClr val="FF0000">
              <a:alpha val="72157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54711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Box 10"/>
          <p:cNvSpPr txBox="1">
            <a:spLocks noChangeArrowheads="1"/>
          </p:cNvSpPr>
          <p:nvPr/>
        </p:nvSpPr>
        <p:spPr bwMode="auto">
          <a:xfrm>
            <a:off x="552450" y="1981200"/>
            <a:ext cx="7757252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FF99"/>
                </a:solidFill>
              </a:rPr>
              <a:t>Typical initial conditions</a:t>
            </a:r>
            <a:endParaRPr lang="en-US" sz="2800" dirty="0">
              <a:solidFill>
                <a:srgbClr val="FFFF99"/>
              </a:solidFill>
            </a:endParaRPr>
          </a:p>
          <a:p>
            <a:r>
              <a:rPr lang="en-US" sz="2800" dirty="0" smtClean="0">
                <a:solidFill>
                  <a:srgbClr val="FFFF99"/>
                </a:solidFill>
              </a:rPr>
              <a:t>Simple </a:t>
            </a:r>
            <a:r>
              <a:rPr lang="en-US" sz="2800" dirty="0" err="1" smtClean="0">
                <a:solidFill>
                  <a:srgbClr val="FFFF99"/>
                </a:solidFill>
              </a:rPr>
              <a:t>inflaton</a:t>
            </a:r>
            <a:r>
              <a:rPr lang="en-US" sz="2800" dirty="0" smtClean="0">
                <a:solidFill>
                  <a:srgbClr val="FFFF99"/>
                </a:solidFill>
              </a:rPr>
              <a:t> potentials with minimum tuning</a:t>
            </a:r>
          </a:p>
          <a:p>
            <a:r>
              <a:rPr lang="en-US" sz="2800" dirty="0">
                <a:solidFill>
                  <a:srgbClr val="FFFF99"/>
                </a:solidFill>
              </a:rPr>
              <a:t>	</a:t>
            </a:r>
            <a:r>
              <a:rPr lang="en-US" sz="2800" dirty="0" smtClean="0">
                <a:solidFill>
                  <a:srgbClr val="FFFF99"/>
                </a:solidFill>
              </a:rPr>
              <a:t>	</a:t>
            </a:r>
          </a:p>
          <a:p>
            <a:r>
              <a:rPr lang="en-US" sz="2800" dirty="0">
                <a:solidFill>
                  <a:srgbClr val="FFFF99"/>
                </a:solidFill>
                <a:sym typeface="Wingdings" panose="05000000000000000000" pitchFamily="2" charset="2"/>
              </a:rPr>
              <a:t>	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 inflation</a:t>
            </a:r>
          </a:p>
          <a:p>
            <a:r>
              <a:rPr lang="en-US" sz="2800" dirty="0">
                <a:solidFill>
                  <a:srgbClr val="FFFF99"/>
                </a:solidFill>
                <a:sym typeface="Wingdings" panose="05000000000000000000" pitchFamily="2" charset="2"/>
              </a:rPr>
              <a:t>	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		</a:t>
            </a:r>
          </a:p>
          <a:p>
            <a:r>
              <a:rPr lang="en-US" sz="2800" dirty="0">
                <a:solidFill>
                  <a:srgbClr val="FFFF99"/>
                </a:solidFill>
                <a:sym typeface="Wingdings" panose="05000000000000000000" pitchFamily="2" charset="2"/>
              </a:rPr>
              <a:t>	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	 smooth and flat universe</a:t>
            </a:r>
          </a:p>
          <a:p>
            <a:r>
              <a:rPr lang="en-US" sz="2800" dirty="0">
                <a:solidFill>
                  <a:srgbClr val="FFFF99"/>
                </a:solidFill>
                <a:sym typeface="Wingdings" panose="05000000000000000000" pitchFamily="2" charset="2"/>
              </a:rPr>
              <a:t>	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	</a:t>
            </a:r>
            <a:r>
              <a:rPr lang="en-US" sz="2800" dirty="0">
                <a:solidFill>
                  <a:srgbClr val="FFFF99"/>
                </a:solidFill>
                <a:sym typeface="Wingdings" panose="05000000000000000000" pitchFamily="2" charset="2"/>
              </a:rPr>
              <a:t>	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+ predictions of n</a:t>
            </a:r>
            <a:r>
              <a:rPr lang="en-US" sz="2800" baseline="-25000" dirty="0" smtClean="0">
                <a:solidFill>
                  <a:srgbClr val="FFFF99"/>
                </a:solidFill>
                <a:sym typeface="Wingdings" panose="05000000000000000000" pitchFamily="2" charset="2"/>
              </a:rPr>
              <a:t>s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, </a:t>
            </a:r>
            <a:r>
              <a:rPr lang="en-US" sz="2800" dirty="0" smtClean="0">
                <a:solidFill>
                  <a:srgbClr val="FFFF99"/>
                </a:solidFill>
                <a:latin typeface="Symbol" panose="05050102010706020507" pitchFamily="18" charset="2"/>
                <a:sym typeface="Wingdings" panose="05000000000000000000" pitchFamily="2" charset="2"/>
              </a:rPr>
              <a:t>a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, </a:t>
            </a:r>
            <a:r>
              <a:rPr lang="en-US" sz="2800" dirty="0" err="1" smtClean="0">
                <a:solidFill>
                  <a:srgbClr val="FFFF99"/>
                </a:solidFill>
                <a:sym typeface="Wingdings" panose="05000000000000000000" pitchFamily="2" charset="2"/>
              </a:rPr>
              <a:t>n</a:t>
            </a:r>
            <a:r>
              <a:rPr lang="en-US" sz="2800" baseline="-25000" dirty="0" err="1" smtClean="0">
                <a:solidFill>
                  <a:srgbClr val="FFFF99"/>
                </a:solidFill>
                <a:sym typeface="Wingdings" panose="05000000000000000000" pitchFamily="2" charset="2"/>
              </a:rPr>
              <a:t>t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, r, …</a:t>
            </a:r>
            <a:endParaRPr lang="en-US" sz="2800" dirty="0">
              <a:solidFill>
                <a:srgbClr val="FFFF99"/>
              </a:solidFill>
            </a:endParaRPr>
          </a:p>
        </p:txBody>
      </p:sp>
      <p:sp>
        <p:nvSpPr>
          <p:cNvPr id="5" name="TextBox 10"/>
          <p:cNvSpPr txBox="1">
            <a:spLocks noChangeArrowheads="1"/>
          </p:cNvSpPr>
          <p:nvPr/>
        </p:nvSpPr>
        <p:spPr bwMode="auto">
          <a:xfrm>
            <a:off x="6712130" y="6324600"/>
            <a:ext cx="295465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66FFFF"/>
                </a:solidFill>
              </a:rPr>
              <a:t>Guth, Kaiser, Nomura, PLB (2014)</a:t>
            </a:r>
          </a:p>
          <a:p>
            <a:r>
              <a:rPr lang="en-US" sz="1200" dirty="0" err="1" smtClean="0">
                <a:solidFill>
                  <a:srgbClr val="66FFFF"/>
                </a:solidFill>
              </a:rPr>
              <a:t>Linde</a:t>
            </a:r>
            <a:r>
              <a:rPr lang="en-US" sz="1200" dirty="0" smtClean="0">
                <a:solidFill>
                  <a:srgbClr val="66FFFF"/>
                </a:solidFill>
              </a:rPr>
              <a:t>, arxiv1402.0526 (2014)	</a:t>
            </a:r>
          </a:p>
          <a:p>
            <a:r>
              <a:rPr lang="en-US" sz="1200" dirty="0">
                <a:solidFill>
                  <a:srgbClr val="66FFFF"/>
                </a:solidFill>
              </a:rPr>
              <a:t>	</a:t>
            </a:r>
            <a:endParaRPr lang="en-US" sz="1200" dirty="0">
              <a:solidFill>
                <a:srgbClr val="FFFF99"/>
              </a:solidFill>
            </a:endParaRPr>
          </a:p>
        </p:txBody>
      </p:sp>
      <p:sp>
        <p:nvSpPr>
          <p:cNvPr id="8" name="TextBox 10"/>
          <p:cNvSpPr txBox="1">
            <a:spLocks noChangeArrowheads="1"/>
          </p:cNvSpPr>
          <p:nvPr/>
        </p:nvSpPr>
        <p:spPr bwMode="auto">
          <a:xfrm>
            <a:off x="6704116" y="6143712"/>
            <a:ext cx="25410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66FFFF"/>
                </a:solidFill>
              </a:rPr>
              <a:t>Ijjas, PJS. Loeb, PLB (2013, 2014)</a:t>
            </a:r>
          </a:p>
          <a:p>
            <a:r>
              <a:rPr lang="en-US" sz="1200" dirty="0">
                <a:solidFill>
                  <a:srgbClr val="66FFFF"/>
                </a:solidFill>
              </a:rPr>
              <a:t>	</a:t>
            </a:r>
            <a:endParaRPr lang="en-US" sz="1200" dirty="0">
              <a:solidFill>
                <a:srgbClr val="FFFF99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819400" y="4343400"/>
            <a:ext cx="3878626" cy="95250"/>
          </a:xfrm>
          <a:prstGeom prst="rect">
            <a:avLst/>
          </a:prstGeom>
          <a:solidFill>
            <a:srgbClr val="FF0000">
              <a:alpha val="72157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3400" y="533400"/>
            <a:ext cx="806817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An Alternative Inflationary Picture?</a:t>
            </a:r>
            <a:endParaRPr lang="en-US" sz="4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28650" y="2228850"/>
            <a:ext cx="3562350" cy="95250"/>
          </a:xfrm>
          <a:prstGeom prst="rect">
            <a:avLst/>
          </a:prstGeom>
          <a:solidFill>
            <a:srgbClr val="FF0000">
              <a:alpha val="72157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72276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Box 10"/>
          <p:cNvSpPr txBox="1">
            <a:spLocks noChangeArrowheads="1"/>
          </p:cNvSpPr>
          <p:nvPr/>
        </p:nvSpPr>
        <p:spPr bwMode="auto">
          <a:xfrm>
            <a:off x="552450" y="1981200"/>
            <a:ext cx="7757252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FF99"/>
                </a:solidFill>
              </a:rPr>
              <a:t>Typical initial conditions</a:t>
            </a:r>
            <a:endParaRPr lang="en-US" sz="2800" dirty="0">
              <a:solidFill>
                <a:srgbClr val="FFFF99"/>
              </a:solidFill>
            </a:endParaRPr>
          </a:p>
          <a:p>
            <a:r>
              <a:rPr lang="en-US" sz="2800" dirty="0" smtClean="0">
                <a:solidFill>
                  <a:srgbClr val="FFFF99"/>
                </a:solidFill>
              </a:rPr>
              <a:t>Simple </a:t>
            </a:r>
            <a:r>
              <a:rPr lang="en-US" sz="2800" dirty="0" err="1" smtClean="0">
                <a:solidFill>
                  <a:srgbClr val="FFFF99"/>
                </a:solidFill>
              </a:rPr>
              <a:t>inflaton</a:t>
            </a:r>
            <a:r>
              <a:rPr lang="en-US" sz="2800" dirty="0" smtClean="0">
                <a:solidFill>
                  <a:srgbClr val="FFFF99"/>
                </a:solidFill>
              </a:rPr>
              <a:t> potentials with minimum tuning</a:t>
            </a:r>
          </a:p>
          <a:p>
            <a:r>
              <a:rPr lang="en-US" sz="2800" dirty="0">
                <a:solidFill>
                  <a:srgbClr val="FFFF99"/>
                </a:solidFill>
              </a:rPr>
              <a:t>	</a:t>
            </a:r>
            <a:r>
              <a:rPr lang="en-US" sz="2800" dirty="0" smtClean="0">
                <a:solidFill>
                  <a:srgbClr val="FFFF99"/>
                </a:solidFill>
              </a:rPr>
              <a:t>	</a:t>
            </a:r>
          </a:p>
          <a:p>
            <a:r>
              <a:rPr lang="en-US" sz="2800" dirty="0">
                <a:solidFill>
                  <a:srgbClr val="FFFF99"/>
                </a:solidFill>
                <a:sym typeface="Wingdings" panose="05000000000000000000" pitchFamily="2" charset="2"/>
              </a:rPr>
              <a:t>	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 inflation</a:t>
            </a:r>
          </a:p>
          <a:p>
            <a:r>
              <a:rPr lang="en-US" sz="2800" dirty="0">
                <a:solidFill>
                  <a:srgbClr val="FFFF99"/>
                </a:solidFill>
                <a:sym typeface="Wingdings" panose="05000000000000000000" pitchFamily="2" charset="2"/>
              </a:rPr>
              <a:t>	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		</a:t>
            </a:r>
          </a:p>
          <a:p>
            <a:r>
              <a:rPr lang="en-US" sz="2800" dirty="0">
                <a:solidFill>
                  <a:srgbClr val="FFFF99"/>
                </a:solidFill>
                <a:sym typeface="Wingdings" panose="05000000000000000000" pitchFamily="2" charset="2"/>
              </a:rPr>
              <a:t>	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	 smooth and flat universe</a:t>
            </a:r>
          </a:p>
          <a:p>
            <a:r>
              <a:rPr lang="en-US" sz="2800" dirty="0">
                <a:solidFill>
                  <a:srgbClr val="FFFF99"/>
                </a:solidFill>
                <a:sym typeface="Wingdings" panose="05000000000000000000" pitchFamily="2" charset="2"/>
              </a:rPr>
              <a:t>	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	</a:t>
            </a:r>
            <a:r>
              <a:rPr lang="en-US" sz="2800" dirty="0">
                <a:solidFill>
                  <a:srgbClr val="FFFF99"/>
                </a:solidFill>
                <a:sym typeface="Wingdings" panose="05000000000000000000" pitchFamily="2" charset="2"/>
              </a:rPr>
              <a:t>	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+ predictions of n</a:t>
            </a:r>
            <a:r>
              <a:rPr lang="en-US" sz="2800" baseline="-25000" dirty="0" smtClean="0">
                <a:solidFill>
                  <a:srgbClr val="FFFF99"/>
                </a:solidFill>
                <a:sym typeface="Wingdings" panose="05000000000000000000" pitchFamily="2" charset="2"/>
              </a:rPr>
              <a:t>s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, </a:t>
            </a:r>
            <a:r>
              <a:rPr lang="en-US" sz="2800" dirty="0" smtClean="0">
                <a:solidFill>
                  <a:srgbClr val="FFFF99"/>
                </a:solidFill>
                <a:latin typeface="Symbol" panose="05050102010706020507" pitchFamily="18" charset="2"/>
                <a:sym typeface="Wingdings" panose="05000000000000000000" pitchFamily="2" charset="2"/>
              </a:rPr>
              <a:t>a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, </a:t>
            </a:r>
            <a:r>
              <a:rPr lang="en-US" sz="2800" dirty="0" err="1" smtClean="0">
                <a:solidFill>
                  <a:srgbClr val="FFFF99"/>
                </a:solidFill>
                <a:sym typeface="Wingdings" panose="05000000000000000000" pitchFamily="2" charset="2"/>
              </a:rPr>
              <a:t>n</a:t>
            </a:r>
            <a:r>
              <a:rPr lang="en-US" sz="2800" baseline="-25000" dirty="0" err="1" smtClean="0">
                <a:solidFill>
                  <a:srgbClr val="FFFF99"/>
                </a:solidFill>
                <a:sym typeface="Wingdings" panose="05000000000000000000" pitchFamily="2" charset="2"/>
              </a:rPr>
              <a:t>t</a:t>
            </a:r>
            <a:r>
              <a:rPr lang="en-US" sz="2800" dirty="0" smtClean="0">
                <a:solidFill>
                  <a:srgbClr val="FFFF99"/>
                </a:solidFill>
                <a:sym typeface="Wingdings" panose="05000000000000000000" pitchFamily="2" charset="2"/>
              </a:rPr>
              <a:t>, r, …</a:t>
            </a:r>
            <a:endParaRPr lang="en-US" sz="2800" dirty="0">
              <a:solidFill>
                <a:srgbClr val="FFFF99"/>
              </a:solidFill>
            </a:endParaRPr>
          </a:p>
        </p:txBody>
      </p:sp>
      <p:sp>
        <p:nvSpPr>
          <p:cNvPr id="5" name="TextBox 10"/>
          <p:cNvSpPr txBox="1">
            <a:spLocks noChangeArrowheads="1"/>
          </p:cNvSpPr>
          <p:nvPr/>
        </p:nvSpPr>
        <p:spPr bwMode="auto">
          <a:xfrm>
            <a:off x="6712130" y="6324600"/>
            <a:ext cx="295465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66FFFF"/>
                </a:solidFill>
              </a:rPr>
              <a:t>Guth, Kaiser, Nomura, PLB (2014)</a:t>
            </a:r>
          </a:p>
          <a:p>
            <a:r>
              <a:rPr lang="en-US" sz="1200" dirty="0" err="1" smtClean="0">
                <a:solidFill>
                  <a:srgbClr val="66FFFF"/>
                </a:solidFill>
              </a:rPr>
              <a:t>Linde</a:t>
            </a:r>
            <a:r>
              <a:rPr lang="en-US" sz="1200" dirty="0" smtClean="0">
                <a:solidFill>
                  <a:srgbClr val="66FFFF"/>
                </a:solidFill>
              </a:rPr>
              <a:t>, arxiv1402.0526 (2014)	</a:t>
            </a:r>
          </a:p>
          <a:p>
            <a:r>
              <a:rPr lang="en-US" sz="1200" dirty="0">
                <a:solidFill>
                  <a:srgbClr val="66FFFF"/>
                </a:solidFill>
              </a:rPr>
              <a:t>	</a:t>
            </a:r>
            <a:endParaRPr lang="en-US" sz="1200" dirty="0">
              <a:solidFill>
                <a:srgbClr val="FFFF99"/>
              </a:solidFill>
            </a:endParaRPr>
          </a:p>
        </p:txBody>
      </p:sp>
      <p:sp>
        <p:nvSpPr>
          <p:cNvPr id="8" name="TextBox 10"/>
          <p:cNvSpPr txBox="1">
            <a:spLocks noChangeArrowheads="1"/>
          </p:cNvSpPr>
          <p:nvPr/>
        </p:nvSpPr>
        <p:spPr bwMode="auto">
          <a:xfrm>
            <a:off x="6704116" y="6143712"/>
            <a:ext cx="25410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66FFFF"/>
                </a:solidFill>
              </a:rPr>
              <a:t>Ijjas, PJS. Loeb, PLB (2013, 2014)</a:t>
            </a:r>
          </a:p>
          <a:p>
            <a:r>
              <a:rPr lang="en-US" sz="1200" dirty="0">
                <a:solidFill>
                  <a:srgbClr val="66FFFF"/>
                </a:solidFill>
              </a:rPr>
              <a:t>	</a:t>
            </a:r>
            <a:endParaRPr lang="en-US" sz="1200" dirty="0">
              <a:solidFill>
                <a:srgbClr val="FFFF99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819400" y="4343400"/>
            <a:ext cx="3878626" cy="95250"/>
          </a:xfrm>
          <a:prstGeom prst="rect">
            <a:avLst/>
          </a:prstGeom>
          <a:solidFill>
            <a:srgbClr val="FF0000">
              <a:alpha val="72157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620768" y="4781550"/>
            <a:ext cx="1637032" cy="95250"/>
          </a:xfrm>
          <a:prstGeom prst="rect">
            <a:avLst/>
          </a:prstGeom>
          <a:solidFill>
            <a:srgbClr val="FF0000">
              <a:alpha val="72157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rgbClr val="FFFF99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15324" y="4542800"/>
            <a:ext cx="1718676" cy="523220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multiverse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590551" y="2628900"/>
            <a:ext cx="1123949" cy="95250"/>
          </a:xfrm>
          <a:prstGeom prst="rect">
            <a:avLst/>
          </a:prstGeom>
          <a:solidFill>
            <a:srgbClr val="FF0000">
              <a:alpha val="72157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5181600" y="2643276"/>
            <a:ext cx="1330191" cy="95250"/>
          </a:xfrm>
          <a:prstGeom prst="rect">
            <a:avLst/>
          </a:prstGeom>
          <a:solidFill>
            <a:srgbClr val="FF0000">
              <a:alpha val="72157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3400" y="533400"/>
            <a:ext cx="806817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An Alternative Inflationary Picture?</a:t>
            </a:r>
            <a:endParaRPr lang="en-US" sz="4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28650" y="2228850"/>
            <a:ext cx="3562350" cy="95250"/>
          </a:xfrm>
          <a:prstGeom prst="rect">
            <a:avLst/>
          </a:prstGeom>
          <a:solidFill>
            <a:srgbClr val="FF0000">
              <a:alpha val="72157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4113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Users\steinh\Desktop\New folder\BIg-Boun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49" y="2076450"/>
            <a:ext cx="7181851" cy="497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-42893" y="6400800"/>
            <a:ext cx="20409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chemeClr val="bg1">
                    <a:lumMod val="95000"/>
                  </a:schemeClr>
                </a:solidFill>
              </a:rPr>
              <a:t>Khoury, Ovrut, PJS, Turok (2001)</a:t>
            </a:r>
          </a:p>
          <a:p>
            <a:r>
              <a:rPr lang="en-US" sz="1100" dirty="0" smtClean="0">
                <a:solidFill>
                  <a:schemeClr val="bg1">
                    <a:lumMod val="95000"/>
                  </a:schemeClr>
                </a:solidFill>
              </a:rPr>
              <a:t>PUS &amp; Turok (2002)</a:t>
            </a:r>
          </a:p>
        </p:txBody>
      </p:sp>
      <p:sp>
        <p:nvSpPr>
          <p:cNvPr id="8" name="Rectangle 7"/>
          <p:cNvSpPr/>
          <p:nvPr/>
        </p:nvSpPr>
        <p:spPr>
          <a:xfrm>
            <a:off x="666749" y="144234"/>
            <a:ext cx="8003715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Inverted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 extrusionH="57150"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5000" endA="50" endPos="85000" dist="60007" dir="5400000" sy="-100000" algn="bl" rotWithShape="0"/>
                </a:effectLst>
              </a:rPr>
              <a:t>Why Bounce?</a:t>
            </a:r>
            <a:endParaRPr lang="en-US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  <a:reflection blurRad="6350" stA="55000" endA="50" endPos="85000" dist="60007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82166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21965</TotalTime>
  <Words>1030</Words>
  <Application>Microsoft Office PowerPoint</Application>
  <PresentationFormat>On-screen Show (4:3)</PresentationFormat>
  <Paragraphs>186</Paragraphs>
  <Slides>24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Steinhardt</dc:creator>
  <cp:lastModifiedBy>Princeton Affiliate</cp:lastModifiedBy>
  <cp:revision>1653</cp:revision>
  <dcterms:created xsi:type="dcterms:W3CDTF">2012-03-19T03:24:23Z</dcterms:created>
  <dcterms:modified xsi:type="dcterms:W3CDTF">2014-08-28T07:31:37Z</dcterms:modified>
</cp:coreProperties>
</file>