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7" r:id="rId2"/>
    <p:sldMasterId id="2147483732" r:id="rId3"/>
    <p:sldMasterId id="2147483745" r:id="rId4"/>
  </p:sldMasterIdLst>
  <p:notesMasterIdLst>
    <p:notesMasterId r:id="rId49"/>
  </p:notesMasterIdLst>
  <p:handoutMasterIdLst>
    <p:handoutMasterId r:id="rId50"/>
  </p:handoutMasterIdLst>
  <p:sldIdLst>
    <p:sldId id="911" r:id="rId5"/>
    <p:sldId id="587" r:id="rId6"/>
    <p:sldId id="900" r:id="rId7"/>
    <p:sldId id="588" r:id="rId8"/>
    <p:sldId id="589" r:id="rId9"/>
    <p:sldId id="590" r:id="rId10"/>
    <p:sldId id="591" r:id="rId11"/>
    <p:sldId id="592" r:id="rId12"/>
    <p:sldId id="593" r:id="rId13"/>
    <p:sldId id="594" r:id="rId14"/>
    <p:sldId id="595" r:id="rId15"/>
    <p:sldId id="596" r:id="rId16"/>
    <p:sldId id="597" r:id="rId17"/>
    <p:sldId id="601" r:id="rId18"/>
    <p:sldId id="890" r:id="rId19"/>
    <p:sldId id="891" r:id="rId20"/>
    <p:sldId id="892" r:id="rId21"/>
    <p:sldId id="893" r:id="rId22"/>
    <p:sldId id="894" r:id="rId23"/>
    <p:sldId id="895" r:id="rId24"/>
    <p:sldId id="896" r:id="rId25"/>
    <p:sldId id="904" r:id="rId26"/>
    <p:sldId id="905" r:id="rId27"/>
    <p:sldId id="897" r:id="rId28"/>
    <p:sldId id="898" r:id="rId29"/>
    <p:sldId id="899" r:id="rId30"/>
    <p:sldId id="605" r:id="rId31"/>
    <p:sldId id="901" r:id="rId32"/>
    <p:sldId id="902" r:id="rId33"/>
    <p:sldId id="910" r:id="rId34"/>
    <p:sldId id="907" r:id="rId35"/>
    <p:sldId id="612" r:id="rId36"/>
    <p:sldId id="617" r:id="rId37"/>
    <p:sldId id="812" r:id="rId38"/>
    <p:sldId id="813" r:id="rId39"/>
    <p:sldId id="903" r:id="rId40"/>
    <p:sldId id="621" r:id="rId41"/>
    <p:sldId id="622" r:id="rId42"/>
    <p:sldId id="522" r:id="rId43"/>
    <p:sldId id="518" r:id="rId44"/>
    <p:sldId id="513" r:id="rId45"/>
    <p:sldId id="512" r:id="rId46"/>
    <p:sldId id="909" r:id="rId47"/>
    <p:sldId id="908" r:id="rId48"/>
  </p:sldIdLst>
  <p:sldSz cx="9144000" cy="6858000" type="screen4x3"/>
  <p:notesSz cx="6743700" cy="99060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FF00"/>
    <a:srgbClr val="FFFF66"/>
    <a:srgbClr val="CCFFFF"/>
    <a:srgbClr val="FF99CC"/>
    <a:srgbClr val="66FF66"/>
    <a:srgbClr val="CCFF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F374DAE-9733-488E-9B2A-A8BC67BF3AD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7313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113" y="4705350"/>
            <a:ext cx="49434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teksttypografien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483F054-4B0A-4191-BFFD-739C0AFD6B1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443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AAE9990-E849-4D96-ABBE-CA93F7CC64AD}" type="slidenum">
              <a:rPr lang="da-DK" altLang="en-US" sz="1200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da-DK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7DD5B2B-77D9-4BC0-8A9D-E26B75962564}" type="slidenum">
              <a:rPr lang="da-DK" altLang="en-US" sz="1200" smtClean="0">
                <a:latin typeface="Times New Roman" pitchFamily="18" charset="0"/>
              </a:rPr>
              <a:pPr/>
              <a:t>10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E0363650-80D7-4A1B-89EC-3F6ED627C02C}" type="slidenum">
              <a:rPr lang="da-DK" altLang="en-US" sz="1200" smtClean="0">
                <a:latin typeface="Times New Roman" pitchFamily="18" charset="0"/>
              </a:rPr>
              <a:pPr/>
              <a:t>11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DDC709EB-EF4B-412A-9D07-A58FDE0F3EBE}" type="slidenum">
              <a:rPr lang="da-DK" altLang="en-US" sz="1200" smtClean="0">
                <a:latin typeface="Times New Roman" pitchFamily="18" charset="0"/>
              </a:rPr>
              <a:pPr/>
              <a:t>12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A0073438-5D69-4C4A-BCD5-D7B08A1C542F}" type="slidenum">
              <a:rPr lang="da-DK" altLang="en-US" sz="1200" smtClean="0">
                <a:latin typeface="Times New Roman" pitchFamily="18" charset="0"/>
              </a:rPr>
              <a:pPr/>
              <a:t>13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34855D1-767E-466F-8785-0866BE47BE64}" type="slidenum">
              <a:rPr lang="da-DK" altLang="en-US" sz="1200" smtClean="0">
                <a:latin typeface="Times New Roman" pitchFamily="18" charset="0"/>
              </a:rPr>
              <a:pPr/>
              <a:t>14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1838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1838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6141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0978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931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D612837-C3AB-4F15-AC34-17168F25E9DB}" type="slidenum">
              <a:rPr lang="da-DK" altLang="en-US" sz="1200" smtClean="0">
                <a:latin typeface="Times New Roman" pitchFamily="18" charset="0"/>
              </a:rPr>
              <a:pPr/>
              <a:t>2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999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999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999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999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7E98ED2E-2323-4B24-8203-51CC60F6F08B}" type="slidenum">
              <a:rPr lang="da-DK" altLang="en-US" sz="1200" smtClean="0">
                <a:latin typeface="Times New Roman" pitchFamily="18" charset="0"/>
              </a:rPr>
              <a:pPr/>
              <a:t>24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62188A6-C0FE-4421-9226-DB8E410F05C7}" type="slidenum">
              <a:rPr lang="da-DK" altLang="en-US" sz="1200" smtClean="0">
                <a:latin typeface="Times New Roman" pitchFamily="18" charset="0"/>
              </a:rPr>
              <a:pPr/>
              <a:t>25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0431783F-D034-4DA6-B73B-657FF144F09C}" type="slidenum">
              <a:rPr lang="da-DK" altLang="en-US" sz="1200" smtClean="0">
                <a:latin typeface="Times New Roman" pitchFamily="18" charset="0"/>
              </a:rPr>
              <a:pPr/>
              <a:t>26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0667BA28-DB61-4A29-B007-3887420C2902}" type="slidenum">
              <a:rPr lang="da-DK" altLang="en-US" sz="1200" smtClean="0">
                <a:latin typeface="Times New Roman" pitchFamily="18" charset="0"/>
              </a:rPr>
              <a:pPr/>
              <a:t>27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35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56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1266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CB72B6FB-ADD8-47FA-82AE-328D98B008A8}" type="slidenum">
              <a:rPr lang="en-US" altLang="en-US" sz="1200">
                <a:solidFill>
                  <a:prstClr val="black"/>
                </a:solidFill>
                <a:latin typeface="Times New Roman" pitchFamily="18" charset="0"/>
              </a:rPr>
              <a:pPr/>
              <a:t>31</a:t>
            </a:fld>
            <a:endParaRPr lang="en-US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F0F1A4E-B1CA-4798-83C2-6780066A2233}" type="slidenum">
              <a:rPr lang="da-DK" altLang="en-US" sz="1200" smtClean="0">
                <a:latin typeface="Times New Roman" pitchFamily="18" charset="0"/>
              </a:rPr>
              <a:pPr/>
              <a:t>32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94471BD-45F2-4296-8DE3-5784B16F7886}" type="slidenum">
              <a:rPr lang="da-DK" altLang="en-US" sz="1200" smtClean="0">
                <a:latin typeface="Times New Roman" pitchFamily="18" charset="0"/>
              </a:rPr>
              <a:pPr/>
              <a:t>33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82687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C3E4D050-D7B4-424B-AA1B-3CE4F7AA08EA}" type="slidenum">
              <a:rPr lang="da-DK" altLang="en-US" sz="1200" smtClean="0">
                <a:latin typeface="Times New Roman" pitchFamily="18" charset="0"/>
              </a:rPr>
              <a:pPr/>
              <a:t>35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705350"/>
            <a:ext cx="5394325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>
                <a:solidFill>
                  <a:prstClr val="black"/>
                </a:solidFill>
              </a:rPr>
              <a:pPr/>
              <a:t>36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831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92D46D60-191B-42DB-BA79-E9392E9B009F}" type="slidenum">
              <a:rPr lang="da-DK" altLang="en-US" sz="1200" smtClean="0">
                <a:latin typeface="Times New Roman" pitchFamily="18" charset="0"/>
              </a:rPr>
              <a:pPr/>
              <a:t>37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1BA5DBE-D777-483F-A5D0-A211C0A5E1A7}" type="slidenum">
              <a:rPr lang="da-DK" altLang="en-US" sz="1200" smtClean="0">
                <a:latin typeface="Times New Roman" pitchFamily="18" charset="0"/>
              </a:rPr>
              <a:pPr/>
              <a:t>38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BD73E3A-85D4-496B-AA31-56E6A9E9E385}" type="slidenum">
              <a:rPr lang="da-DK" altLang="en-US" sz="1200" smtClean="0">
                <a:latin typeface="Times New Roman" pitchFamily="18" charset="0"/>
              </a:rPr>
              <a:pPr/>
              <a:t>39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999DABB3-A130-4CA6-999D-8C3DB6533AD0}" type="slidenum">
              <a:rPr lang="da-DK" altLang="en-US" sz="1200" smtClean="0">
                <a:latin typeface="Times New Roman" pitchFamily="18" charset="0"/>
              </a:rPr>
              <a:pPr/>
              <a:t>4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5818F048-6562-4A9F-9C88-0DC61E42E0FA}" type="slidenum">
              <a:rPr lang="da-DK" altLang="en-US" sz="1200" smtClean="0">
                <a:latin typeface="Times New Roman" pitchFamily="18" charset="0"/>
              </a:rPr>
              <a:pPr/>
              <a:t>40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A64D89BF-7B4D-4B6F-BE2A-A90E0C74B53A}" type="slidenum">
              <a:rPr lang="da-DK" altLang="en-US" sz="1200" smtClean="0">
                <a:latin typeface="Times New Roman" pitchFamily="18" charset="0"/>
              </a:rPr>
              <a:pPr/>
              <a:t>41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38D0CDD9-B7CE-4CF9-B358-0030044FB7D9}" type="slidenum">
              <a:rPr lang="da-DK" altLang="en-US" sz="1200" smtClean="0">
                <a:latin typeface="Times New Roman" pitchFamily="18" charset="0"/>
              </a:rPr>
              <a:pPr/>
              <a:t>42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90475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900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0D5C3C3-322F-49E9-9DA8-944F4565D3A0}" type="slidenum">
              <a:rPr lang="da-DK" altLang="en-US" sz="1200" smtClean="0">
                <a:latin typeface="Times New Roman" pitchFamily="18" charset="0"/>
              </a:rPr>
              <a:pPr/>
              <a:t>5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5B58D2F-9ADB-49B5-A330-C9761302B071}" type="slidenum">
              <a:rPr lang="da-DK" altLang="en-US" sz="1200" smtClean="0">
                <a:latin typeface="Times New Roman" pitchFamily="18" charset="0"/>
              </a:rPr>
              <a:pPr/>
              <a:t>6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C13641E-7088-43B8-B096-3CA5CA406DAA}" type="slidenum">
              <a:rPr lang="da-DK" altLang="en-US" sz="1200" smtClean="0">
                <a:latin typeface="Times New Roman" pitchFamily="18" charset="0"/>
              </a:rPr>
              <a:pPr/>
              <a:t>7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B254F27D-9C12-4566-B1DC-2513EBDF491C}" type="slidenum">
              <a:rPr lang="da-DK" altLang="en-US" sz="1200" smtClean="0">
                <a:latin typeface="Times New Roman" pitchFamily="18" charset="0"/>
              </a:rPr>
              <a:pPr/>
              <a:t>8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809661A-DA35-47FA-AED4-A4BAF4B802D1}" type="slidenum">
              <a:rPr lang="da-DK" altLang="en-US" sz="1200" smtClean="0">
                <a:latin typeface="Times New Roman" pitchFamily="18" charset="0"/>
              </a:rPr>
              <a:pPr/>
              <a:t>9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AC46-70A4-42D8-86A4-AA8B203AE0C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724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F3C92-53CE-4870-8EEC-D6E33E1E652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65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51954-D747-4661-9280-F49C365AFB3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576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a-DK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284F-DE4D-46C7-8F05-80D7F634F20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9438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19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98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62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4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72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7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B69D-E23F-45AB-8141-C8BE4E8274D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0406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19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8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74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8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AC46-70A4-42D8-86A4-AA8B203AE0C3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6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B69D-E23F-45AB-8141-C8BE4E8274D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43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3CBC-DA3B-4C31-BEE4-37FC9E93F0BB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13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474AD-233E-4056-9A36-45A6FB7290FB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38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6B504-2AE5-452C-A0AA-695D5F055A66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07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50774-9EAE-4C77-B246-E896A8F6D543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3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3CBC-DA3B-4C31-BEE4-37FC9E93F0B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2547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0B63-E85E-43AB-939E-CAD4B7D70CE8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87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4881-6BBD-43D0-B9AA-6077EDF8281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72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B46-2E1B-405B-97DD-5E05AF52287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76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F3C92-53CE-4870-8EEC-D6E33E1E6521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71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51954-D747-4661-9280-F49C365AFB3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03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a-DK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284F-DE4D-46C7-8F05-80D7F634F20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59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96780-62E5-4842-BF90-87D7552369D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04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1F498-D622-45C4-81EE-9D92D50F804A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10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DC31-6971-4363-AE45-B50A13DA71BC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37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BE528-5882-40C7-AD84-A8EEF057FDC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5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474AD-233E-4056-9A36-45A6FB7290F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9703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B1CFC-4B6D-47BE-85F4-3353C731D748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70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1F62F-31DC-4614-9DC6-7911BE938EA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82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B0A5E-611F-4C0E-8F60-1DF6FF04833E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37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E108-67F4-4167-BFDC-88A43106A021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63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ECF8B-BFB7-4CC3-9694-572749E115F9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75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45CA-3806-4826-B2E0-0973C7ED463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22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F249E-DF56-48B7-BC04-4836E4D177CA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8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6B504-2AE5-452C-A0AA-695D5F055A6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925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50774-9EAE-4C77-B246-E896A8F6D54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297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0B63-E85E-43AB-939E-CAD4B7D70CE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410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4881-6BBD-43D0-B9AA-6077EDF8281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68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B46-2E1B-405B-97DD-5E05AF52287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056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titeltypografien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teksttypografien i masteren</a:t>
            </a:r>
          </a:p>
          <a:p>
            <a:pPr lvl="1"/>
            <a:r>
              <a:rPr lang="da-DK" altLang="en-US" smtClean="0"/>
              <a:t>Andet niveau</a:t>
            </a:r>
          </a:p>
          <a:p>
            <a:pPr lvl="2"/>
            <a:r>
              <a:rPr lang="da-DK" altLang="en-US" smtClean="0"/>
              <a:t>Tredje niveau</a:t>
            </a:r>
          </a:p>
          <a:p>
            <a:pPr lvl="3"/>
            <a:r>
              <a:rPr lang="da-DK" altLang="en-US" smtClean="0"/>
              <a:t>Fjerde niveau</a:t>
            </a:r>
          </a:p>
          <a:p>
            <a:pPr lvl="4"/>
            <a:r>
              <a:rPr lang="da-DK" altLang="en-US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801F63F-1BC3-4B97-AE75-C51A276493B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6E4BFC51-6DB6-4A52-AF79-CEBEA65B7B6A}" type="slidenum">
              <a:rPr lang="en-US">
                <a:solidFill>
                  <a:srgbClr val="000000"/>
                </a:solidFill>
                <a:latin typeface="Arial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059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titeltypografien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teksttypografien i masteren</a:t>
            </a:r>
          </a:p>
          <a:p>
            <a:pPr lvl="1"/>
            <a:r>
              <a:rPr lang="da-DK" altLang="en-US" smtClean="0"/>
              <a:t>Andet niveau</a:t>
            </a:r>
          </a:p>
          <a:p>
            <a:pPr lvl="2"/>
            <a:r>
              <a:rPr lang="da-DK" altLang="en-US" smtClean="0"/>
              <a:t>Tredje niveau</a:t>
            </a:r>
          </a:p>
          <a:p>
            <a:pPr lvl="3"/>
            <a:r>
              <a:rPr lang="da-DK" altLang="en-US" smtClean="0"/>
              <a:t>Fjerde niveau</a:t>
            </a:r>
          </a:p>
          <a:p>
            <a:pPr lvl="4"/>
            <a:r>
              <a:rPr lang="da-DK" altLang="en-US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801F63F-1BC3-4B97-AE75-C51A276493B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0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titeltypografien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teksttypografien i masteren</a:t>
            </a:r>
          </a:p>
          <a:p>
            <a:pPr lvl="1"/>
            <a:r>
              <a:rPr lang="da-DK" altLang="en-US" smtClean="0"/>
              <a:t>Andet niveau</a:t>
            </a:r>
          </a:p>
          <a:p>
            <a:pPr lvl="2"/>
            <a:r>
              <a:rPr lang="da-DK" altLang="en-US" smtClean="0"/>
              <a:t>Tredje niveau</a:t>
            </a:r>
          </a:p>
          <a:p>
            <a:pPr lvl="3"/>
            <a:r>
              <a:rPr lang="da-DK" altLang="en-US" smtClean="0"/>
              <a:t>Fjerde niveau</a:t>
            </a:r>
          </a:p>
          <a:p>
            <a:pPr lvl="4"/>
            <a:r>
              <a:rPr lang="da-DK" altLang="en-US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8582645-3BDD-41C2-8ED4-2E4E964C075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3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video" Target="../media/media1.wmv"/><Relationship Id="rId7" Type="http://schemas.openxmlformats.org/officeDocument/2006/relationships/image" Target="../media/image50.emf"/><Relationship Id="rId2" Type="http://schemas.microsoft.com/office/2007/relationships/media" Target="../media/media1.wmv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4.bin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2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6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73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066800" y="1066800"/>
            <a:ext cx="4892675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2800" smtClean="0">
                <a:solidFill>
                  <a:srgbClr val="FFFFFF"/>
                </a:solidFill>
                <a:latin typeface="Helvetica" pitchFamily="34" charset="0"/>
              </a:rPr>
              <a:t>Lectures 2 and 3:</a:t>
            </a:r>
            <a:endParaRPr lang="da-DK" altLang="en-US" sz="2400" smtClean="0">
              <a:solidFill>
                <a:srgbClr val="FFFFFF"/>
              </a:solidFill>
              <a:latin typeface="Helvetic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a-DK" altLang="en-US" sz="2400" smtClean="0">
              <a:solidFill>
                <a:srgbClr val="000000"/>
              </a:solidFill>
              <a:latin typeface="Helvetic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2400" smtClean="0">
                <a:solidFill>
                  <a:srgbClr val="CCFF66"/>
                </a:solidFill>
                <a:latin typeface="Helvetica" pitchFamily="34" charset="0"/>
              </a:rPr>
              <a:t>Structure formation in the universe</a:t>
            </a:r>
          </a:p>
          <a:p>
            <a:pPr>
              <a:spcBef>
                <a:spcPct val="0"/>
              </a:spcBef>
              <a:buFontTx/>
              <a:buNone/>
            </a:pP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2400" smtClean="0">
                <a:solidFill>
                  <a:srgbClr val="FF9900"/>
                </a:solidFill>
                <a:latin typeface="Helvetica" pitchFamily="34" charset="0"/>
              </a:rPr>
              <a:t>Absolute value of neutrino masses</a:t>
            </a: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2400" smtClean="0">
                <a:solidFill>
                  <a:srgbClr val="FFFF66"/>
                </a:solidFill>
                <a:latin typeface="Helvetica" pitchFamily="34" charset="0"/>
              </a:rPr>
              <a:t>Future observational probes</a:t>
            </a:r>
          </a:p>
          <a:p>
            <a:pPr>
              <a:spcBef>
                <a:spcPct val="0"/>
              </a:spcBef>
              <a:buFontTx/>
              <a:buNone/>
            </a:pP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2400" smtClean="0">
                <a:solidFill>
                  <a:srgbClr val="CCFFFF"/>
                </a:solidFill>
                <a:latin typeface="Helvetica" pitchFamily="34" charset="0"/>
              </a:rPr>
              <a:t>Sterile neutrinos and cosmology</a:t>
            </a:r>
          </a:p>
          <a:p>
            <a:pPr>
              <a:spcBef>
                <a:spcPct val="0"/>
              </a:spcBef>
              <a:buFontTx/>
              <a:buNone/>
            </a:pP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</p:txBody>
      </p:sp>
      <p:sp>
        <p:nvSpPr>
          <p:cNvPr id="274435" name="AutoShape 3"/>
          <p:cNvSpPr>
            <a:spLocks noChangeArrowheads="1"/>
          </p:cNvSpPr>
          <p:nvPr/>
        </p:nvSpPr>
        <p:spPr bwMode="auto">
          <a:xfrm>
            <a:off x="533400" y="1905000"/>
            <a:ext cx="3048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274436" name="AutoShape 4"/>
          <p:cNvSpPr>
            <a:spLocks noChangeArrowheads="1"/>
          </p:cNvSpPr>
          <p:nvPr/>
        </p:nvSpPr>
        <p:spPr bwMode="auto">
          <a:xfrm>
            <a:off x="533400" y="2667000"/>
            <a:ext cx="304800" cy="304800"/>
          </a:xfrm>
          <a:prstGeom prst="star5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274437" name="AutoShape 5"/>
          <p:cNvSpPr>
            <a:spLocks noChangeArrowheads="1"/>
          </p:cNvSpPr>
          <p:nvPr/>
        </p:nvSpPr>
        <p:spPr bwMode="auto">
          <a:xfrm>
            <a:off x="533400" y="3352800"/>
            <a:ext cx="304800" cy="304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274438" name="AutoShape 6"/>
          <p:cNvSpPr>
            <a:spLocks noChangeArrowheads="1"/>
          </p:cNvSpPr>
          <p:nvPr/>
        </p:nvSpPr>
        <p:spPr bwMode="auto">
          <a:xfrm>
            <a:off x="533400" y="4114800"/>
            <a:ext cx="304800" cy="304800"/>
          </a:xfrm>
          <a:prstGeom prst="star5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69925" y="268288"/>
            <a:ext cx="7697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IN A FLAT MODEL WITH ONLY CDM THE EQUATION</a:t>
            </a:r>
          </a:p>
          <a:p>
            <a:r>
              <a:rPr lang="da-DK" altLang="en-US"/>
              <a:t>BECOMES</a:t>
            </a:r>
            <a:endParaRPr lang="en-US" altLang="en-US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286000" y="1447800"/>
          <a:ext cx="3276600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2" name="Equation" r:id="rId4" imgW="1205977" imgH="393529" progId="Equation.3">
                  <p:embed/>
                </p:oleObj>
              </mc:Choice>
              <mc:Fallback>
                <p:oleObj name="Equation" r:id="rId4" imgW="1205977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447800"/>
                        <a:ext cx="3276600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46125" y="2782888"/>
            <a:ext cx="280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WITH SOLUTIONS</a:t>
            </a:r>
            <a:endParaRPr lang="en-US" altLang="en-US"/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2133600" y="3657600"/>
          <a:ext cx="36957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3" name="Equation" r:id="rId6" imgW="1295400" imgH="203200" progId="Equation.3">
                  <p:embed/>
                </p:oleObj>
              </mc:Choice>
              <mc:Fallback>
                <p:oleObj name="Equation" r:id="rId6" imgW="12954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657600"/>
                        <a:ext cx="36957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50925" y="415925"/>
            <a:ext cx="751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FOR A MODEL DOMINATED BY </a:t>
            </a:r>
            <a:r>
              <a:rPr lang="da-DK" altLang="en-US">
                <a:latin typeface="Symbol" pitchFamily="18" charset="2"/>
              </a:rPr>
              <a:t>L</a:t>
            </a:r>
            <a:r>
              <a:rPr lang="da-DK" altLang="en-US">
                <a:latin typeface="Arial" charset="0"/>
              </a:rPr>
              <a:t> THE SOLUTIONS</a:t>
            </a:r>
          </a:p>
          <a:p>
            <a:r>
              <a:rPr lang="da-DK" altLang="en-US">
                <a:latin typeface="Arial" charset="0"/>
              </a:rPr>
              <a:t>ARE</a:t>
            </a:r>
            <a:endParaRPr lang="en-US" altLang="en-US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2289175" y="1524000"/>
          <a:ext cx="38417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name="Equation" r:id="rId4" imgW="1346200" imgH="203200" progId="Equation.3">
                  <p:embed/>
                </p:oleObj>
              </mc:Choice>
              <mc:Fallback>
                <p:oleObj name="Equation" r:id="rId4" imgW="1346200" imgH="203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1524000"/>
                        <a:ext cx="384175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66800" y="2895600"/>
            <a:ext cx="690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AND FOR A CURVATURE DOMINATED MODEL</a:t>
            </a:r>
            <a:endParaRPr lang="en-US" altLang="en-US"/>
          </a:p>
        </p:txBody>
      </p:sp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2286000" y="3810000"/>
          <a:ext cx="34798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" name="Equation" r:id="rId6" imgW="1218671" imgH="203112" progId="Equation.3">
                  <p:embed/>
                </p:oleObj>
              </mc:Choice>
              <mc:Fallback>
                <p:oleObj name="Equation" r:id="rId6" imgW="1218671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810000"/>
                        <a:ext cx="34798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90600" y="4876800"/>
            <a:ext cx="7480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ONLY THE MATTER DOMINATED EPOCH ALLOWS</a:t>
            </a:r>
          </a:p>
          <a:p>
            <a:r>
              <a:rPr lang="da-DK" altLang="en-US"/>
              <a:t>FOR POWER-LAW GROWING MODES!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ame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3434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frame_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24200"/>
            <a:ext cx="4343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622925" y="53721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/>
              <a:t>(</a:t>
            </a:r>
            <a:r>
              <a:rPr lang="da-DK" altLang="en-US" sz="1800" i="1"/>
              <a:t>t</a:t>
            </a:r>
            <a:r>
              <a:rPr lang="da-DK" altLang="en-US" sz="1800"/>
              <a:t>)</a:t>
            </a:r>
            <a:endParaRPr lang="en-US" altLang="en-US" sz="1800" i="1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514600" y="3657600"/>
            <a:ext cx="893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 i="1">
                <a:latin typeface="Symbol" pitchFamily="18" charset="2"/>
              </a:rPr>
              <a:t>(r</a:t>
            </a:r>
            <a:r>
              <a:rPr lang="da-DK" altLang="en-US" sz="1800" i="1" baseline="-25000">
                <a:latin typeface="Arial" charset="0"/>
              </a:rPr>
              <a:t>M</a:t>
            </a:r>
            <a:r>
              <a:rPr lang="da-DK" altLang="en-US" sz="1800" i="1">
                <a:latin typeface="Symbol" pitchFamily="18" charset="2"/>
              </a:rPr>
              <a:t>)</a:t>
            </a:r>
            <a:endParaRPr lang="en-US" altLang="en-US" sz="1800" i="1">
              <a:latin typeface="Symbol" pitchFamily="18" charset="2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638800" y="23622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/>
              <a:t>(</a:t>
            </a:r>
            <a:r>
              <a:rPr lang="da-DK" altLang="en-US" sz="1800" i="1"/>
              <a:t>t</a:t>
            </a:r>
            <a:r>
              <a:rPr lang="da-DK" altLang="en-US" sz="1800"/>
              <a:t>)</a:t>
            </a:r>
            <a:endParaRPr lang="en-US" altLang="en-US" sz="1800" i="1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667000" y="533400"/>
            <a:ext cx="75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 i="1">
                <a:latin typeface="Symbol" pitchFamily="18" charset="2"/>
              </a:rPr>
              <a:t>(d)</a:t>
            </a:r>
            <a:endParaRPr lang="en-US" altLang="en-US" sz="1800" i="1">
              <a:latin typeface="Symbol" pitchFamily="18" charset="2"/>
            </a:endParaRP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V="1">
            <a:off x="4267200" y="6096000"/>
            <a:ext cx="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429000" y="6491288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>
                <a:solidFill>
                  <a:schemeClr val="bg1"/>
                </a:solidFill>
              </a:rPr>
              <a:t>THE PRESENT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842125" y="187325"/>
            <a:ext cx="154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a-DK" altLang="en-US">
                <a:solidFill>
                  <a:schemeClr val="bg1"/>
                </a:solidFill>
                <a:latin typeface="Arial" charset="0"/>
              </a:rPr>
              <a:t>=1 CDM</a:t>
            </a:r>
            <a:endParaRPr lang="en-US" altLang="en-US">
              <a:solidFill>
                <a:schemeClr val="bg1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rame_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343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frame_b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43434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667000" y="533400"/>
            <a:ext cx="75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 i="1">
                <a:latin typeface="Symbol" pitchFamily="18" charset="2"/>
              </a:rPr>
              <a:t>(d)</a:t>
            </a:r>
            <a:endParaRPr lang="en-US" altLang="en-US" sz="1800" i="1">
              <a:latin typeface="Symbol" pitchFamily="18" charset="2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638800" y="23622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/>
              <a:t>(</a:t>
            </a:r>
            <a:r>
              <a:rPr lang="da-DK" altLang="en-US" sz="1800" i="1"/>
              <a:t>t</a:t>
            </a:r>
            <a:r>
              <a:rPr lang="da-DK" altLang="en-US" sz="1800"/>
              <a:t>)</a:t>
            </a:r>
            <a:endParaRPr lang="en-US" altLang="en-US" sz="1800" i="1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622925" y="53721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/>
              <a:t>(</a:t>
            </a:r>
            <a:r>
              <a:rPr lang="da-DK" altLang="en-US" sz="1800" i="1"/>
              <a:t>t</a:t>
            </a:r>
            <a:r>
              <a:rPr lang="da-DK" altLang="en-US" sz="1800"/>
              <a:t>)</a:t>
            </a:r>
            <a:endParaRPr lang="en-US" altLang="en-US" sz="1800" i="1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200400" y="3429000"/>
            <a:ext cx="893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 i="1">
                <a:latin typeface="Symbol" pitchFamily="18" charset="2"/>
              </a:rPr>
              <a:t>(r</a:t>
            </a:r>
            <a:r>
              <a:rPr lang="da-DK" altLang="en-US" sz="1800" i="1" baseline="-25000">
                <a:latin typeface="Arial" charset="0"/>
              </a:rPr>
              <a:t>M</a:t>
            </a:r>
            <a:r>
              <a:rPr lang="da-DK" altLang="en-US" sz="1800" i="1">
                <a:latin typeface="Symbol" pitchFamily="18" charset="2"/>
              </a:rPr>
              <a:t>)</a:t>
            </a:r>
            <a:endParaRPr lang="en-US" altLang="en-US" sz="1800" i="1">
              <a:latin typeface="Symbol" pitchFamily="18" charset="2"/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57800" y="3886200"/>
            <a:ext cx="871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>
                <a:latin typeface="Arial" charset="0"/>
              </a:rPr>
              <a:t>log(</a:t>
            </a:r>
            <a:r>
              <a:rPr lang="da-DK" altLang="en-US" sz="1800" i="1">
                <a:latin typeface="Symbol" pitchFamily="18" charset="2"/>
              </a:rPr>
              <a:t>r</a:t>
            </a:r>
            <a:r>
              <a:rPr lang="da-DK" altLang="en-US" sz="1800" i="1" baseline="-25000">
                <a:latin typeface="Symbol" pitchFamily="18" charset="2"/>
              </a:rPr>
              <a:t>L</a:t>
            </a:r>
            <a:r>
              <a:rPr lang="da-DK" altLang="en-US" sz="1800" i="1">
                <a:latin typeface="Arial" charset="0"/>
              </a:rPr>
              <a:t>)</a:t>
            </a:r>
            <a:endParaRPr lang="en-US" altLang="en-US" sz="1800" i="1">
              <a:latin typeface="Arial" charset="0"/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4267200" y="6096000"/>
            <a:ext cx="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3429000" y="6491288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>
                <a:solidFill>
                  <a:schemeClr val="bg1"/>
                </a:solidFill>
              </a:rPr>
              <a:t>THE PRESENT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842125" y="187325"/>
            <a:ext cx="2262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chemeClr val="bg1"/>
                </a:solidFill>
                <a:latin typeface="Arial" charset="0"/>
              </a:rPr>
              <a:t>M</a:t>
            </a:r>
            <a:r>
              <a:rPr lang="da-DK" altLang="en-US">
                <a:solidFill>
                  <a:schemeClr val="bg1"/>
                </a:solidFill>
                <a:latin typeface="Arial" charset="0"/>
              </a:rPr>
              <a:t>=0.3  </a:t>
            </a:r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altLang="en-US">
                <a:solidFill>
                  <a:schemeClr val="bg1"/>
                </a:solidFill>
                <a:latin typeface="Arial" charset="0"/>
              </a:rPr>
              <a:t>CDM</a:t>
            </a:r>
            <a:endParaRPr lang="en-US" alt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934200" y="685800"/>
            <a:ext cx="110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=0.7</a:t>
            </a:r>
            <a:endParaRPr lang="en-US" altLang="en-US">
              <a:solidFill>
                <a:schemeClr val="bg1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46124" y="496888"/>
            <a:ext cx="801687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 dirty="0"/>
              <a:t>IN GENERAL RELATIVITY THE FORM OF </a:t>
            </a:r>
            <a:r>
              <a:rPr lang="da-DK" altLang="en-US" sz="2000" dirty="0" smtClean="0"/>
              <a:t>THE EQUATIONS ON </a:t>
            </a:r>
            <a:r>
              <a:rPr lang="da-DK" altLang="en-US" sz="2000" dirty="0"/>
              <a:t>SMALL SCALES IS THE SAME </a:t>
            </a:r>
            <a:r>
              <a:rPr lang="da-DK" altLang="en-US" sz="2000" dirty="0" smtClean="0"/>
              <a:t>AS IN </a:t>
            </a:r>
            <a:r>
              <a:rPr lang="da-DK" altLang="en-US" sz="2000" dirty="0"/>
              <a:t>THE NEWTONIAN DERIVATION</a:t>
            </a:r>
          </a:p>
          <a:p>
            <a:endParaRPr lang="da-DK" altLang="en-US" sz="2000" dirty="0"/>
          </a:p>
          <a:p>
            <a:r>
              <a:rPr lang="da-DK" altLang="en-US" sz="2000" dirty="0"/>
              <a:t>HOWEVER, ON SCALES CLOSE </a:t>
            </a:r>
            <a:r>
              <a:rPr lang="da-DK" altLang="en-US" sz="2000" dirty="0" smtClean="0"/>
              <a:t>TO, OR LARGER THAN THE CAUSAL </a:t>
            </a:r>
            <a:r>
              <a:rPr lang="da-DK" altLang="en-US" sz="2000" dirty="0"/>
              <a:t>HORIZON THAT IS NO LONGER TRUE</a:t>
            </a:r>
          </a:p>
          <a:p>
            <a:endParaRPr lang="da-DK" altLang="en-US" sz="2000" dirty="0"/>
          </a:p>
          <a:p>
            <a:r>
              <a:rPr lang="da-DK" altLang="en-US" sz="2000" dirty="0"/>
              <a:t>INSTEAD ONE WORKS FROM A </a:t>
            </a:r>
            <a:r>
              <a:rPr lang="da-DK" altLang="en-US" sz="2000" dirty="0" smtClean="0"/>
              <a:t>PERTURBATION AROUND </a:t>
            </a:r>
            <a:r>
              <a:rPr lang="da-DK" altLang="en-US" sz="2000" dirty="0"/>
              <a:t>THE FRW METRIC</a:t>
            </a:r>
            <a:endParaRPr lang="en-US" altLang="en-US" sz="2000" dirty="0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912973"/>
              </p:ext>
            </p:extLst>
          </p:nvPr>
        </p:nvGraphicFramePr>
        <p:xfrm>
          <a:off x="1981200" y="3581400"/>
          <a:ext cx="5029200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Equation" r:id="rId4" imgW="2044700" imgH="762000" progId="Equation.3">
                  <p:embed/>
                </p:oleObj>
              </mc:Choice>
              <mc:Fallback>
                <p:oleObj name="Equation" r:id="rId4" imgW="2044700" imgH="762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581400"/>
                        <a:ext cx="5029200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4224" y="5876925"/>
            <a:ext cx="6996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/>
              <a:t>THIS PARTICULAR CHOICE IS CALLED SYNCHRONOUS</a:t>
            </a:r>
          </a:p>
          <a:p>
            <a:r>
              <a:rPr lang="da-DK" sz="2000" dirty="0" smtClean="0"/>
              <a:t>GAUGE, BUT MANY OTHERS CAN BE USED</a:t>
            </a:r>
            <a:endParaRPr lang="da-D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82141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Can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also</a:t>
            </a:r>
            <a:r>
              <a:rPr lang="da-DK" dirty="0" smtClean="0"/>
              <a:t> </a:t>
            </a:r>
            <a:r>
              <a:rPr lang="da-DK" dirty="0" err="1" smtClean="0"/>
              <a:t>describe</a:t>
            </a:r>
            <a:r>
              <a:rPr lang="da-DK" dirty="0" smtClean="0"/>
              <a:t> neutrinos </a:t>
            </a:r>
            <a:r>
              <a:rPr lang="da-DK" dirty="0" err="1" smtClean="0"/>
              <a:t>using</a:t>
            </a:r>
            <a:r>
              <a:rPr lang="da-DK" dirty="0" smtClean="0"/>
              <a:t>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formalism</a:t>
            </a:r>
            <a:r>
              <a:rPr lang="da-DK" dirty="0" smtClean="0"/>
              <a:t>?</a:t>
            </a:r>
          </a:p>
          <a:p>
            <a:endParaRPr lang="da-DK" dirty="0"/>
          </a:p>
          <a:p>
            <a:r>
              <a:rPr lang="da-DK" dirty="0" smtClean="0"/>
              <a:t>The </a:t>
            </a:r>
            <a:r>
              <a:rPr lang="da-DK" dirty="0" err="1" smtClean="0"/>
              <a:t>continuity</a:t>
            </a:r>
            <a:r>
              <a:rPr lang="da-DK" dirty="0" smtClean="0"/>
              <a:t> and </a:t>
            </a:r>
            <a:r>
              <a:rPr lang="da-DK" dirty="0" err="1" smtClean="0"/>
              <a:t>Euler</a:t>
            </a:r>
            <a:r>
              <a:rPr lang="da-DK" dirty="0" smtClean="0"/>
              <a:t> </a:t>
            </a:r>
            <a:r>
              <a:rPr lang="da-DK" dirty="0" err="1" smtClean="0"/>
              <a:t>equations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only</a:t>
            </a:r>
            <a:r>
              <a:rPr lang="da-DK" dirty="0" smtClean="0"/>
              <a:t> </a:t>
            </a:r>
            <a:r>
              <a:rPr lang="da-DK" dirty="0" err="1" smtClean="0"/>
              <a:t>closed</a:t>
            </a:r>
            <a:endParaRPr lang="da-DK" dirty="0" smtClean="0"/>
          </a:p>
          <a:p>
            <a:r>
              <a:rPr lang="da-DK" dirty="0"/>
              <a:t>f</a:t>
            </a:r>
            <a:r>
              <a:rPr lang="da-DK" dirty="0" smtClean="0"/>
              <a:t>or a </a:t>
            </a:r>
            <a:r>
              <a:rPr lang="da-DK" dirty="0" err="1" smtClean="0"/>
              <a:t>perfect</a:t>
            </a:r>
            <a:r>
              <a:rPr lang="da-DK" dirty="0" smtClean="0"/>
              <a:t> fluid.</a:t>
            </a:r>
          </a:p>
          <a:p>
            <a:endParaRPr lang="da-DK" dirty="0"/>
          </a:p>
          <a:p>
            <a:r>
              <a:rPr lang="da-DK" dirty="0" err="1" smtClean="0"/>
              <a:t>However</a:t>
            </a:r>
            <a:r>
              <a:rPr lang="da-DK" dirty="0" smtClean="0"/>
              <a:t>, neutrinos </a:t>
            </a:r>
            <a:r>
              <a:rPr lang="da-DK" dirty="0" err="1" smtClean="0"/>
              <a:t>are</a:t>
            </a:r>
            <a:r>
              <a:rPr lang="da-DK" dirty="0" smtClean="0"/>
              <a:t> non-</a:t>
            </a:r>
            <a:r>
              <a:rPr lang="da-DK" dirty="0" err="1" smtClean="0"/>
              <a:t>interacting</a:t>
            </a:r>
            <a:r>
              <a:rPr lang="da-DK" dirty="0" smtClean="0"/>
              <a:t> and fast </a:t>
            </a:r>
            <a:r>
              <a:rPr lang="da-DK" dirty="0" err="1" smtClean="0"/>
              <a:t>moving</a:t>
            </a:r>
            <a:endParaRPr lang="da-DK" dirty="0" smtClean="0"/>
          </a:p>
          <a:p>
            <a:r>
              <a:rPr lang="da-DK" dirty="0" err="1"/>
              <a:t>w</a:t>
            </a:r>
            <a:r>
              <a:rPr lang="da-DK" dirty="0" err="1" smtClean="0"/>
              <a:t>hich</a:t>
            </a:r>
            <a:r>
              <a:rPr lang="da-DK" dirty="0" smtClean="0"/>
              <a:t> in a fluid </a:t>
            </a:r>
            <a:r>
              <a:rPr lang="da-DK" dirty="0" err="1" smtClean="0"/>
              <a:t>description</a:t>
            </a:r>
            <a:r>
              <a:rPr lang="da-DK" dirty="0" smtClean="0"/>
              <a:t> </a:t>
            </a:r>
            <a:r>
              <a:rPr lang="da-DK" dirty="0" err="1" smtClean="0"/>
              <a:t>causes</a:t>
            </a:r>
            <a:r>
              <a:rPr lang="da-DK" dirty="0" smtClean="0"/>
              <a:t> </a:t>
            </a:r>
            <a:r>
              <a:rPr lang="da-DK" dirty="0" err="1" smtClean="0"/>
              <a:t>viscosity</a:t>
            </a:r>
            <a:r>
              <a:rPr lang="da-DK" dirty="0" smtClean="0"/>
              <a:t> and damping…</a:t>
            </a:r>
            <a:endParaRPr lang="da-DK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189474"/>
              </p:ext>
            </p:extLst>
          </p:nvPr>
        </p:nvGraphicFramePr>
        <p:xfrm>
          <a:off x="1524000" y="3124200"/>
          <a:ext cx="5935663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0" name="Equation" r:id="rId4" imgW="3035160" imgH="1282680" progId="Equation.3">
                  <p:embed/>
                </p:oleObj>
              </mc:Choice>
              <mc:Fallback>
                <p:oleObj name="Equation" r:id="rId4" imgW="3035160" imgH="12826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24200"/>
                        <a:ext cx="5935663" cy="251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5886938"/>
            <a:ext cx="7253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The system of </a:t>
            </a:r>
            <a:r>
              <a:rPr lang="da-DK" dirty="0" err="1" smtClean="0"/>
              <a:t>equations</a:t>
            </a:r>
            <a:r>
              <a:rPr lang="da-DK" dirty="0" smtClean="0"/>
              <a:t> is </a:t>
            </a:r>
            <a:r>
              <a:rPr lang="da-DK" dirty="0" err="1" smtClean="0"/>
              <a:t>now</a:t>
            </a:r>
            <a:r>
              <a:rPr lang="da-DK" dirty="0" smtClean="0"/>
              <a:t> an </a:t>
            </a:r>
            <a:r>
              <a:rPr lang="da-DK" dirty="0" err="1" smtClean="0"/>
              <a:t>infinite</a:t>
            </a:r>
            <a:r>
              <a:rPr lang="da-DK" dirty="0" smtClean="0"/>
              <a:t> </a:t>
            </a:r>
            <a:r>
              <a:rPr lang="da-DK" dirty="0" err="1" smtClean="0"/>
              <a:t>hierarchy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81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7058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In </a:t>
            </a:r>
            <a:r>
              <a:rPr lang="da-DK" dirty="0" err="1" smtClean="0"/>
              <a:t>practise</a:t>
            </a:r>
            <a:r>
              <a:rPr lang="da-DK" dirty="0" smtClean="0"/>
              <a:t> it is </a:t>
            </a:r>
            <a:r>
              <a:rPr lang="da-DK" dirty="0" err="1" smtClean="0"/>
              <a:t>better</a:t>
            </a:r>
            <a:r>
              <a:rPr lang="da-DK" dirty="0" smtClean="0"/>
              <a:t> to start from the </a:t>
            </a:r>
            <a:r>
              <a:rPr lang="da-DK" dirty="0" err="1" smtClean="0"/>
              <a:t>microscopic</a:t>
            </a:r>
            <a:r>
              <a:rPr lang="da-DK" dirty="0"/>
              <a:t> </a:t>
            </a:r>
            <a:endParaRPr lang="da-DK" dirty="0" smtClean="0"/>
          </a:p>
          <a:p>
            <a:r>
              <a:rPr lang="da-DK" dirty="0" err="1" smtClean="0"/>
              <a:t>description</a:t>
            </a:r>
            <a:r>
              <a:rPr lang="da-DK" dirty="0" smtClean="0"/>
              <a:t>, i.e. the </a:t>
            </a:r>
            <a:r>
              <a:rPr lang="da-DK" dirty="0" err="1" smtClean="0"/>
              <a:t>Boltzmann</a:t>
            </a:r>
            <a:r>
              <a:rPr lang="da-DK" dirty="0" smtClean="0"/>
              <a:t> </a:t>
            </a:r>
            <a:r>
              <a:rPr lang="da-DK" dirty="0" err="1" smtClean="0"/>
              <a:t>equation</a:t>
            </a:r>
            <a:endParaRPr lang="da-DK" dirty="0" smtClean="0"/>
          </a:p>
          <a:p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64018" y="1447800"/>
                <a:ext cx="4664547" cy="911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a-DK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𝐷𝑓</m:t>
                          </m:r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da-DK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den>
                      </m:f>
                      <m:r>
                        <a:rPr lang="da-DK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den>
                      </m:f>
                      <m:r>
                        <a:rPr lang="da-DK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018" y="1447800"/>
                <a:ext cx="4664547" cy="9114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9750" y="2514600"/>
                <a:ext cx="689323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/>
                  <a:t>Just as with the fluid </a:t>
                </a:r>
                <a:r>
                  <a:rPr lang="da-DK" dirty="0" err="1" smtClean="0"/>
                  <a:t>equations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we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can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work</a:t>
                </a:r>
                <a:r>
                  <a:rPr lang="da-DK" dirty="0" smtClean="0"/>
                  <a:t> with </a:t>
                </a:r>
              </a:p>
              <a:p>
                <a:r>
                  <a:rPr lang="da-DK" dirty="0"/>
                  <a:t>t</a:t>
                </a:r>
                <a:r>
                  <a:rPr lang="da-DK" dirty="0" smtClean="0"/>
                  <a:t>he </a:t>
                </a:r>
                <a:r>
                  <a:rPr lang="da-DK" dirty="0" err="1" smtClean="0"/>
                  <a:t>perturbed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quantity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a-DK" b="0" i="0" smtClean="0">
                        <a:latin typeface="Cambria Math"/>
                      </a:rPr>
                      <m:t>Ψ</m:t>
                    </m:r>
                  </m:oMath>
                </a14:m>
                <a:endParaRPr lang="da-DK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50" y="2514600"/>
                <a:ext cx="689323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326" t="-5147" r="-442" b="-16176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64018" y="3736032"/>
                <a:ext cx="21461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/>
                        </a:rPr>
                        <m:t>𝑓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(1+</m:t>
                      </m:r>
                      <m:r>
                        <m:rPr>
                          <m:sty m:val="p"/>
                        </m:rPr>
                        <a:rPr lang="da-DK" b="0" i="0" smtClean="0">
                          <a:latin typeface="Cambria Math"/>
                        </a:rPr>
                        <m:t>Ψ</m:t>
                      </m:r>
                      <m:r>
                        <a:rPr lang="da-DK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018" y="3736032"/>
                <a:ext cx="2146100" cy="461665"/>
              </a:xfrm>
              <a:prstGeom prst="rect">
                <a:avLst/>
              </a:prstGeom>
              <a:blipFill rotWithShape="1">
                <a:blip r:embed="rId5"/>
                <a:stretch>
                  <a:fillRect r="-284" b="-1973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18325" y="4652962"/>
            <a:ext cx="7443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w</a:t>
            </a:r>
            <a:r>
              <a:rPr lang="da-DK" dirty="0" err="1" smtClean="0"/>
              <a:t>hich</a:t>
            </a:r>
            <a:r>
              <a:rPr lang="da-DK" dirty="0" smtClean="0"/>
              <a:t> </a:t>
            </a:r>
            <a:r>
              <a:rPr lang="da-DK" dirty="0" err="1" smtClean="0"/>
              <a:t>takes</a:t>
            </a:r>
            <a:r>
              <a:rPr lang="da-DK" dirty="0" smtClean="0"/>
              <a:t> the </a:t>
            </a:r>
            <a:r>
              <a:rPr lang="da-DK" dirty="0" err="1" smtClean="0"/>
              <a:t>place</a:t>
            </a:r>
            <a:r>
              <a:rPr lang="da-DK" dirty="0" smtClean="0"/>
              <a:t> of the </a:t>
            </a:r>
            <a:r>
              <a:rPr lang="da-DK" dirty="0" err="1" smtClean="0"/>
              <a:t>perturbed</a:t>
            </a:r>
            <a:r>
              <a:rPr lang="da-DK" dirty="0" smtClean="0"/>
              <a:t> fluid </a:t>
            </a:r>
            <a:r>
              <a:rPr lang="da-DK" dirty="0" err="1" smtClean="0"/>
              <a:t>quantities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76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95400"/>
            <a:ext cx="78886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What</a:t>
            </a:r>
            <a:r>
              <a:rPr lang="da-DK" dirty="0" smtClean="0"/>
              <a:t> is the </a:t>
            </a:r>
            <a:r>
              <a:rPr lang="da-DK" dirty="0" err="1" smtClean="0"/>
              <a:t>connection</a:t>
            </a:r>
            <a:r>
              <a:rPr lang="da-DK" dirty="0" smtClean="0"/>
              <a:t> </a:t>
            </a:r>
            <a:r>
              <a:rPr lang="da-DK" dirty="0" err="1" smtClean="0"/>
              <a:t>between</a:t>
            </a:r>
            <a:r>
              <a:rPr lang="da-DK" dirty="0" smtClean="0"/>
              <a:t> the fluid </a:t>
            </a:r>
            <a:r>
              <a:rPr lang="da-DK" dirty="0" err="1" smtClean="0"/>
              <a:t>description</a:t>
            </a:r>
            <a:r>
              <a:rPr lang="da-DK" dirty="0" smtClean="0"/>
              <a:t> and</a:t>
            </a:r>
          </a:p>
          <a:p>
            <a:r>
              <a:rPr lang="da-DK" dirty="0"/>
              <a:t>t</a:t>
            </a:r>
            <a:r>
              <a:rPr lang="da-DK" dirty="0" smtClean="0"/>
              <a:t>he </a:t>
            </a:r>
            <a:r>
              <a:rPr lang="da-DK" dirty="0" err="1" smtClean="0"/>
              <a:t>Boltzmann</a:t>
            </a:r>
            <a:r>
              <a:rPr lang="da-DK" dirty="0" smtClean="0"/>
              <a:t> </a:t>
            </a:r>
            <a:r>
              <a:rPr lang="da-DK" dirty="0" err="1" smtClean="0"/>
              <a:t>equation</a:t>
            </a:r>
            <a:r>
              <a:rPr lang="da-DK" dirty="0" smtClean="0"/>
              <a:t>?</a:t>
            </a:r>
          </a:p>
          <a:p>
            <a:endParaRPr lang="da-DK" dirty="0"/>
          </a:p>
          <a:p>
            <a:r>
              <a:rPr lang="da-DK" dirty="0" smtClean="0"/>
              <a:t>The fluid </a:t>
            </a:r>
            <a:r>
              <a:rPr lang="da-DK" dirty="0" err="1" smtClean="0"/>
              <a:t>equations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moment </a:t>
            </a:r>
            <a:r>
              <a:rPr lang="da-DK" dirty="0" err="1" smtClean="0"/>
              <a:t>equations</a:t>
            </a:r>
            <a:r>
              <a:rPr lang="da-DK" dirty="0" smtClean="0"/>
              <a:t> of the </a:t>
            </a:r>
          </a:p>
          <a:p>
            <a:r>
              <a:rPr lang="da-DK" dirty="0"/>
              <a:t>m</a:t>
            </a:r>
            <a:r>
              <a:rPr lang="da-DK" dirty="0" smtClean="0"/>
              <a:t>omentum </a:t>
            </a:r>
            <a:r>
              <a:rPr lang="da-DK" dirty="0" err="1" smtClean="0"/>
              <a:t>integrated</a:t>
            </a:r>
            <a:r>
              <a:rPr lang="da-DK" dirty="0" smtClean="0"/>
              <a:t> </a:t>
            </a:r>
            <a:r>
              <a:rPr lang="da-DK" dirty="0" err="1" smtClean="0"/>
              <a:t>Boltzmann</a:t>
            </a:r>
            <a:r>
              <a:rPr lang="da-DK" dirty="0" smtClean="0"/>
              <a:t> </a:t>
            </a:r>
            <a:r>
              <a:rPr lang="da-DK" dirty="0" err="1" smtClean="0"/>
              <a:t>equation</a:t>
            </a:r>
            <a:r>
              <a:rPr lang="da-DK" dirty="0" smtClean="0"/>
              <a:t>, i.e.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66257" y="3581400"/>
                <a:ext cx="3085204" cy="47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/>
                        </a:rPr>
                        <m:t>𝜌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r>
                        <a:rPr lang="da-DK" b="0" i="1" smtClean="0">
                          <a:latin typeface="Cambria Math"/>
                        </a:rPr>
                        <m:t>𝑛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r>
                        <a:rPr lang="da-DK" b="0" i="1" smtClean="0">
                          <a:latin typeface="Cambria Math"/>
                        </a:rPr>
                        <m:t>𝑚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r>
                        <a:rPr lang="da-DK" b="0" i="1" smtClean="0">
                          <a:latin typeface="Cambria Math"/>
                        </a:rPr>
                        <m:t>𝑚</m:t>
                      </m:r>
                      <m:r>
                        <a:rPr lang="da-DK" b="0" i="1" smtClean="0">
                          <a:latin typeface="Cambria Math"/>
                        </a:rPr>
                        <m:t> ∫</m:t>
                      </m:r>
                      <m:sSup>
                        <m:sSup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𝑝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r>
                        <a:rPr lang="da-DK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da-DK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257" y="3581400"/>
                <a:ext cx="3085204" cy="4756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66257" y="4267200"/>
                <a:ext cx="2959593" cy="47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𝑏𝑢𝑙𝑘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𝜌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r>
                        <a:rPr lang="da-DK" b="0" i="1" smtClean="0">
                          <a:latin typeface="Cambria Math"/>
                        </a:rPr>
                        <m:t>𝑚</m:t>
                      </m:r>
                      <m:r>
                        <a:rPr lang="da-DK" b="0" i="1" smtClean="0">
                          <a:latin typeface="Cambria Math"/>
                        </a:rPr>
                        <m:t>∫</m:t>
                      </m:r>
                      <m:sSup>
                        <m:sSup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𝑝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da-DK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257" y="4267200"/>
                <a:ext cx="2959593" cy="4756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77143" y="5029200"/>
                <a:ext cx="3367076" cy="547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𝑏𝑢𝑙𝑘</m:t>
                          </m:r>
                        </m:sub>
                        <m:sup>
                          <m:r>
                            <a:rPr lang="da-DK" b="0" i="1" smtClean="0">
                              <a:latin typeface="Cambria Math"/>
                            </a:rPr>
                            <m:t>𝑖𝑗</m:t>
                          </m:r>
                        </m:sup>
                      </m:sSubSup>
                      <m:r>
                        <a:rPr lang="da-DK" b="0" i="1" smtClean="0">
                          <a:latin typeface="Cambria Math"/>
                        </a:rPr>
                        <m:t>𝜌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r>
                        <a:rPr lang="da-DK" b="0" i="1" smtClean="0">
                          <a:latin typeface="Cambria Math"/>
                        </a:rPr>
                        <m:t>𝑚</m:t>
                      </m:r>
                      <m:r>
                        <a:rPr lang="da-DK" b="0" i="1" smtClean="0">
                          <a:latin typeface="Cambria Math"/>
                        </a:rPr>
                        <m:t>∫</m:t>
                      </m:r>
                      <m:sSup>
                        <m:sSup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𝑝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𝑗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43" y="5029200"/>
                <a:ext cx="3367076" cy="5476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74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8200" y="566057"/>
                <a:ext cx="8114850" cy="6013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/>
                  <a:t>In the same </a:t>
                </a:r>
                <a:r>
                  <a:rPr lang="da-DK" dirty="0" err="1" smtClean="0"/>
                  <a:t>way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we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can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write</a:t>
                </a:r>
                <a:r>
                  <a:rPr lang="da-DK" dirty="0" smtClean="0"/>
                  <a:t> the </a:t>
                </a:r>
                <a:r>
                  <a:rPr lang="da-DK" dirty="0" err="1" smtClean="0"/>
                  <a:t>Boltzmann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equation</a:t>
                </a:r>
                <a:endParaRPr lang="da-DK" dirty="0" smtClean="0"/>
              </a:p>
              <a:p>
                <a:r>
                  <a:rPr lang="da-DK" dirty="0"/>
                  <a:t>a</a:t>
                </a:r>
                <a:r>
                  <a:rPr lang="da-DK" dirty="0" smtClean="0"/>
                  <a:t>s a set of </a:t>
                </a:r>
                <a:r>
                  <a:rPr lang="da-DK" dirty="0" err="1" smtClean="0"/>
                  <a:t>hierarchy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equations</a:t>
                </a:r>
                <a:endParaRPr lang="da-DK" dirty="0" smtClean="0"/>
              </a:p>
              <a:p>
                <a:endParaRPr lang="da-DK" dirty="0"/>
              </a:p>
              <a:p>
                <a:r>
                  <a:rPr lang="da-DK" dirty="0" smtClean="0"/>
                  <a:t>The </a:t>
                </a:r>
                <a:r>
                  <a:rPr lang="da-DK" dirty="0" err="1" smtClean="0"/>
                  <a:t>prescription</a:t>
                </a:r>
                <a:r>
                  <a:rPr lang="da-DK" dirty="0" smtClean="0"/>
                  <a:t> is:</a:t>
                </a:r>
              </a:p>
              <a:p>
                <a:endParaRPr lang="da-DK" dirty="0"/>
              </a:p>
              <a:p>
                <a:r>
                  <a:rPr lang="da-DK" dirty="0" err="1" smtClean="0"/>
                  <a:t>Choose</a:t>
                </a:r>
                <a:r>
                  <a:rPr lang="da-DK" dirty="0" smtClean="0"/>
                  <a:t> gauge </a:t>
                </a:r>
              </a:p>
              <a:p>
                <a:endParaRPr lang="da-DK" dirty="0"/>
              </a:p>
              <a:p>
                <a:r>
                  <a:rPr lang="da-DK" dirty="0" smtClean="0"/>
                  <a:t>Go to </a:t>
                </a:r>
                <a:r>
                  <a:rPr lang="da-DK" dirty="0" err="1" smtClean="0"/>
                  <a:t>Fourier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space</a:t>
                </a:r>
                <a:r>
                  <a:rPr lang="da-DK" dirty="0" smtClean="0"/>
                  <a:t> and </a:t>
                </a:r>
                <a:r>
                  <a:rPr lang="da-DK" dirty="0" err="1" smtClean="0"/>
                  <a:t>write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equations</a:t>
                </a:r>
                <a:r>
                  <a:rPr lang="da-DK" dirty="0" smtClean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latin typeface="Cambria Math"/>
                      </a:rPr>
                      <m:t>Ψ</m:t>
                    </m:r>
                    <m:r>
                      <a:rPr lang="da-DK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da-DK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a-DK" b="0" i="1" smtClean="0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da-DK" b="0" i="1" smtClean="0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da-DK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a-DK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a-DK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da-DK" b="0" i="1" smtClean="0">
                            <a:latin typeface="Cambria Math"/>
                          </a:rPr>
                          <m:t>𝑗</m:t>
                        </m:r>
                      </m:sup>
                    </m:sSup>
                    <m:r>
                      <a:rPr lang="da-DK" b="0" i="1" smtClean="0">
                        <a:latin typeface="Cambria Math"/>
                      </a:rPr>
                      <m:t>,</m:t>
                    </m:r>
                    <m:r>
                      <a:rPr lang="da-DK" b="0" i="1" smtClean="0">
                        <a:latin typeface="Cambria Math"/>
                      </a:rPr>
                      <m:t>𝑡</m:t>
                    </m:r>
                    <m:r>
                      <a:rPr lang="da-DK" b="0" i="1" smtClean="0">
                        <a:latin typeface="Cambria Math"/>
                      </a:rPr>
                      <m:t>)</m:t>
                    </m:r>
                  </m:oMath>
                </a14:m>
                <a:endParaRPr lang="da-DK" dirty="0" smtClean="0"/>
              </a:p>
              <a:p>
                <a:endParaRPr lang="da-DK" dirty="0"/>
              </a:p>
              <a:p>
                <a:r>
                  <a:rPr lang="da-DK" dirty="0" err="1" smtClean="0"/>
                  <a:t>Expand</a:t>
                </a:r>
                <a:r>
                  <a:rPr lang="da-DK" dirty="0" smtClean="0"/>
                  <a:t> in </a:t>
                </a:r>
                <a:r>
                  <a:rPr lang="da-DK" dirty="0" err="1" smtClean="0"/>
                  <a:t>Legendre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polynomials</a:t>
                </a:r>
                <a:r>
                  <a:rPr lang="da-DK" dirty="0" smtClean="0"/>
                  <a:t> </a:t>
                </a:r>
              </a:p>
              <a:p>
                <a:r>
                  <a:rPr lang="da-DK" dirty="0" smtClean="0"/>
                  <a:t>(</a:t>
                </a:r>
                <a:r>
                  <a:rPr lang="da-DK" dirty="0" err="1" smtClean="0"/>
                  <a:t>direction</a:t>
                </a:r>
                <a:r>
                  <a:rPr lang="da-DK" dirty="0" smtClean="0"/>
                  <a:t> of momentum relative to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da-DK" dirty="0" smtClean="0"/>
                  <a:t>)</a:t>
                </a:r>
              </a:p>
              <a:p>
                <a:endParaRPr lang="da-DK" dirty="0"/>
              </a:p>
              <a:p>
                <a:endParaRPr lang="da-DK" dirty="0" smtClean="0"/>
              </a:p>
              <a:p>
                <a:endParaRPr lang="da-DK" dirty="0"/>
              </a:p>
              <a:p>
                <a:endParaRPr lang="da-DK" dirty="0" smtClean="0"/>
              </a:p>
              <a:p>
                <a:r>
                  <a:rPr lang="da-DK" dirty="0"/>
                  <a:t>a</a:t>
                </a:r>
                <a:r>
                  <a:rPr lang="da-DK" dirty="0" smtClean="0"/>
                  <a:t>nd </a:t>
                </a:r>
                <a:r>
                  <a:rPr lang="da-DK" dirty="0" err="1" smtClean="0"/>
                  <a:t>write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equations</a:t>
                </a:r>
                <a:r>
                  <a:rPr lang="da-DK" dirty="0" smtClean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da-DK" b="0" i="1" smtClean="0">
                            <a:latin typeface="Cambria Math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da-DK" dirty="0" smtClean="0"/>
                  <a:t> </a:t>
                </a:r>
                <a:r>
                  <a:rPr lang="da-DK" dirty="0" err="1" smtClean="0"/>
                  <a:t>which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take</a:t>
                </a:r>
                <a:r>
                  <a:rPr lang="da-DK" dirty="0" smtClean="0"/>
                  <a:t> the </a:t>
                </a:r>
                <a:r>
                  <a:rPr lang="da-DK" dirty="0" err="1" smtClean="0"/>
                  <a:t>place</a:t>
                </a:r>
                <a:r>
                  <a:rPr lang="da-DK" dirty="0" smtClean="0"/>
                  <a:t> of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𝜌</m:t>
                    </m:r>
                    <m:r>
                      <a:rPr lang="da-DK" b="0" i="1" smtClean="0">
                        <a:latin typeface="Cambria Math"/>
                      </a:rPr>
                      <m:t>, </m:t>
                    </m:r>
                    <m:acc>
                      <m:accPr>
                        <m:chr m:val="⃗"/>
                        <m:ctrlPr>
                          <a:rPr lang="da-DK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a-DK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da-DK" b="0" i="1" smtClean="0">
                        <a:latin typeface="Cambria Math"/>
                      </a:rPr>
                      <m:t>,</m:t>
                    </m:r>
                    <m:r>
                      <a:rPr lang="da-DK" b="0" i="1" smtClean="0">
                        <a:latin typeface="Cambria Math"/>
                      </a:rPr>
                      <m:t>𝜎</m:t>
                    </m:r>
                    <m:r>
                      <a:rPr lang="da-DK" b="0" i="1" smtClean="0">
                        <a:latin typeface="Cambria Math"/>
                      </a:rPr>
                      <m:t>,…</m:t>
                    </m:r>
                  </m:oMath>
                </a14:m>
                <a:endParaRPr lang="da-DK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6057"/>
                <a:ext cx="8114850" cy="6013569"/>
              </a:xfrm>
              <a:prstGeom prst="rect">
                <a:avLst/>
              </a:prstGeom>
              <a:blipFill rotWithShape="1">
                <a:blip r:embed="rId3"/>
                <a:stretch>
                  <a:fillRect l="-1202" t="-710" b="-152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19399" y="4800600"/>
                <a:ext cx="3649845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a-DK" b="0" i="0" smtClean="0">
                          <a:latin typeface="Cambria Math"/>
                        </a:rPr>
                        <m:t>Ψ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da-DK" b="0" i="1" smtClean="0">
                              <a:latin typeface="Cambria Math"/>
                            </a:rPr>
                            <m:t>𝑙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𝑙</m:t>
                              </m:r>
                            </m:sup>
                          </m:sSup>
                          <m:d>
                            <m:d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a-DK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da-DK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399" y="4800600"/>
                <a:ext cx="3649845" cy="98854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6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40742"/>
            <a:ext cx="496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In </a:t>
            </a:r>
            <a:r>
              <a:rPr lang="da-DK" dirty="0" err="1" smtClean="0"/>
              <a:t>synchronous</a:t>
            </a:r>
            <a:r>
              <a:rPr lang="da-DK" dirty="0" smtClean="0"/>
              <a:t> gauge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then</a:t>
            </a:r>
            <a:r>
              <a:rPr lang="da-DK" dirty="0" smtClean="0"/>
              <a:t> find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5743" y="1815589"/>
                <a:ext cx="3925113" cy="919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=−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743" y="1815589"/>
                <a:ext cx="3925113" cy="91903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35268" y="2991799"/>
                <a:ext cx="3416448" cy="848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(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−2 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)</m:t>
                          </m:r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268" y="2991799"/>
                <a:ext cx="3416448" cy="84850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5743" y="4210999"/>
                <a:ext cx="6466322" cy="942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b="0" i="0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a-DK" b="0" i="1" smtClean="0">
                                  <a:latin typeface="Cambria Math"/>
                                </a:rPr>
                                <m:t>−3</m:t>
                              </m:r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da-DK" b="0" i="1" smtClean="0">
                              <a:latin typeface="Cambria Math"/>
                            </a:rPr>
                            <m:t>−(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15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r>
                            <a:rPr lang="da-DK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acc>
                          <m:r>
                            <a:rPr lang="da-DK" b="0" i="1" smtClean="0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743" y="4210999"/>
                <a:ext cx="6466322" cy="9426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62025" y="5609063"/>
                <a:ext cx="672479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/>
                  <a:t>Note </a:t>
                </a:r>
                <a:r>
                  <a:rPr lang="da-DK" dirty="0" err="1" smtClean="0"/>
                  <a:t>that</a:t>
                </a:r>
                <a:r>
                  <a:rPr lang="da-DK" dirty="0" smtClean="0"/>
                  <a:t>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  <m:r>
                      <a:rPr lang="da-DK" b="0" i="1" smtClean="0">
                        <a:latin typeface="Cambria Math"/>
                      </a:rPr>
                      <m:t>=</m:t>
                    </m:r>
                    <m:r>
                      <a:rPr lang="da-DK" b="0" i="1" smtClean="0">
                        <a:latin typeface="Cambria Math"/>
                      </a:rPr>
                      <m:t>𝑝</m:t>
                    </m:r>
                    <m:r>
                      <a:rPr lang="da-DK" b="0" i="1" smtClean="0">
                        <a:latin typeface="Cambria Math"/>
                      </a:rPr>
                      <m:t>/</m:t>
                    </m:r>
                    <m:r>
                      <a:rPr lang="da-DK" b="0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da-DK" dirty="0" smtClean="0"/>
                  <a:t> is not the fluid (bulk) </a:t>
                </a:r>
                <a:r>
                  <a:rPr lang="da-DK" dirty="0" err="1" smtClean="0"/>
                  <a:t>velocity</a:t>
                </a:r>
                <a:r>
                  <a:rPr lang="da-DK" dirty="0" smtClean="0"/>
                  <a:t>, </a:t>
                </a:r>
              </a:p>
              <a:p>
                <a:r>
                  <a:rPr lang="da-DK" dirty="0" smtClean="0"/>
                  <a:t>but the </a:t>
                </a:r>
                <a:r>
                  <a:rPr lang="da-DK" dirty="0" err="1" smtClean="0"/>
                  <a:t>velocity</a:t>
                </a:r>
                <a:r>
                  <a:rPr lang="da-DK" dirty="0"/>
                  <a:t> </a:t>
                </a:r>
                <a:r>
                  <a:rPr lang="da-DK" dirty="0" smtClean="0"/>
                  <a:t>of the </a:t>
                </a:r>
                <a:r>
                  <a:rPr lang="da-DK" dirty="0" err="1" smtClean="0"/>
                  <a:t>phase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space</a:t>
                </a:r>
                <a:r>
                  <a:rPr lang="da-DK" dirty="0" smtClean="0"/>
                  <a:t> element</a:t>
                </a:r>
                <a:endParaRPr lang="da-DK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25" y="5609063"/>
                <a:ext cx="6724790" cy="830997"/>
              </a:xfrm>
              <a:prstGeom prst="rect">
                <a:avLst/>
              </a:prstGeom>
              <a:blipFill rotWithShape="1">
                <a:blip r:embed="rId6"/>
                <a:stretch>
                  <a:fillRect l="-1451" t="-5147" r="-453" b="-16912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5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43000" y="152400"/>
            <a:ext cx="670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</a:rPr>
              <a:t>STRUCTURE FORMATION IN THE UNIVERSE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421163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95400" y="1143000"/>
                <a:ext cx="710848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/>
                  <a:t>Note </a:t>
                </a:r>
                <a:r>
                  <a:rPr lang="da-DK" dirty="0" err="1" smtClean="0"/>
                  <a:t>that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this</a:t>
                </a:r>
                <a:r>
                  <a:rPr lang="da-DK" dirty="0" smtClean="0"/>
                  <a:t> set of </a:t>
                </a:r>
                <a:r>
                  <a:rPr lang="da-DK" dirty="0" err="1" smtClean="0"/>
                  <a:t>equations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applies</a:t>
                </a:r>
                <a:r>
                  <a:rPr lang="da-DK" dirty="0" smtClean="0"/>
                  <a:t> to </a:t>
                </a:r>
                <a:r>
                  <a:rPr lang="da-DK" dirty="0" err="1" smtClean="0"/>
                  <a:t>any</a:t>
                </a:r>
                <a:r>
                  <a:rPr lang="da-DK" dirty="0" smtClean="0"/>
                  <a:t> </a:t>
                </a:r>
              </a:p>
              <a:p>
                <a:r>
                  <a:rPr lang="da-DK" dirty="0"/>
                  <a:t>n</a:t>
                </a:r>
                <a:r>
                  <a:rPr lang="da-DK" dirty="0" smtClean="0"/>
                  <a:t>on-</a:t>
                </a:r>
                <a:r>
                  <a:rPr lang="da-DK" dirty="0" err="1" smtClean="0"/>
                  <a:t>interacting</a:t>
                </a:r>
                <a:r>
                  <a:rPr lang="da-DK" dirty="0" smtClean="0"/>
                  <a:t> species. For </a:t>
                </a:r>
                <a:r>
                  <a:rPr lang="da-DK" dirty="0" err="1" smtClean="0"/>
                  <a:t>cold</a:t>
                </a:r>
                <a:r>
                  <a:rPr lang="da-DK" dirty="0" smtClean="0"/>
                  <a:t> dark matter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  <m:r>
                      <a:rPr lang="da-DK" b="0" i="1" smtClean="0">
                        <a:latin typeface="Cambria Math"/>
                      </a:rPr>
                      <m:t>=0</m:t>
                    </m:r>
                  </m:oMath>
                </a14:m>
                <a:endParaRPr lang="da-DK" dirty="0" smtClean="0"/>
              </a:p>
              <a:p>
                <a:r>
                  <a:rPr lang="da-DK" dirty="0" smtClean="0"/>
                  <a:t>so </a:t>
                </a:r>
                <a:r>
                  <a:rPr lang="da-DK" dirty="0" err="1" smtClean="0"/>
                  <a:t>that</a:t>
                </a:r>
                <a:endParaRPr lang="da-DK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143000"/>
                <a:ext cx="7108484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372" t="-3571" b="-1122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1648" y="2509966"/>
                <a:ext cx="2354426" cy="919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48" y="2509966"/>
                <a:ext cx="2354426" cy="91903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51173" y="3686176"/>
                <a:ext cx="1191032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=0</m:t>
                          </m:r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173" y="3686176"/>
                <a:ext cx="1191032" cy="5355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333500" y="4648200"/>
            <a:ext cx="6981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i.e. the set of </a:t>
            </a:r>
            <a:r>
              <a:rPr lang="da-DK" dirty="0" err="1" smtClean="0"/>
              <a:t>equations</a:t>
            </a:r>
            <a:r>
              <a:rPr lang="da-DK" dirty="0" smtClean="0"/>
              <a:t> </a:t>
            </a:r>
            <a:r>
              <a:rPr lang="da-DK" dirty="0" err="1" smtClean="0"/>
              <a:t>closes</a:t>
            </a:r>
            <a:r>
              <a:rPr lang="da-DK" dirty="0" smtClean="0"/>
              <a:t> at </a:t>
            </a:r>
            <a:r>
              <a:rPr lang="da-DK" dirty="0" err="1" smtClean="0"/>
              <a:t>order</a:t>
            </a:r>
            <a:r>
              <a:rPr lang="da-DK" dirty="0" smtClean="0"/>
              <a:t> 1 </a:t>
            </a:r>
          </a:p>
          <a:p>
            <a:r>
              <a:rPr lang="da-DK" dirty="0" smtClean="0"/>
              <a:t>(</a:t>
            </a:r>
            <a:r>
              <a:rPr lang="da-DK" dirty="0" err="1" smtClean="0"/>
              <a:t>corresponding</a:t>
            </a:r>
            <a:r>
              <a:rPr lang="da-DK" dirty="0" smtClean="0"/>
              <a:t> to the </a:t>
            </a:r>
            <a:r>
              <a:rPr lang="da-DK" dirty="0" err="1" smtClean="0"/>
              <a:t>continuity</a:t>
            </a:r>
            <a:r>
              <a:rPr lang="da-DK" dirty="0" smtClean="0"/>
              <a:t> and </a:t>
            </a:r>
            <a:r>
              <a:rPr lang="da-DK" dirty="0" err="1" smtClean="0"/>
              <a:t>Euler</a:t>
            </a:r>
            <a:r>
              <a:rPr lang="da-DK" dirty="0" smtClean="0"/>
              <a:t> </a:t>
            </a:r>
            <a:r>
              <a:rPr lang="da-DK" dirty="0" err="1" smtClean="0"/>
              <a:t>eqs</a:t>
            </a:r>
            <a:r>
              <a:rPr lang="da-DK" dirty="0" smtClean="0"/>
              <a:t>.,</a:t>
            </a:r>
          </a:p>
          <a:p>
            <a:r>
              <a:rPr lang="da-DK" dirty="0"/>
              <a:t>b</a:t>
            </a:r>
            <a:r>
              <a:rPr lang="da-DK" dirty="0" smtClean="0"/>
              <a:t>ut note </a:t>
            </a:r>
            <a:r>
              <a:rPr lang="da-DK" dirty="0" err="1" smtClean="0"/>
              <a:t>that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have not </a:t>
            </a:r>
            <a:r>
              <a:rPr lang="da-DK" dirty="0" err="1" smtClean="0"/>
              <a:t>used</a:t>
            </a:r>
            <a:r>
              <a:rPr lang="da-DK" dirty="0" smtClean="0"/>
              <a:t> </a:t>
            </a:r>
            <a:r>
              <a:rPr lang="da-DK" dirty="0" err="1" smtClean="0"/>
              <a:t>Newtonian</a:t>
            </a:r>
            <a:r>
              <a:rPr lang="da-DK" dirty="0" smtClean="0"/>
              <a:t> gauge)</a:t>
            </a:r>
          </a:p>
        </p:txBody>
      </p:sp>
    </p:spTree>
    <p:extLst>
      <p:ext uri="{BB962C8B-B14F-4D97-AF65-F5344CB8AC3E}">
        <p14:creationId xmlns:p14="http://schemas.microsoft.com/office/powerpoint/2010/main" val="20571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1648" y="2405451"/>
                <a:ext cx="3925113" cy="919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=−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48" y="2405451"/>
                <a:ext cx="3925113" cy="91903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51173" y="3581661"/>
                <a:ext cx="3416448" cy="848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(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−2 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)</m:t>
                          </m:r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173" y="3581661"/>
                <a:ext cx="3416448" cy="84850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1648" y="4800861"/>
                <a:ext cx="6466322" cy="942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b="0" i="0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a-DK" b="0" i="1" smtClean="0">
                                  <a:latin typeface="Cambria Math"/>
                                </a:rPr>
                                <m:t>−3</m:t>
                              </m:r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da-DK" b="0" i="1" smtClean="0">
                              <a:latin typeface="Cambria Math"/>
                            </a:rPr>
                            <m:t>−(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15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r>
                            <a:rPr lang="da-DK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acc>
                          <m:r>
                            <a:rPr lang="da-DK" b="0" i="1" smtClean="0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48" y="4800861"/>
                <a:ext cx="6466322" cy="9426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0" y="381000"/>
                <a:ext cx="774923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/>
                  <a:t>Higher </a:t>
                </a:r>
                <a:r>
                  <a:rPr lang="da-DK" dirty="0" err="1" smtClean="0"/>
                  <a:t>order</a:t>
                </a:r>
                <a:r>
                  <a:rPr lang="da-DK" dirty="0" smtClean="0"/>
                  <a:t> terms </a:t>
                </a:r>
                <a:r>
                  <a:rPr lang="da-DK" dirty="0" err="1" smtClean="0"/>
                  <a:t>are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always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suppressed</a:t>
                </a:r>
                <a:r>
                  <a:rPr lang="da-DK" dirty="0" smtClean="0"/>
                  <a:t> by factors of</a:t>
                </a:r>
              </a:p>
              <a:p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da-DK" dirty="0" smtClean="0"/>
                  <a:t> but as long as neutrinos </a:t>
                </a:r>
                <a:r>
                  <a:rPr lang="da-DK" dirty="0" err="1" smtClean="0"/>
                  <a:t>are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relativistic</a:t>
                </a:r>
                <a:r>
                  <a:rPr lang="da-DK" dirty="0" smtClean="0"/>
                  <a:t>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  <m:r>
                      <a:rPr lang="da-DK" b="0" i="1" smtClean="0">
                        <a:latin typeface="Cambria Math"/>
                      </a:rPr>
                      <m:t>∼1</m:t>
                    </m:r>
                  </m:oMath>
                </a14:m>
                <a:r>
                  <a:rPr lang="da-DK" dirty="0" smtClean="0"/>
                  <a:t> so </a:t>
                </a:r>
                <a:r>
                  <a:rPr lang="da-DK" dirty="0" err="1" smtClean="0"/>
                  <a:t>that</a:t>
                </a:r>
                <a:endParaRPr lang="da-DK" dirty="0" smtClean="0"/>
              </a:p>
              <a:p>
                <a:r>
                  <a:rPr lang="da-DK" dirty="0" err="1"/>
                  <a:t>h</a:t>
                </a:r>
                <a:r>
                  <a:rPr lang="da-DK" dirty="0" err="1" smtClean="0"/>
                  <a:t>igher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order</a:t>
                </a:r>
                <a:r>
                  <a:rPr lang="da-DK" dirty="0" smtClean="0"/>
                  <a:t> terms </a:t>
                </a:r>
                <a:r>
                  <a:rPr lang="da-DK" dirty="0" err="1" smtClean="0"/>
                  <a:t>cannot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be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neglegted</a:t>
                </a:r>
                <a:r>
                  <a:rPr lang="da-DK" dirty="0" smtClean="0"/>
                  <a:t>.</a:t>
                </a:r>
              </a:p>
              <a:p>
                <a:r>
                  <a:rPr lang="da-DK" dirty="0" smtClean="0"/>
                  <a:t>This is </a:t>
                </a:r>
                <a:r>
                  <a:rPr lang="da-DK" dirty="0" err="1" smtClean="0"/>
                  <a:t>usually</a:t>
                </a:r>
                <a:r>
                  <a:rPr lang="da-DK" dirty="0" smtClean="0"/>
                  <a:t> referred to as </a:t>
                </a:r>
                <a:r>
                  <a:rPr lang="da-DK" dirty="0" err="1" smtClean="0"/>
                  <a:t>free-streaming</a:t>
                </a:r>
                <a:endParaRPr lang="da-DK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81000"/>
                <a:ext cx="7749237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1180" t="-2724" r="-236" b="-817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405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81000"/>
            <a:ext cx="7268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In the limit of </a:t>
            </a:r>
            <a:r>
              <a:rPr lang="da-DK" dirty="0" err="1" smtClean="0"/>
              <a:t>no</a:t>
            </a:r>
            <a:r>
              <a:rPr lang="da-DK" dirty="0" smtClean="0"/>
              <a:t> </a:t>
            </a:r>
            <a:r>
              <a:rPr lang="da-DK" dirty="0" err="1" smtClean="0"/>
              <a:t>gravity</a:t>
            </a:r>
            <a:r>
              <a:rPr lang="da-DK" dirty="0" smtClean="0"/>
              <a:t> and </a:t>
            </a:r>
            <a:r>
              <a:rPr lang="da-DK" dirty="0" err="1" smtClean="0"/>
              <a:t>massless</a:t>
            </a:r>
            <a:r>
              <a:rPr lang="da-DK" dirty="0" smtClean="0"/>
              <a:t> neutrinos the </a:t>
            </a:r>
          </a:p>
          <a:p>
            <a:r>
              <a:rPr lang="da-DK" dirty="0"/>
              <a:t>s</a:t>
            </a:r>
            <a:r>
              <a:rPr lang="da-DK" dirty="0" smtClean="0"/>
              <a:t>olution to the </a:t>
            </a:r>
            <a:r>
              <a:rPr lang="da-DK" dirty="0" err="1" smtClean="0"/>
              <a:t>hierarchy</a:t>
            </a:r>
            <a:r>
              <a:rPr lang="da-DK" dirty="0" smtClean="0"/>
              <a:t> is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600" y="1521767"/>
                <a:ext cx="18029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b="0" i="0" smtClean="0"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(</m:t>
                      </m:r>
                      <m:r>
                        <a:rPr lang="da-DK" b="0" i="1" smtClean="0">
                          <a:latin typeface="Cambria Math"/>
                        </a:rPr>
                        <m:t>𝑘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r>
                        <a:rPr lang="da-DK" b="0" i="1" smtClean="0">
                          <a:latin typeface="Cambria Math"/>
                        </a:rPr>
                        <m:t>𝑡</m:t>
                      </m:r>
                      <m:r>
                        <a:rPr lang="da-DK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521767"/>
                <a:ext cx="1802994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-339" b="-2133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14400" y="2590800"/>
                <a:ext cx="76792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/>
                  <a:t>As long as neutrino </a:t>
                </a:r>
                <a:r>
                  <a:rPr lang="da-DK" dirty="0" err="1" smtClean="0"/>
                  <a:t>free-streaming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dominates</a:t>
                </a:r>
                <a:r>
                  <a:rPr lang="da-DK" dirty="0" smtClean="0"/>
                  <a:t> the</a:t>
                </a:r>
              </a:p>
              <a:p>
                <a:r>
                  <a:rPr lang="da-DK" dirty="0"/>
                  <a:t>n</a:t>
                </a:r>
                <a:r>
                  <a:rPr lang="da-DK" dirty="0" smtClean="0"/>
                  <a:t>eutrino perturbation </a:t>
                </a:r>
                <a:r>
                  <a:rPr lang="da-DK" dirty="0" err="1" smtClean="0"/>
                  <a:t>decays</a:t>
                </a:r>
                <a:r>
                  <a:rPr lang="da-DK" dirty="0" smtClean="0"/>
                  <a:t> in time (i.e. </a:t>
                </a:r>
                <a:r>
                  <a:rPr lang="da-DK" dirty="0" err="1" smtClean="0"/>
                  <a:t>when</a:t>
                </a:r>
                <a:r>
                  <a:rPr lang="da-DK" dirty="0" smtClean="0"/>
                  <a:t>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𝑘𝑡</m:t>
                    </m:r>
                    <m:r>
                      <a:rPr lang="da-DK" b="0" i="1" smtClean="0">
                        <a:latin typeface="Cambria Math"/>
                      </a:rPr>
                      <m:t>→∞</m:t>
                    </m:r>
                  </m:oMath>
                </a14:m>
                <a:r>
                  <a:rPr lang="da-DK" dirty="0" smtClean="0"/>
                  <a:t>)</a:t>
                </a:r>
                <a:endParaRPr lang="da-D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590800"/>
                <a:ext cx="7679218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190" t="-5147" r="-238" b="-16912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90600" y="4114800"/>
                <a:ext cx="7135864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/>
                  <a:t>The </a:t>
                </a:r>
                <a:r>
                  <a:rPr lang="da-DK" dirty="0" err="1" smtClean="0"/>
                  <a:t>dividing</a:t>
                </a:r>
                <a:r>
                  <a:rPr lang="da-DK" dirty="0" smtClean="0"/>
                  <a:t> line </a:t>
                </a:r>
                <a:r>
                  <a:rPr lang="da-DK" dirty="0" err="1" smtClean="0"/>
                  <a:t>between</a:t>
                </a:r>
                <a:r>
                  <a:rPr lang="da-DK" dirty="0" smtClean="0"/>
                  <a:t> the </a:t>
                </a:r>
                <a:r>
                  <a:rPr lang="da-DK" dirty="0" err="1" smtClean="0"/>
                  <a:t>decaying</a:t>
                </a:r>
                <a:r>
                  <a:rPr lang="da-DK" dirty="0" smtClean="0"/>
                  <a:t> and the</a:t>
                </a:r>
              </a:p>
              <a:p>
                <a:r>
                  <a:rPr lang="da-DK" dirty="0"/>
                  <a:t>n</a:t>
                </a:r>
                <a:r>
                  <a:rPr lang="da-DK" dirty="0" smtClean="0"/>
                  <a:t>on-</a:t>
                </a:r>
                <a:r>
                  <a:rPr lang="da-DK" dirty="0" err="1" smtClean="0"/>
                  <a:t>decaying</a:t>
                </a:r>
                <a:r>
                  <a:rPr lang="da-DK" dirty="0" smtClean="0"/>
                  <a:t> regimes at a </a:t>
                </a:r>
                <a:r>
                  <a:rPr lang="da-DK" i="1" dirty="0" smtClean="0"/>
                  <a:t>given t</a:t>
                </a:r>
                <a:r>
                  <a:rPr lang="da-DK" dirty="0" smtClean="0"/>
                  <a:t> is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𝑘𝑡</m:t>
                    </m:r>
                    <m:r>
                      <a:rPr lang="da-DK" b="0" i="1" smtClean="0">
                        <a:latin typeface="Cambria Math"/>
                      </a:rPr>
                      <m:t>∼1</m:t>
                    </m:r>
                  </m:oMath>
                </a14:m>
                <a:r>
                  <a:rPr lang="da-DK" dirty="0" smtClean="0"/>
                  <a:t>,</a:t>
                </a:r>
              </a:p>
              <a:p>
                <a:r>
                  <a:rPr lang="da-DK" dirty="0" smtClean="0"/>
                  <a:t>or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𝑘</m:t>
                    </m:r>
                    <m:r>
                      <a:rPr lang="da-DK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da-DK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a-DK" b="0" i="1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da-DK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da-DK" b="0" i="1" smtClean="0">
                        <a:latin typeface="Cambria Math"/>
                      </a:rPr>
                      <m:t>∼1/</m:t>
                    </m:r>
                    <m:sSub>
                      <m:sSubPr>
                        <m:ctrlPr>
                          <a:rPr lang="da-DK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da-DK" b="0" i="1" smtClean="0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da-DK" dirty="0" smtClean="0"/>
                  <a:t>, </a:t>
                </a:r>
                <a:r>
                  <a:rPr lang="da-DK" dirty="0" err="1" smtClean="0"/>
                  <a:t>meaning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that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decay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takes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place</a:t>
                </a:r>
                <a:endParaRPr lang="da-DK" dirty="0" smtClean="0"/>
              </a:p>
              <a:p>
                <a:r>
                  <a:rPr lang="da-DK" dirty="0"/>
                  <a:t>o</a:t>
                </a:r>
                <a:r>
                  <a:rPr lang="da-DK" dirty="0" smtClean="0"/>
                  <a:t>n all </a:t>
                </a:r>
                <a:r>
                  <a:rPr lang="da-DK" dirty="0" err="1" smtClean="0"/>
                  <a:t>scales</a:t>
                </a:r>
                <a:r>
                  <a:rPr lang="da-DK" dirty="0"/>
                  <a:t> </a:t>
                </a:r>
                <a:r>
                  <a:rPr lang="da-DK" dirty="0" smtClean="0"/>
                  <a:t>smaller </a:t>
                </a:r>
                <a:r>
                  <a:rPr lang="da-DK" dirty="0" err="1" smtClean="0"/>
                  <a:t>than</a:t>
                </a:r>
                <a:r>
                  <a:rPr lang="da-DK" dirty="0" smtClean="0"/>
                  <a:t> the </a:t>
                </a:r>
                <a:r>
                  <a:rPr lang="da-DK" dirty="0" err="1" smtClean="0"/>
                  <a:t>horizon</a:t>
                </a:r>
                <a:r>
                  <a:rPr lang="da-DK" dirty="0" smtClean="0"/>
                  <a:t> </a:t>
                </a:r>
                <a:endParaRPr lang="da-DK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114800"/>
                <a:ext cx="7135864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368" t="-2724" r="-513" b="-856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796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81000"/>
            <a:ext cx="78357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From an intuitive point of </a:t>
            </a:r>
            <a:r>
              <a:rPr lang="da-DK" dirty="0" err="1" smtClean="0"/>
              <a:t>view</a:t>
            </a:r>
            <a:r>
              <a:rPr lang="da-DK" dirty="0" smtClean="0"/>
              <a:t>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makes</a:t>
            </a:r>
            <a:r>
              <a:rPr lang="da-DK" dirty="0" smtClean="0"/>
              <a:t> </a:t>
            </a:r>
            <a:r>
              <a:rPr lang="da-DK" dirty="0" err="1" smtClean="0"/>
              <a:t>perfect</a:t>
            </a:r>
            <a:r>
              <a:rPr lang="da-DK" dirty="0" smtClean="0"/>
              <a:t> </a:t>
            </a:r>
            <a:r>
              <a:rPr lang="da-DK" dirty="0" err="1" smtClean="0"/>
              <a:t>sense</a:t>
            </a:r>
            <a:endParaRPr lang="da-DK" dirty="0" smtClean="0"/>
          </a:p>
          <a:p>
            <a:r>
              <a:rPr lang="da-DK" dirty="0" err="1"/>
              <a:t>b</a:t>
            </a:r>
            <a:r>
              <a:rPr lang="da-DK" dirty="0" err="1" smtClean="0"/>
              <a:t>ecause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expect</a:t>
            </a:r>
            <a:r>
              <a:rPr lang="da-DK" dirty="0" smtClean="0"/>
              <a:t> neutrinos not to </a:t>
            </a:r>
            <a:r>
              <a:rPr lang="da-DK" dirty="0" err="1" smtClean="0"/>
              <a:t>cluster</a:t>
            </a:r>
            <a:r>
              <a:rPr lang="da-DK" dirty="0" smtClean="0"/>
              <a:t> on all </a:t>
            </a:r>
            <a:r>
              <a:rPr lang="da-DK" dirty="0" err="1" smtClean="0"/>
              <a:t>scales</a:t>
            </a:r>
            <a:endParaRPr lang="da-DK" dirty="0" smtClean="0"/>
          </a:p>
          <a:p>
            <a:r>
              <a:rPr lang="da-DK" dirty="0" err="1"/>
              <a:t>b</a:t>
            </a:r>
            <a:r>
              <a:rPr lang="da-DK" dirty="0" err="1" smtClean="0"/>
              <a:t>elow</a:t>
            </a:r>
            <a:r>
              <a:rPr lang="da-DK" dirty="0" smtClean="0"/>
              <a:t> the </a:t>
            </a:r>
            <a:r>
              <a:rPr lang="da-DK" dirty="0" err="1" smtClean="0"/>
              <a:t>comoving</a:t>
            </a:r>
            <a:r>
              <a:rPr lang="da-DK" dirty="0" smtClean="0"/>
              <a:t> </a:t>
            </a:r>
            <a:r>
              <a:rPr lang="da-DK" dirty="0" err="1" smtClean="0"/>
              <a:t>free-streaming</a:t>
            </a:r>
            <a:r>
              <a:rPr lang="da-DK" dirty="0" smtClean="0"/>
              <a:t> </a:t>
            </a:r>
            <a:r>
              <a:rPr lang="da-DK" dirty="0" err="1" smtClean="0"/>
              <a:t>scale</a:t>
            </a:r>
            <a:r>
              <a:rPr lang="da-DK" dirty="0" smtClean="0"/>
              <a:t> given by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78120" y="2053535"/>
                <a:ext cx="2673360" cy="918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𝑓𝑠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da-DK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a-DK" b="0" i="1" smtClean="0">
                              <a:latin typeface="Cambria Math"/>
                            </a:rPr>
                            <m:t>𝑡</m:t>
                          </m:r>
                        </m:sup>
                        <m:e>
                          <m:r>
                            <a:rPr lang="da-DK" b="0" i="1" smtClean="0">
                              <a:latin typeface="Cambria Math"/>
                            </a:rPr>
                            <m:t>𝑣𝑑𝑡</m:t>
                          </m:r>
                        </m:e>
                      </m:nary>
                      <m:r>
                        <a:rPr lang="da-DK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da-D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120" y="2053535"/>
                <a:ext cx="2673360" cy="9182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90575" y="3307704"/>
                <a:ext cx="775244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a</a:t>
                </a:r>
                <a:r>
                  <a:rPr lang="da-DK" dirty="0" smtClean="0"/>
                  <a:t>s long as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  <m:r>
                      <a:rPr lang="da-DK" b="0" i="1" smtClean="0">
                        <a:latin typeface="Cambria Math"/>
                      </a:rPr>
                      <m:t>∼1</m:t>
                    </m:r>
                  </m:oMath>
                </a14:m>
                <a:r>
                  <a:rPr lang="da-DK" dirty="0" smtClean="0"/>
                  <a:t>, i.e. </a:t>
                </a:r>
                <a:r>
                  <a:rPr lang="da-DK" dirty="0" err="1" smtClean="0"/>
                  <a:t>until</a:t>
                </a:r>
                <a:r>
                  <a:rPr lang="da-DK" dirty="0" smtClean="0"/>
                  <a:t> neutrinos go non-</a:t>
                </a:r>
                <a:r>
                  <a:rPr lang="da-DK" dirty="0" err="1" smtClean="0"/>
                  <a:t>relativistic</a:t>
                </a:r>
                <a:r>
                  <a:rPr lang="da-DK" dirty="0" smtClean="0"/>
                  <a:t>.</a:t>
                </a:r>
              </a:p>
              <a:p>
                <a:endParaRPr lang="da-DK" dirty="0"/>
              </a:p>
              <a:p>
                <a:r>
                  <a:rPr lang="da-DK" dirty="0" err="1" smtClean="0"/>
                  <a:t>Once</a:t>
                </a:r>
                <a:r>
                  <a:rPr lang="da-DK" dirty="0" smtClean="0"/>
                  <a:t> neutrinos go non-</a:t>
                </a:r>
                <a:r>
                  <a:rPr lang="da-DK" dirty="0" err="1" smtClean="0"/>
                  <a:t>relativistic</a:t>
                </a:r>
                <a:r>
                  <a:rPr lang="da-DK" dirty="0" smtClean="0"/>
                  <a:t> the </a:t>
                </a:r>
                <a:r>
                  <a:rPr lang="da-DK" dirty="0" err="1" smtClean="0"/>
                  <a:t>will</a:t>
                </a:r>
                <a:r>
                  <a:rPr lang="da-DK" dirty="0" smtClean="0"/>
                  <a:t> approach the </a:t>
                </a:r>
              </a:p>
              <a:p>
                <a:r>
                  <a:rPr lang="da-DK" dirty="0" smtClean="0"/>
                  <a:t>CDM limit and </a:t>
                </a:r>
                <a:r>
                  <a:rPr lang="da-DK" dirty="0" err="1" smtClean="0"/>
                  <a:t>growth</a:t>
                </a:r>
                <a:r>
                  <a:rPr lang="da-DK" dirty="0" smtClean="0"/>
                  <a:t> </a:t>
                </a:r>
                <a:r>
                  <a:rPr lang="da-DK" dirty="0" err="1" smtClean="0"/>
                  <a:t>will</a:t>
                </a:r>
                <a:r>
                  <a:rPr lang="da-DK" dirty="0" smtClean="0"/>
                  <a:t> start, </a:t>
                </a:r>
                <a:r>
                  <a:rPr lang="da-DK" dirty="0" err="1" smtClean="0"/>
                  <a:t>even</a:t>
                </a:r>
                <a:r>
                  <a:rPr lang="da-DK" dirty="0" smtClean="0"/>
                  <a:t> on smaller </a:t>
                </a:r>
                <a:r>
                  <a:rPr lang="da-DK" dirty="0" err="1" smtClean="0"/>
                  <a:t>scales</a:t>
                </a:r>
                <a:endParaRPr lang="da-DK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" y="3307704"/>
                <a:ext cx="7752443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1259" t="-2724" r="-236" b="-856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723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98525" y="268288"/>
            <a:ext cx="7545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 R.M.S. AMOUNT OF DENSITY FLUCTUATIONS</a:t>
            </a:r>
          </a:p>
          <a:p>
            <a:r>
              <a:rPr lang="da-DK" altLang="en-US"/>
              <a:t>IN THE UNIVERSE CAN BE WRITTEN AS</a:t>
            </a:r>
            <a:endParaRPr lang="en-US" altLang="en-US"/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2590800" y="1219200"/>
          <a:ext cx="264795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6" name="Equation" r:id="rId4" imgW="1180588" imgH="418918" progId="Equation.3">
                  <p:embed/>
                </p:oleObj>
              </mc:Choice>
              <mc:Fallback>
                <p:oleObj name="Equation" r:id="rId4" imgW="1180588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219200"/>
                        <a:ext cx="264795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74725" y="2401888"/>
            <a:ext cx="6684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THIS FLUCTUATION CAN BE DECOMPOSED </a:t>
            </a:r>
          </a:p>
          <a:p>
            <a:r>
              <a:rPr lang="da-DK" altLang="en-US"/>
              <a:t>NATURALLY IN FOURIER MODES</a:t>
            </a:r>
            <a:endParaRPr lang="en-US" altLang="en-US"/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2590800" y="3505200"/>
          <a:ext cx="2717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7" name="Equation" r:id="rId6" imgW="1358900" imgH="419100" progId="Equation.3">
                  <p:embed/>
                </p:oleObj>
              </mc:Choice>
              <mc:Fallback>
                <p:oleObj name="Equation" r:id="rId6" imgW="1358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05200"/>
                        <a:ext cx="27178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50925" y="4535488"/>
            <a:ext cx="80152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WHERE          IS CALLED THE POWER SPECTRUM </a:t>
            </a:r>
          </a:p>
          <a:p>
            <a:r>
              <a:rPr lang="da-DK" altLang="en-US"/>
              <a:t>(NORMALLY CALLED </a:t>
            </a:r>
            <a:r>
              <a:rPr lang="da-DK" altLang="en-US" i="1"/>
              <a:t>P</a:t>
            </a:r>
            <a:r>
              <a:rPr lang="da-DK" altLang="en-US"/>
              <a:t>(</a:t>
            </a:r>
            <a:r>
              <a:rPr lang="da-DK" altLang="en-US" i="1"/>
              <a:t>k</a:t>
            </a:r>
            <a:r>
              <a:rPr lang="da-DK" altLang="en-US"/>
              <a:t>))</a:t>
            </a:r>
          </a:p>
          <a:p>
            <a:endParaRPr lang="da-DK" altLang="en-US"/>
          </a:p>
          <a:p>
            <a:r>
              <a:rPr lang="da-DK" altLang="en-US"/>
              <a:t>IT IS THE FOURIER TRANSFORM OF THE TWO-POINT</a:t>
            </a:r>
          </a:p>
          <a:p>
            <a:r>
              <a:rPr lang="da-DK" altLang="en-US"/>
              <a:t>CORRELATION FUNCTION  </a:t>
            </a:r>
            <a:endParaRPr lang="en-US" altLang="en-US"/>
          </a:p>
        </p:txBody>
      </p:sp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2438400" y="4495800"/>
          <a:ext cx="584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8" name="Equation" r:id="rId8" imgW="291973" imgH="279279" progId="Equation.3">
                  <p:embed/>
                </p:oleObj>
              </mc:Choice>
              <mc:Fallback>
                <p:oleObj name="Equation" r:id="rId8" imgW="291973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495800"/>
                        <a:ext cx="5842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412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69925" y="496888"/>
            <a:ext cx="77152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tx2"/>
                </a:solidFill>
              </a:rPr>
              <a:t>THE POWER SPECTRUM CAN BE DECOMPOSED </a:t>
            </a:r>
          </a:p>
          <a:p>
            <a:r>
              <a:rPr lang="da-DK" altLang="en-US">
                <a:solidFill>
                  <a:schemeClr val="tx2"/>
                </a:solidFill>
              </a:rPr>
              <a:t>INTO AN INITIAL, PRIMORDIAL POWER SPECTRUM,</a:t>
            </a:r>
          </a:p>
          <a:p>
            <a:r>
              <a:rPr lang="da-DK" altLang="en-US">
                <a:solidFill>
                  <a:schemeClr val="tx2"/>
                </a:solidFill>
              </a:rPr>
              <a:t>AND A TRANSFER FUNCTION, RELATED TO THE</a:t>
            </a:r>
          </a:p>
          <a:p>
            <a:r>
              <a:rPr lang="da-DK" altLang="en-US">
                <a:solidFill>
                  <a:schemeClr val="tx2"/>
                </a:solidFill>
              </a:rPr>
              <a:t>TIME-EVOLUTION OF PERTURBATIONS VIA THE</a:t>
            </a:r>
          </a:p>
          <a:p>
            <a:r>
              <a:rPr lang="da-DK" altLang="en-US">
                <a:solidFill>
                  <a:schemeClr val="tx2"/>
                </a:solidFill>
              </a:rPr>
              <a:t>PREVIOUSLY DERIVED EQUATIONS</a:t>
            </a:r>
            <a:endParaRPr lang="en-US" altLang="en-US">
              <a:solidFill>
                <a:schemeClr val="tx2"/>
              </a:solidFill>
            </a:endParaRP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1908175" y="2951163"/>
          <a:ext cx="44196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2" name="Equation" r:id="rId4" imgW="1358310" imgH="241195" progId="Equation.3">
                  <p:embed/>
                </p:oleObj>
              </mc:Choice>
              <mc:Fallback>
                <p:oleObj name="Equation" r:id="rId4" imgW="135831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951163"/>
                        <a:ext cx="4419600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6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74725" y="649288"/>
            <a:ext cx="65484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i="1"/>
              <a:t>P</a:t>
            </a:r>
            <a:r>
              <a:rPr lang="da-DK" altLang="en-US" i="1" baseline="-25000"/>
              <a:t>i</a:t>
            </a:r>
            <a:r>
              <a:rPr lang="da-DK" altLang="en-US" i="1"/>
              <a:t>(k)</a:t>
            </a:r>
            <a:r>
              <a:rPr lang="da-DK" altLang="en-US"/>
              <a:t> IS NORMALLY (WITH GOOD REASON) </a:t>
            </a:r>
          </a:p>
          <a:p>
            <a:r>
              <a:rPr lang="da-DK" altLang="en-US"/>
              <a:t>PARAMETRIZED AS A SIMPLE POWER-LAW</a:t>
            </a:r>
            <a:endParaRPr lang="en-US" altLang="en-US" i="1"/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2760663" y="1962150"/>
          <a:ext cx="2201862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6" name="Equation" r:id="rId4" imgW="748975" imgH="241195" progId="Equation.3">
                  <p:embed/>
                </p:oleObj>
              </mc:Choice>
              <mc:Fallback>
                <p:oleObj name="Equation" r:id="rId4" imgW="74897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0663" y="1962150"/>
                        <a:ext cx="2201862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066800" y="2895600"/>
            <a:ext cx="6702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WHERE </a:t>
            </a:r>
            <a:r>
              <a:rPr lang="da-DK" altLang="en-US" i="1"/>
              <a:t>n</a:t>
            </a:r>
            <a:r>
              <a:rPr lang="da-DK" altLang="en-US"/>
              <a:t> IS CALLED THE SPECTRAL INDEX.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0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dF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8125"/>
            <a:ext cx="771525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400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800">
                <a:solidFill>
                  <a:srgbClr val="FFFF66"/>
                </a:solidFill>
              </a:rPr>
              <a:t>GALAXY SURVEYS</a:t>
            </a:r>
            <a:endParaRPr lang="da-DK" altLang="en-US">
              <a:solidFill>
                <a:srgbClr val="FFFF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</a:t>
            </a:r>
            <a:r>
              <a:rPr lang="da-DK" sz="2000" dirty="0" smtClean="0">
                <a:solidFill>
                  <a:schemeClr val="bg1"/>
                </a:solidFill>
              </a:rPr>
              <a:t>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Anderson et al. 1312.4877 (SDSS)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35970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The </a:t>
            </a:r>
            <a:r>
              <a:rPr lang="da-DK" dirty="0" err="1" smtClean="0"/>
              <a:t>growth</a:t>
            </a:r>
            <a:r>
              <a:rPr lang="da-DK" dirty="0" smtClean="0"/>
              <a:t> of </a:t>
            </a:r>
            <a:r>
              <a:rPr lang="da-DK" dirty="0" err="1" smtClean="0"/>
              <a:t>inhomogeneities</a:t>
            </a:r>
            <a:r>
              <a:rPr lang="da-DK" dirty="0" smtClean="0"/>
              <a:t> is </a:t>
            </a:r>
            <a:r>
              <a:rPr lang="da-DK" dirty="0" err="1" smtClean="0"/>
              <a:t>strongly</a:t>
            </a:r>
            <a:r>
              <a:rPr lang="da-DK" dirty="0" smtClean="0"/>
              <a:t> </a:t>
            </a:r>
            <a:r>
              <a:rPr lang="da-DK" dirty="0" err="1" smtClean="0"/>
              <a:t>influenced</a:t>
            </a:r>
            <a:endParaRPr lang="da-DK" dirty="0" smtClean="0"/>
          </a:p>
          <a:p>
            <a:r>
              <a:rPr lang="da-DK" dirty="0"/>
              <a:t>b</a:t>
            </a:r>
            <a:r>
              <a:rPr lang="da-DK" dirty="0" smtClean="0"/>
              <a:t>y neutrinos</a:t>
            </a:r>
          </a:p>
          <a:p>
            <a:endParaRPr lang="da-DK" dirty="0"/>
          </a:p>
          <a:p>
            <a:r>
              <a:rPr lang="da-DK" dirty="0" smtClean="0"/>
              <a:t>By </a:t>
            </a:r>
            <a:r>
              <a:rPr lang="da-DK" dirty="0" err="1" smtClean="0"/>
              <a:t>measuring</a:t>
            </a:r>
            <a:r>
              <a:rPr lang="da-DK" dirty="0" smtClean="0"/>
              <a:t> the </a:t>
            </a:r>
            <a:r>
              <a:rPr lang="da-DK" dirty="0" err="1" smtClean="0"/>
              <a:t>growth</a:t>
            </a:r>
            <a:r>
              <a:rPr lang="da-DK" dirty="0" smtClean="0"/>
              <a:t> of </a:t>
            </a:r>
            <a:r>
              <a:rPr lang="da-DK" dirty="0" err="1" smtClean="0"/>
              <a:t>structure</a:t>
            </a:r>
            <a:r>
              <a:rPr lang="da-DK" dirty="0" smtClean="0"/>
              <a:t> it is </a:t>
            </a:r>
            <a:r>
              <a:rPr lang="da-DK" dirty="0" err="1" smtClean="0"/>
              <a:t>possible</a:t>
            </a:r>
            <a:endParaRPr lang="da-DK" dirty="0" smtClean="0"/>
          </a:p>
          <a:p>
            <a:r>
              <a:rPr lang="da-DK" dirty="0"/>
              <a:t>t</a:t>
            </a:r>
            <a:r>
              <a:rPr lang="da-DK" dirty="0" smtClean="0"/>
              <a:t>o </a:t>
            </a:r>
            <a:r>
              <a:rPr lang="da-DK" dirty="0" err="1" smtClean="0"/>
              <a:t>probe</a:t>
            </a:r>
            <a:r>
              <a:rPr lang="da-DK" dirty="0" smtClean="0"/>
              <a:t> neutrino properties </a:t>
            </a:r>
          </a:p>
          <a:p>
            <a:endParaRPr lang="da-DK" dirty="0"/>
          </a:p>
          <a:p>
            <a:r>
              <a:rPr lang="da-DK" dirty="0" smtClean="0"/>
              <a:t>But </a:t>
            </a:r>
            <a:r>
              <a:rPr lang="da-DK" dirty="0" err="1" smtClean="0"/>
              <a:t>first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need</a:t>
            </a:r>
            <a:r>
              <a:rPr lang="da-DK" dirty="0" smtClean="0"/>
              <a:t> to look at </a:t>
            </a:r>
            <a:r>
              <a:rPr lang="da-DK" dirty="0" err="1" smtClean="0"/>
              <a:t>how</a:t>
            </a:r>
            <a:r>
              <a:rPr lang="da-DK" dirty="0" smtClean="0"/>
              <a:t> to </a:t>
            </a:r>
            <a:r>
              <a:rPr lang="da-DK" dirty="0" err="1" smtClean="0"/>
              <a:t>describe</a:t>
            </a:r>
            <a:r>
              <a:rPr lang="da-DK" dirty="0" smtClean="0"/>
              <a:t> </a:t>
            </a:r>
            <a:r>
              <a:rPr lang="da-DK" dirty="0" err="1" smtClean="0"/>
              <a:t>structure</a:t>
            </a:r>
            <a:endParaRPr lang="da-DK" dirty="0" smtClean="0"/>
          </a:p>
          <a:p>
            <a:r>
              <a:rPr lang="da-DK" dirty="0" smtClean="0"/>
              <a:t>Formation in the </a:t>
            </a:r>
            <a:r>
              <a:rPr lang="da-DK" dirty="0" err="1" smtClean="0"/>
              <a:t>universe</a:t>
            </a:r>
            <a:endParaRPr lang="da-DK" dirty="0" smtClean="0"/>
          </a:p>
          <a:p>
            <a:endParaRPr lang="da-DK" dirty="0"/>
          </a:p>
          <a:p>
            <a:r>
              <a:rPr lang="da-DK" dirty="0" err="1" smtClean="0"/>
              <a:t>Beucase</a:t>
            </a:r>
            <a:r>
              <a:rPr lang="da-DK" dirty="0" smtClean="0"/>
              <a:t> the </a:t>
            </a:r>
            <a:r>
              <a:rPr lang="da-DK" dirty="0" err="1" smtClean="0"/>
              <a:t>early</a:t>
            </a:r>
            <a:r>
              <a:rPr lang="da-DK" dirty="0" smtClean="0"/>
              <a:t> </a:t>
            </a:r>
            <a:r>
              <a:rPr lang="da-DK" dirty="0" err="1" smtClean="0"/>
              <a:t>universe</a:t>
            </a:r>
            <a:r>
              <a:rPr lang="da-DK" dirty="0" smtClean="0"/>
              <a:t> </a:t>
            </a:r>
            <a:r>
              <a:rPr lang="da-DK" dirty="0" err="1" smtClean="0"/>
              <a:t>was</a:t>
            </a:r>
            <a:r>
              <a:rPr lang="da-DK" dirty="0" smtClean="0"/>
              <a:t> </a:t>
            </a:r>
            <a:r>
              <a:rPr lang="da-DK" dirty="0" err="1" smtClean="0"/>
              <a:t>very</a:t>
            </a:r>
            <a:r>
              <a:rPr lang="da-DK" dirty="0" smtClean="0"/>
              <a:t> </a:t>
            </a:r>
            <a:r>
              <a:rPr lang="da-DK" dirty="0" err="1" smtClean="0"/>
              <a:t>close</a:t>
            </a:r>
            <a:r>
              <a:rPr lang="da-DK" dirty="0" smtClean="0"/>
              <a:t> to </a:t>
            </a:r>
            <a:r>
              <a:rPr lang="da-DK" dirty="0" err="1" smtClean="0"/>
              <a:t>being</a:t>
            </a:r>
            <a:endParaRPr lang="da-DK" dirty="0" smtClean="0"/>
          </a:p>
          <a:p>
            <a:r>
              <a:rPr lang="da-DK" dirty="0" err="1"/>
              <a:t>h</a:t>
            </a:r>
            <a:r>
              <a:rPr lang="da-DK" dirty="0" err="1" smtClean="0"/>
              <a:t>omogeneous</a:t>
            </a:r>
            <a:r>
              <a:rPr lang="da-DK" dirty="0" smtClean="0"/>
              <a:t> and </a:t>
            </a:r>
            <a:r>
              <a:rPr lang="da-DK" dirty="0" err="1" smtClean="0"/>
              <a:t>isotropic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to a </a:t>
            </a:r>
            <a:r>
              <a:rPr lang="da-DK" dirty="0" err="1" smtClean="0"/>
              <a:t>very</a:t>
            </a:r>
            <a:r>
              <a:rPr lang="da-DK" dirty="0" smtClean="0"/>
              <a:t> </a:t>
            </a:r>
          </a:p>
          <a:p>
            <a:r>
              <a:rPr lang="da-DK" dirty="0" err="1"/>
              <a:t>g</a:t>
            </a:r>
            <a:r>
              <a:rPr lang="da-DK" dirty="0" err="1" smtClean="0"/>
              <a:t>ood</a:t>
            </a:r>
            <a:r>
              <a:rPr lang="da-DK" dirty="0" smtClean="0"/>
              <a:t> </a:t>
            </a:r>
            <a:r>
              <a:rPr lang="da-DK" dirty="0" err="1" smtClean="0"/>
              <a:t>approximation</a:t>
            </a:r>
            <a:r>
              <a:rPr lang="da-DK" dirty="0" smtClean="0"/>
              <a:t> </a:t>
            </a:r>
            <a:r>
              <a:rPr lang="da-DK" dirty="0" err="1" smtClean="0"/>
              <a:t>use</a:t>
            </a:r>
            <a:r>
              <a:rPr lang="da-DK" dirty="0" smtClean="0"/>
              <a:t> </a:t>
            </a:r>
            <a:r>
              <a:rPr lang="da-DK" dirty="0" err="1" smtClean="0"/>
              <a:t>linear</a:t>
            </a:r>
            <a:r>
              <a:rPr lang="da-DK" dirty="0" smtClean="0"/>
              <a:t> perturbation </a:t>
            </a:r>
            <a:r>
              <a:rPr lang="da-DK" dirty="0" err="1" smtClean="0"/>
              <a:t>theory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5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>
                <a:solidFill>
                  <a:srgbClr val="FFFFFF"/>
                </a:solidFill>
                <a:latin typeface="Arial"/>
              </a:rPr>
              <a:t>N-BODY SIMULATIONS OF </a:t>
            </a:r>
            <a:r>
              <a:rPr lang="da-DK">
                <a:solidFill>
                  <a:srgbClr val="FFFFFF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rgbClr val="FFFFFF"/>
                </a:solidFill>
                <a:latin typeface="Arial"/>
              </a:rPr>
              <a:t>CDM WITH AND WITHOUT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>
                <a:solidFill>
                  <a:srgbClr val="FFFFFF"/>
                </a:solidFill>
                <a:latin typeface="Arial"/>
              </a:rPr>
              <a:t>NEUTRINO MASS (768 Mpc</a:t>
            </a:r>
            <a:r>
              <a:rPr lang="da-DK" baseline="30000">
                <a:solidFill>
                  <a:srgbClr val="FFFFFF"/>
                </a:solidFill>
                <a:latin typeface="Arial"/>
              </a:rPr>
              <a:t>3</a:t>
            </a:r>
            <a:r>
              <a:rPr lang="da-DK">
                <a:solidFill>
                  <a:srgbClr val="FFFFFF"/>
                </a:solidFill>
                <a:latin typeface="Arial"/>
              </a:rPr>
              <a:t>) – GADGET 2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2" name="Ligning" r:id="rId6" imgW="952200" imgH="253800" progId="Equation.3">
                  <p:embed/>
                </p:oleObj>
              </mc:Choice>
              <mc:Fallback>
                <p:oleObj name="Ligning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3" name="Ligning" r:id="rId8" imgW="622080" imgH="253800" progId="Equation.3">
                  <p:embed/>
                </p:oleObj>
              </mc:Choice>
              <mc:Fallback>
                <p:oleObj name="Ligning" r:id="rId8" imgW="622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476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800" dirty="0">
                <a:solidFill>
                  <a:srgbClr val="FFFFFF"/>
                </a:solidFill>
                <a:latin typeface="Arial"/>
              </a:rPr>
              <a:t>T </a:t>
            </a:r>
            <a:r>
              <a:rPr lang="da-DK" sz="1800" dirty="0" err="1">
                <a:solidFill>
                  <a:srgbClr val="FFFFFF"/>
                </a:solidFill>
                <a:latin typeface="Arial"/>
              </a:rPr>
              <a:t>Haugboelle</a:t>
            </a:r>
            <a:r>
              <a:rPr lang="da-DK" sz="1800" dirty="0">
                <a:solidFill>
                  <a:srgbClr val="FFFFFF"/>
                </a:solidFill>
                <a:latin typeface="Arial"/>
              </a:rPr>
              <a:t>, Aarhus </a:t>
            </a:r>
            <a:r>
              <a:rPr lang="da-DK" sz="1800">
                <a:solidFill>
                  <a:srgbClr val="FFFFFF"/>
                </a:solidFill>
                <a:latin typeface="Arial"/>
              </a:rPr>
              <a:t>University</a:t>
            </a: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a-DK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800">
                <a:solidFill>
                  <a:srgbClr val="FFFFFF"/>
                </a:solidFill>
                <a:latin typeface="Arial"/>
              </a:rPr>
              <a:t>256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800">
                <a:solidFill>
                  <a:srgbClr val="FFFFFF"/>
                </a:solidFill>
                <a:latin typeface="Arial"/>
              </a:rPr>
              <a:t>Mpc</a:t>
            </a: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99729" name="nu3lcdm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5400" y="1905000"/>
            <a:ext cx="70104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655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97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9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72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tfig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 altLang="en-US">
                <a:solidFill>
                  <a:srgbClr val="FF0000"/>
                </a:solidFill>
              </a:rPr>
              <a:t> eV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8151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>
                <a:solidFill>
                  <a:srgbClr val="FFFFFF"/>
                </a:solidFill>
              </a:rPr>
              <a:t>FINITE NEUTRINO MASSES SUPPRESS THE MATTER POWER</a:t>
            </a:r>
          </a:p>
          <a:p>
            <a:r>
              <a:rPr lang="da-DK" altLang="en-US" sz="2000">
                <a:solidFill>
                  <a:srgbClr val="FFFFFF"/>
                </a:solidFill>
              </a:rPr>
              <a:t>SPECTRUM ON SCALES SMALLER THAN THE FREE-STREAMING</a:t>
            </a:r>
          </a:p>
          <a:p>
            <a:r>
              <a:rPr lang="da-DK" altLang="en-US" sz="2000">
                <a:solidFill>
                  <a:srgbClr val="FFFFFF"/>
                </a:solidFill>
              </a:rPr>
              <a:t>LENGTH</a:t>
            </a: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 i="1">
                <a:solidFill>
                  <a:srgbClr val="00CC99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00CC99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00CC99"/>
                </a:solidFill>
              </a:rPr>
              <a:t>1 eV</a:t>
            </a:r>
            <a:endParaRPr lang="en-US" altLang="en-US">
              <a:solidFill>
                <a:srgbClr val="00CC99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 i="1">
                <a:solidFill>
                  <a:srgbClr val="FFFFFF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FFFFFF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FFFFFF"/>
                </a:solidFill>
                <a:latin typeface="Arial Unicode MS" pitchFamily="34" charset="-128"/>
              </a:rPr>
              <a:t>0</a:t>
            </a:r>
            <a:r>
              <a:rPr lang="da-DK" altLang="en-US" i="1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da-DK" altLang="en-US">
                <a:solidFill>
                  <a:srgbClr val="FFFFFF"/>
                </a:solidFill>
              </a:rPr>
              <a:t> eV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)/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k,m</a:t>
            </a:r>
            <a:r>
              <a:rPr lang="da-DK" altLang="en-US" b="1" i="1" baseline="-2500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da-DK" altLang="en-US" b="1">
                <a:solidFill>
                  <a:srgbClr val="000000"/>
                </a:solidFill>
                <a:latin typeface="Symbol" pitchFamily="18" charset="2"/>
              </a:rPr>
              <a:t>=0)</a:t>
            </a:r>
            <a:endParaRPr lang="en-US" altLang="en-US" b="1" i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806920" name="Object 2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9" name="Equation" r:id="rId5" imgW="1612900" imgH="431800" progId="Equation.3">
                  <p:embed/>
                </p:oleObj>
              </mc:Choice>
              <mc:Fallback>
                <p:oleObj name="Equation" r:id="rId5" imgW="1612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357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75438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 sz="4800">
                <a:solidFill>
                  <a:srgbClr val="FFFFFF"/>
                </a:solidFill>
              </a:rPr>
              <a:t>T</a:t>
            </a:r>
            <a:r>
              <a:rPr lang="da-DK" altLang="en-US" sz="4000">
                <a:solidFill>
                  <a:srgbClr val="FFFFFF"/>
                </a:solidFill>
              </a:rPr>
              <a:t>HE </a:t>
            </a:r>
            <a:r>
              <a:rPr lang="da-DK" altLang="en-US" sz="4800">
                <a:solidFill>
                  <a:srgbClr val="FFFFFF"/>
                </a:solidFill>
              </a:rPr>
              <a:t>C</a:t>
            </a:r>
            <a:r>
              <a:rPr lang="da-DK" altLang="en-US" sz="4000">
                <a:solidFill>
                  <a:srgbClr val="FFFFFF"/>
                </a:solidFill>
              </a:rPr>
              <a:t>OSMIC </a:t>
            </a:r>
            <a:r>
              <a:rPr lang="da-DK" altLang="en-US" sz="4800">
                <a:solidFill>
                  <a:srgbClr val="FFFFFF"/>
                </a:solidFill>
              </a:rPr>
              <a:t>M</a:t>
            </a:r>
            <a:r>
              <a:rPr lang="da-DK" altLang="en-US" sz="4000">
                <a:solidFill>
                  <a:srgbClr val="FFFFFF"/>
                </a:solidFill>
              </a:rPr>
              <a:t>ICROWAVE </a:t>
            </a:r>
            <a:r>
              <a:rPr lang="da-DK" altLang="en-US" sz="4800">
                <a:solidFill>
                  <a:srgbClr val="FFFFFF"/>
                </a:solidFill>
              </a:rPr>
              <a:t>B</a:t>
            </a:r>
            <a:r>
              <a:rPr lang="da-DK" altLang="en-US" sz="4000">
                <a:solidFill>
                  <a:srgbClr val="FFFFFF"/>
                </a:solidFill>
              </a:rPr>
              <a:t>ACKGROUND</a:t>
            </a:r>
            <a:endParaRPr lang="da-DK" altLang="en-US" sz="4800">
              <a:solidFill>
                <a:srgbClr val="FFFFFF"/>
              </a:solidFill>
            </a:endParaRPr>
          </a:p>
        </p:txBody>
      </p:sp>
      <p:pic>
        <p:nvPicPr>
          <p:cNvPr id="34819" name="Picture 3" descr="map_model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09800"/>
            <a:ext cx="487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858000" cy="838200"/>
          </a:xfrm>
          <a:solidFill>
            <a:srgbClr val="000080"/>
          </a:solidFill>
        </p:spPr>
        <p:txBody>
          <a:bodyPr/>
          <a:lstStyle/>
          <a:p>
            <a:r>
              <a:rPr lang="da-DK" altLang="en-US" smtClean="0">
                <a:solidFill>
                  <a:srgbClr val="FFFF00"/>
                </a:solidFill>
              </a:rPr>
              <a:t>CMBR power spectrum</a:t>
            </a:r>
            <a:endParaRPr lang="da-DK" altLang="en-US" smtClean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438400" y="28956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3124200" y="2819400"/>
          <a:ext cx="26416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4" name="Equation" r:id="rId4" imgW="2641600" imgH="863600" progId="Equation.3">
                  <p:embed/>
                </p:oleObj>
              </mc:Choice>
              <mc:Fallback>
                <p:oleObj name="Equation" r:id="rId4" imgW="2641600" imgH="863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819400"/>
                        <a:ext cx="2641600" cy="862013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895600" y="42672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1828800" y="1371600"/>
          <a:ext cx="5181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5" name="Equation" r:id="rId6" imgW="6045200" imgH="1422400" progId="Equation.3">
                  <p:embed/>
                </p:oleObj>
              </mc:Choice>
              <mc:Fallback>
                <p:oleObj name="Equation" r:id="rId6" imgW="6045200" imgH="1422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0"/>
                        <a:ext cx="5181600" cy="121920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838200" y="3962400"/>
            <a:ext cx="7620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FF99"/>
                </a:solidFill>
                <a:latin typeface="Times New Roman" pitchFamily="18" charset="0"/>
              </a:rPr>
              <a:t>&lt;…&gt; = ENSEMBLE AVERAGE OVER DIFFERENT      		 CMBR REALIZATIONS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09600" y="50292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This is not possible, so the average is in practise replaced by an average over </a:t>
            </a:r>
            <a:r>
              <a:rPr lang="da-DK" altLang="en-US" i="1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-values for each </a:t>
            </a:r>
            <a:r>
              <a:rPr lang="da-DK" altLang="en-US" i="1">
                <a:solidFill>
                  <a:schemeClr val="bg1"/>
                </a:solidFill>
                <a:latin typeface="Times New Roman" pitchFamily="18" charset="0"/>
              </a:rPr>
              <a:t>l</a:t>
            </a:r>
            <a:endParaRPr lang="da-DK" altLang="en-U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838200" y="6172200"/>
            <a:ext cx="609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584325" y="5832475"/>
            <a:ext cx="6340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00"/>
                </a:solidFill>
                <a:latin typeface="Times New Roman" pitchFamily="18" charset="0"/>
              </a:rPr>
              <a:t>Introduces ”Cosmic Variance” because only 2</a:t>
            </a:r>
            <a:r>
              <a:rPr lang="da-DK" altLang="en-US" i="1">
                <a:solidFill>
                  <a:srgbClr val="FFFF00"/>
                </a:solidFill>
                <a:latin typeface="Times New Roman" pitchFamily="18" charset="0"/>
              </a:rPr>
              <a:t>l</a:t>
            </a:r>
            <a:r>
              <a:rPr lang="da-DK" altLang="en-US">
                <a:solidFill>
                  <a:srgbClr val="FFFF00"/>
                </a:solidFill>
                <a:latin typeface="Times New Roman" pitchFamily="18" charset="0"/>
              </a:rPr>
              <a:t>+1 </a:t>
            </a:r>
            <a:r>
              <a:rPr lang="da-DK" altLang="en-US" i="1">
                <a:solidFill>
                  <a:srgbClr val="FFFF00"/>
                </a:solidFill>
                <a:latin typeface="Times New Roman" pitchFamily="18" charset="0"/>
              </a:rPr>
              <a:t>m</a:t>
            </a:r>
            <a:r>
              <a:rPr lang="da-DK" altLang="en-US">
                <a:solidFill>
                  <a:srgbClr val="FFFF00"/>
                </a:solidFill>
                <a:latin typeface="Times New Roman" pitchFamily="18" charset="0"/>
              </a:rPr>
              <a:t>-values are available for each </a:t>
            </a:r>
            <a:r>
              <a:rPr lang="da-DK" altLang="en-US" i="1">
                <a:solidFill>
                  <a:srgbClr val="FFFF00"/>
                </a:solidFill>
                <a:latin typeface="Times New Roman" pitchFamily="18" charset="0"/>
              </a:rPr>
              <a:t>l</a:t>
            </a:r>
            <a:endParaRPr lang="da-DK" altLang="en-US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457200" y="4876800"/>
            <a:ext cx="8153400" cy="1828800"/>
          </a:xfrm>
          <a:prstGeom prst="rect">
            <a:avLst/>
          </a:prstGeom>
          <a:noFill/>
          <a:ln w="222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682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>
                <a:solidFill>
                  <a:schemeClr val="bg1"/>
                </a:solidFill>
                <a:latin typeface="Arial" charset="0"/>
              </a:rPr>
              <a:t>WMAP-7 TEMPERATURE POWER SPECTRUM</a:t>
            </a:r>
            <a:endParaRPr lang="en-US" alt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431925" y="6056313"/>
            <a:ext cx="377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LARSON ET AL, ARXIV 1001.4635</a:t>
            </a: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8916" name="Picture 4" descr="fi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39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0.wp.com/sci.esa.int/science-e-media/img/63/Planck_power_spectrum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36029" cy="46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2941" y="565195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800" dirty="0" err="1">
                <a:solidFill>
                  <a:srgbClr val="FFFFFF"/>
                </a:solidFill>
                <a:latin typeface="Arial"/>
              </a:rPr>
              <a:t>Ade</a:t>
            </a:r>
            <a:r>
              <a:rPr lang="da-DK" sz="1800" dirty="0">
                <a:solidFill>
                  <a:srgbClr val="FFFFFF"/>
                </a:solidFill>
                <a:latin typeface="Arial"/>
              </a:rPr>
              <a:t> et al. 2015 (Planck)</a:t>
            </a: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5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8382000" cy="64135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 sz="3600">
                <a:solidFill>
                  <a:srgbClr val="FFFFFF"/>
                </a:solidFill>
              </a:rPr>
              <a:t>Interaction between photons and matter</a:t>
            </a:r>
            <a:endParaRPr lang="da-DK" altLang="en-US" sz="2800">
              <a:solidFill>
                <a:srgbClr val="FFFFFF"/>
              </a:solidFill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FFCC00"/>
                </a:solidFill>
                <a:latin typeface="Times New Roman" pitchFamily="18" charset="0"/>
              </a:rPr>
              <a:t>Mainly Thomson scattering on electrons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85800" y="21336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3200">
                <a:solidFill>
                  <a:srgbClr val="99FF33"/>
                </a:solidFill>
                <a:latin typeface="Symbol" pitchFamily="18" charset="2"/>
              </a:rPr>
              <a:t>G</a:t>
            </a:r>
            <a:r>
              <a:rPr lang="da-DK" altLang="en-US" sz="3200" baseline="-25000">
                <a:solidFill>
                  <a:srgbClr val="99FF33"/>
                </a:solidFill>
                <a:latin typeface="Times New Roman" pitchFamily="18" charset="0"/>
              </a:rPr>
              <a:t>Thomson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: Interaction rate for photons</a:t>
            </a:r>
            <a:endParaRPr lang="da-DK" altLang="en-US" sz="3200">
              <a:solidFill>
                <a:srgbClr val="99FF33"/>
              </a:solidFill>
              <a:latin typeface="Symbol" pitchFamily="18" charset="2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62000" y="5486400"/>
            <a:ext cx="247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3600">
                <a:solidFill>
                  <a:srgbClr val="66FFFF"/>
                </a:solidFill>
                <a:latin typeface="Symbol" pitchFamily="18" charset="2"/>
              </a:rPr>
              <a:t>G</a:t>
            </a:r>
            <a:r>
              <a:rPr lang="da-DK" altLang="en-US" sz="3600" baseline="-25000">
                <a:solidFill>
                  <a:srgbClr val="66FFFF"/>
                </a:solidFill>
                <a:latin typeface="Times New Roman" pitchFamily="18" charset="0"/>
              </a:rPr>
              <a:t>Thomson</a:t>
            </a:r>
            <a:r>
              <a:rPr lang="da-DK" altLang="en-US" sz="3600">
                <a:solidFill>
                  <a:srgbClr val="66FFFF"/>
                </a:solidFill>
                <a:latin typeface="Times New Roman" pitchFamily="18" charset="0"/>
              </a:rPr>
              <a:t> &gt; H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  </a:t>
            </a:r>
            <a:endParaRPr lang="da-DK" altLang="en-US" sz="3200" baseline="-25000">
              <a:solidFill>
                <a:srgbClr val="99FF33"/>
              </a:solidFill>
              <a:latin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62000" y="6096000"/>
            <a:ext cx="247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3600">
                <a:solidFill>
                  <a:srgbClr val="FF6600"/>
                </a:solidFill>
                <a:latin typeface="Symbol" pitchFamily="18" charset="2"/>
              </a:rPr>
              <a:t>G</a:t>
            </a:r>
            <a:r>
              <a:rPr lang="da-DK" altLang="en-US" sz="3600" baseline="-25000">
                <a:solidFill>
                  <a:srgbClr val="FF6600"/>
                </a:solidFill>
                <a:latin typeface="Times New Roman" pitchFamily="18" charset="0"/>
              </a:rPr>
              <a:t>Thomson</a:t>
            </a:r>
            <a:r>
              <a:rPr lang="da-DK" altLang="en-US" sz="3600">
                <a:solidFill>
                  <a:srgbClr val="FF6600"/>
                </a:solidFill>
                <a:latin typeface="Times New Roman" pitchFamily="18" charset="0"/>
              </a:rPr>
              <a:t> &lt; H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  </a:t>
            </a:r>
            <a:endParaRPr lang="da-DK" altLang="en-US" sz="3200" baseline="-25000">
              <a:solidFill>
                <a:srgbClr val="99FF33"/>
              </a:solidFill>
              <a:latin typeface="Times New Roman" pitchFamily="18" charset="0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352800" y="5562600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FFFFFF"/>
                </a:solidFill>
                <a:latin typeface="Times New Roman" pitchFamily="18" charset="0"/>
              </a:rPr>
              <a:t>Photons and matter in equilibrium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352800" y="6172200"/>
            <a:ext cx="510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FFFFFF"/>
                </a:solidFill>
                <a:latin typeface="Times New Roman" pitchFamily="18" charset="0"/>
              </a:rPr>
              <a:t>Photons and matter do not interact</a:t>
            </a:r>
          </a:p>
        </p:txBody>
      </p:sp>
      <p:graphicFrame>
        <p:nvGraphicFramePr>
          <p:cNvPr id="40969" name="Object 9"/>
          <p:cNvGraphicFramePr>
            <a:graphicFrameLocks noChangeAspect="1"/>
          </p:cNvGraphicFramePr>
          <p:nvPr/>
        </p:nvGraphicFramePr>
        <p:xfrm>
          <a:off x="3276600" y="1524000"/>
          <a:ext cx="24003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7" name="Equation" r:id="rId4" imgW="2400300" imgH="393700" progId="Equation.3">
                  <p:embed/>
                </p:oleObj>
              </mc:Choice>
              <mc:Fallback>
                <p:oleObj name="Equation" r:id="rId4" imgW="2400300" imgH="393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524000"/>
                        <a:ext cx="2400300" cy="468313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457200" y="5486400"/>
            <a:ext cx="8153400" cy="13716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0971" name="Object 11"/>
          <p:cNvGraphicFramePr>
            <a:graphicFrameLocks noChangeAspect="1"/>
          </p:cNvGraphicFramePr>
          <p:nvPr/>
        </p:nvGraphicFramePr>
        <p:xfrm>
          <a:off x="2338388" y="2768600"/>
          <a:ext cx="45434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8" name="Equation" r:id="rId6" imgW="2019300" imgH="508000" progId="Equation.3">
                  <p:embed/>
                </p:oleObj>
              </mc:Choice>
              <mc:Fallback>
                <p:oleObj name="Equation" r:id="rId6" imgW="2019300" imgH="508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2768600"/>
                        <a:ext cx="4543425" cy="114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85800" y="38100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3200">
                <a:solidFill>
                  <a:srgbClr val="99FF33"/>
                </a:solidFill>
                <a:latin typeface="Symbol" pitchFamily="18" charset="2"/>
              </a:rPr>
              <a:t>H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: Expansion rate of the universe</a:t>
            </a:r>
            <a:endParaRPr lang="da-DK" altLang="en-US" sz="3200">
              <a:solidFill>
                <a:srgbClr val="99FF33"/>
              </a:solidFill>
              <a:latin typeface="Symbol" pitchFamily="18" charset="2"/>
            </a:endParaRPr>
          </a:p>
        </p:txBody>
      </p:sp>
      <p:graphicFrame>
        <p:nvGraphicFramePr>
          <p:cNvPr id="40973" name="Object 13"/>
          <p:cNvGraphicFramePr>
            <a:graphicFrameLocks noChangeAspect="1"/>
          </p:cNvGraphicFramePr>
          <p:nvPr/>
        </p:nvGraphicFramePr>
        <p:xfrm>
          <a:off x="3657600" y="4343400"/>
          <a:ext cx="16002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9" name="Equation" r:id="rId8" imgW="2120900" imgH="1320800" progId="Equation.3">
                  <p:embed/>
                </p:oleObj>
              </mc:Choice>
              <mc:Fallback>
                <p:oleObj name="Equation" r:id="rId8" imgW="2120900" imgH="1320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343400"/>
                        <a:ext cx="1600200" cy="995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38862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x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02088"/>
            <a:ext cx="38862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1143000" y="609600"/>
            <a:ext cx="3962400" cy="0"/>
          </a:xfrm>
          <a:prstGeom prst="line">
            <a:avLst/>
          </a:prstGeom>
          <a:noFill/>
          <a:ln w="28575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267200" y="533400"/>
            <a:ext cx="0" cy="1524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3429000" y="533400"/>
            <a:ext cx="0" cy="1524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590800" y="533400"/>
            <a:ext cx="0" cy="1524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28600" y="30480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99FF33"/>
                </a:solidFill>
                <a:latin typeface="Times New Roman" pitchFamily="18" charset="0"/>
              </a:rPr>
              <a:t>T/eV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209800" y="152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0.35 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048000" y="152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0.23 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3886200" y="152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0.12 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2209800" y="4648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00FF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3048000" y="4038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chemeClr val="accent2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5410200" y="4038600"/>
            <a:ext cx="3733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99FF33"/>
                </a:solidFill>
              </a:rPr>
              <a:t>Decoupling of photons and baryons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>
            <a:off x="3581400" y="4267200"/>
            <a:ext cx="1828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438400" y="895350"/>
            <a:ext cx="1371600" cy="255905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5410200" y="1600200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99FF33"/>
                </a:solidFill>
              </a:rPr>
              <a:t>Recombination</a:t>
            </a: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>
            <a:off x="3810000" y="1828800"/>
            <a:ext cx="1600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1219200" y="19050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1219200" y="1752600"/>
            <a:ext cx="468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800" b="1" i="1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da-DK" altLang="en-US" sz="2800" b="1" i="1" baseline="-25000">
                <a:solidFill>
                  <a:schemeClr val="tx2"/>
                </a:solidFill>
                <a:latin typeface="Times New Roman" pitchFamily="18" charset="0"/>
              </a:rPr>
              <a:t>e</a:t>
            </a:r>
            <a:endParaRPr lang="da-DK" altLang="en-US" sz="2800" b="1" i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1524000" y="495300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1295400" y="4876800"/>
            <a:ext cx="763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800" b="1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da-DK" altLang="en-US" sz="2800" b="1">
                <a:solidFill>
                  <a:schemeClr val="tx2"/>
                </a:solidFill>
                <a:latin typeface="Times New Roman" pitchFamily="18" charset="0"/>
              </a:rPr>
              <a:t>,H</a:t>
            </a:r>
            <a:endParaRPr lang="da-DK" altLang="en-US" sz="2800" b="1">
              <a:solidFill>
                <a:schemeClr val="tx2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Imag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57200" y="29718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r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57200" y="1066800"/>
            <a:ext cx="2667000" cy="19050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57200" y="3048000"/>
            <a:ext cx="2667000" cy="18288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457200" y="4953000"/>
            <a:ext cx="2667000" cy="18288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667000" y="2590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2667000" y="4495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2667000" y="6400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457200" y="49530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r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2667000" y="2133600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2667000" y="3276600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2667000" y="5181600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2667000" y="5715000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i="1">
                <a:solidFill>
                  <a:srgbClr val="6699FF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3429000" y="1371600"/>
            <a:ext cx="556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9900"/>
                </a:solidFill>
                <a:latin typeface="Times New Roman" pitchFamily="18" charset="0"/>
              </a:rPr>
              <a:t>Photons are redshifted as they move out of potential wells</a:t>
            </a: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3429000" y="3276600"/>
            <a:ext cx="55626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9900"/>
                </a:solidFill>
                <a:latin typeface="Times New Roman" pitchFamily="18" charset="0"/>
              </a:rPr>
              <a:t>Dense regions have higher temperature</a:t>
            </a:r>
          </a:p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9900"/>
                </a:solidFill>
                <a:latin typeface="Times New Roman" pitchFamily="18" charset="0"/>
              </a:rPr>
              <a:t>           photons have higher energy</a:t>
            </a:r>
          </a:p>
        </p:txBody>
      </p:sp>
      <p:sp>
        <p:nvSpPr>
          <p:cNvPr id="43028" name="AutoShape 20"/>
          <p:cNvSpPr>
            <a:spLocks noChangeArrowheads="1"/>
          </p:cNvSpPr>
          <p:nvPr/>
        </p:nvSpPr>
        <p:spPr bwMode="auto">
          <a:xfrm>
            <a:off x="3581400" y="39624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3429000" y="5181600"/>
            <a:ext cx="556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9900"/>
                </a:solidFill>
                <a:latin typeface="Times New Roman" pitchFamily="18" charset="0"/>
              </a:rPr>
              <a:t>Photons emitted from a moving surface are red/blue-shifted</a:t>
            </a: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457200" y="0"/>
            <a:ext cx="8077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99FF33"/>
                </a:solidFill>
                <a:latin typeface="Times New Roman" pitchFamily="18" charset="0"/>
              </a:rPr>
              <a:t>Fluctuations in the matter density will inevitably lead to fluctuations in the CMBR:</a:t>
            </a:r>
            <a:endParaRPr lang="da-DK" altLang="en-US">
              <a:solidFill>
                <a:srgbClr val="99FF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219200" y="381000"/>
            <a:ext cx="64976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GROWTH OF PERTURBATIONS, THE OLD</a:t>
            </a:r>
          </a:p>
          <a:p>
            <a:r>
              <a:rPr lang="da-DK" altLang="en-US"/>
              <a:t>JEANS ANALYSIS (APPLIES ALSO TO STAR</a:t>
            </a:r>
          </a:p>
          <a:p>
            <a:r>
              <a:rPr lang="da-DK" altLang="en-US"/>
              <a:t>FORMATION)</a:t>
            </a:r>
            <a:endParaRPr lang="en-US" altLang="en-US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2514600" y="1752600"/>
          <a:ext cx="337820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Equation" r:id="rId4" imgW="1727200" imgH="1079500" progId="Equation.3">
                  <p:embed/>
                </p:oleObj>
              </mc:Choice>
              <mc:Fallback>
                <p:oleObj name="Equation" r:id="rId4" imgW="1727200" imgH="1079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752600"/>
                        <a:ext cx="337820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219200" y="4038600"/>
            <a:ext cx="617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THESE EQUATIONS CAN BE LINEARIZED</a:t>
            </a:r>
            <a:endParaRPr lang="en-US" altLang="en-US"/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2514600" y="4648200"/>
          <a:ext cx="150812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Equation" r:id="rId6" imgW="723900" imgH="914400" progId="Equation.3">
                  <p:embed/>
                </p:oleObj>
              </mc:Choice>
              <mc:Fallback>
                <p:oleObj name="Equation" r:id="rId6" imgW="723900" imgH="914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648200"/>
                        <a:ext cx="150812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62000" y="3429000"/>
            <a:ext cx="1411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>
                <a:solidFill>
                  <a:schemeClr val="tx2"/>
                </a:solidFill>
              </a:rPr>
              <a:t>POISSON:</a:t>
            </a:r>
            <a:endParaRPr lang="en-US" altLang="en-US" sz="2000">
              <a:solidFill>
                <a:schemeClr val="tx2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09600" y="1981200"/>
            <a:ext cx="180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>
                <a:solidFill>
                  <a:schemeClr val="tx2"/>
                </a:solidFill>
              </a:rPr>
              <a:t>CONTINUITY:</a:t>
            </a:r>
            <a:endParaRPr lang="en-US" altLang="en-US" sz="2000">
              <a:solidFill>
                <a:schemeClr val="tx2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914400" y="2743200"/>
            <a:ext cx="1103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>
                <a:solidFill>
                  <a:schemeClr val="tx2"/>
                </a:solidFill>
              </a:rPr>
              <a:t>EULER:</a:t>
            </a:r>
            <a:endParaRPr lang="en-US" altLang="en-US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om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4114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981200" y="3886200"/>
            <a:ext cx="685800" cy="281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6842125" y="498475"/>
            <a:ext cx="15605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Effective T</a:t>
            </a:r>
          </a:p>
          <a:p>
            <a:endParaRPr lang="da-DK" altLang="en-US">
              <a:solidFill>
                <a:srgbClr val="99FF33"/>
              </a:solidFill>
              <a:latin typeface="Times New Roman" pitchFamily="18" charset="0"/>
            </a:endParaRPr>
          </a:p>
          <a:p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Doppler</a:t>
            </a:r>
          </a:p>
          <a:p>
            <a:endParaRPr lang="da-DK" altLang="en-US">
              <a:solidFill>
                <a:srgbClr val="99FF33"/>
              </a:solidFill>
              <a:latin typeface="Times New Roman" pitchFamily="18" charset="0"/>
            </a:endParaRPr>
          </a:p>
          <a:p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ISW effect</a:t>
            </a: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>
            <a:off x="5181600" y="2209800"/>
            <a:ext cx="16764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H="1">
            <a:off x="5638800" y="1447800"/>
            <a:ext cx="12192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5257800" y="762000"/>
            <a:ext cx="1600200" cy="3048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The CMB power spectrum </a:t>
            </a:r>
            <a:r>
              <a:rPr lang="da-DK" altLang="en-US" sz="3200" i="1">
                <a:solidFill>
                  <a:srgbClr val="99FF33"/>
                </a:solidFill>
                <a:latin typeface="Times New Roman" pitchFamily="18" charset="0"/>
              </a:rPr>
              <a:t>C</a:t>
            </a:r>
            <a:r>
              <a:rPr lang="da-DK" altLang="en-US" sz="3200" i="1" baseline="-25000">
                <a:solidFill>
                  <a:srgbClr val="99FF33"/>
                </a:solidFill>
                <a:latin typeface="Times New Roman" pitchFamily="18" charset="0"/>
              </a:rPr>
              <a:t>l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 depends intricately on all the cosmological parameters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676400" y="1447800"/>
          <a:ext cx="569118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6" name="Equation" r:id="rId4" imgW="5689600" imgH="533400" progId="Equation.3">
                  <p:embed/>
                </p:oleObj>
              </mc:Choice>
              <mc:Fallback>
                <p:oleObj name="Equation" r:id="rId4" imgW="5689600" imgH="533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447800"/>
                        <a:ext cx="5691188" cy="531813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38200" y="2209800"/>
            <a:ext cx="609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66FFFF"/>
                </a:solidFill>
                <a:latin typeface="Times New Roman" pitchFamily="18" charset="0"/>
              </a:rPr>
              <a:t>The prime example of this is the curvature of the universe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38200" y="31242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From the Friedmann equation:</a:t>
            </a:r>
          </a:p>
        </p:txBody>
      </p:sp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457200" y="3810000"/>
          <a:ext cx="54610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7" name="Equation" r:id="rId6" imgW="5461000" imgH="1041400" progId="Equation.3">
                  <p:embed/>
                </p:oleObj>
              </mc:Choice>
              <mc:Fallback>
                <p:oleObj name="Equation" r:id="rId6" imgW="5461000" imgH="1041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10000"/>
                        <a:ext cx="5461000" cy="1041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457200" y="53340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rgbClr val="99FF33"/>
                </a:solidFill>
                <a:latin typeface="Times New Roman" pitchFamily="18" charset="0"/>
              </a:rPr>
              <a:t>TOT</a:t>
            </a: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&lt;1      k= -1 Open universe</a:t>
            </a:r>
            <a:endParaRPr lang="da-DK" altLang="en-US">
              <a:solidFill>
                <a:srgbClr val="99FF33"/>
              </a:solidFill>
              <a:latin typeface="Symbol" pitchFamily="18" charset="2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1600200" y="5562600"/>
            <a:ext cx="304800" cy="0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381000" y="5334000"/>
            <a:ext cx="2209800" cy="838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276600" y="53340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rgbClr val="99FF33"/>
                </a:solidFill>
                <a:latin typeface="Times New Roman" pitchFamily="18" charset="0"/>
              </a:rPr>
              <a:t>TOT</a:t>
            </a: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=1       k=0 Flat universe</a:t>
            </a:r>
            <a:endParaRPr lang="da-DK" altLang="en-US">
              <a:solidFill>
                <a:srgbClr val="99FF33"/>
              </a:solidFill>
              <a:latin typeface="Symbol" pitchFamily="18" charset="2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4419600" y="5562600"/>
            <a:ext cx="304800" cy="0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3200400" y="5334000"/>
            <a:ext cx="2209800" cy="838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6019800" y="53340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rgbClr val="99FF33"/>
                </a:solidFill>
                <a:latin typeface="Times New Roman" pitchFamily="18" charset="0"/>
              </a:rPr>
              <a:t>TOT </a:t>
            </a: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&gt; 1     k=1 Closed universe</a:t>
            </a:r>
            <a:endParaRPr lang="da-DK" altLang="en-US">
              <a:solidFill>
                <a:srgbClr val="99FF33"/>
              </a:solidFill>
              <a:latin typeface="Symbol" pitchFamily="18" charset="2"/>
            </a:endParaRPr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>
            <a:off x="7239000" y="5562600"/>
            <a:ext cx="304800" cy="0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5943600" y="5334000"/>
            <a:ext cx="2209800" cy="838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5072" name="Object 16"/>
          <p:cNvGraphicFramePr>
            <a:graphicFrameLocks noChangeAspect="1"/>
          </p:cNvGraphicFramePr>
          <p:nvPr/>
        </p:nvGraphicFramePr>
        <p:xfrm>
          <a:off x="6248400" y="3810000"/>
          <a:ext cx="182880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8"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810000"/>
                        <a:ext cx="1828800" cy="1046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475E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305800" cy="5794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 sz="3200">
                <a:latin typeface="Times New Roman" pitchFamily="18" charset="0"/>
              </a:rPr>
              <a:t>The geometry of the universe and angular scales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85800" y="13716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>
                <a:latin typeface="Times New Roman" pitchFamily="18" charset="0"/>
              </a:rPr>
              <a:t>Open Universe </a:t>
            </a:r>
            <a:r>
              <a:rPr lang="da-DK" altLang="en-US">
                <a:latin typeface="Symbol" pitchFamily="18" charset="2"/>
              </a:rPr>
              <a:t>W</a:t>
            </a:r>
            <a:r>
              <a:rPr lang="da-DK" altLang="en-US">
                <a:latin typeface="Times New Roman" pitchFamily="18" charset="0"/>
              </a:rPr>
              <a:t>&lt;1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200400" y="13716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>
                <a:latin typeface="Times New Roman" pitchFamily="18" charset="0"/>
              </a:rPr>
              <a:t>Flat Universe </a:t>
            </a:r>
            <a:r>
              <a:rPr lang="da-DK" altLang="en-US">
                <a:latin typeface="Symbol" pitchFamily="18" charset="2"/>
              </a:rPr>
              <a:t>W=1</a:t>
            </a:r>
            <a:endParaRPr lang="da-DK" altLang="en-US">
              <a:latin typeface="Times New Roman" pitchFamily="18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791200" y="1371600"/>
            <a:ext cx="251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>
                <a:latin typeface="Times New Roman" pitchFamily="18" charset="0"/>
              </a:rPr>
              <a:t>Closed Universe </a:t>
            </a:r>
            <a:r>
              <a:rPr lang="da-DK" altLang="en-US">
                <a:latin typeface="Symbol" pitchFamily="18" charset="2"/>
              </a:rPr>
              <a:t>W</a:t>
            </a:r>
            <a:r>
              <a:rPr lang="da-DK" altLang="en-US">
                <a:latin typeface="Times New Roman" pitchFamily="18" charset="0"/>
              </a:rPr>
              <a:t>&gt;1</a:t>
            </a:r>
          </a:p>
        </p:txBody>
      </p:sp>
      <p:pic>
        <p:nvPicPr>
          <p:cNvPr id="46086" name="Picture 6" descr="curv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3600"/>
            <a:ext cx="19050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curv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19050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curv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1905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 descr="bo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25812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boom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91000"/>
            <a:ext cx="25908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boom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91000"/>
            <a:ext cx="25908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1752600" y="3733800"/>
            <a:ext cx="0" cy="3810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>
            <a:off x="4343400" y="3733800"/>
            <a:ext cx="0" cy="3810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7010400" y="3733800"/>
            <a:ext cx="0" cy="3810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942975"/>
                <a:ext cx="7888698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bg1"/>
                    </a:solidFill>
                  </a:rPr>
                  <a:t>What is the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effect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of neutrino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mass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on the CMB?</a:t>
                </a:r>
              </a:p>
              <a:p>
                <a:endParaRPr lang="da-DK" dirty="0" smtClean="0">
                  <a:solidFill>
                    <a:schemeClr val="bg1"/>
                  </a:solidFill>
                </a:endParaRPr>
              </a:p>
              <a:p>
                <a:r>
                  <a:rPr lang="da-DK" dirty="0" err="1" smtClean="0">
                    <a:solidFill>
                      <a:schemeClr val="bg1"/>
                    </a:solidFill>
                  </a:rPr>
                  <a:t>Very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small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actually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…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dirty="0" err="1" smtClean="0">
                    <a:solidFill>
                      <a:schemeClr val="bg1"/>
                    </a:solidFill>
                  </a:rPr>
                  <a:t>Why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?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dirty="0" err="1" smtClean="0">
                    <a:solidFill>
                      <a:schemeClr val="bg1"/>
                    </a:solidFill>
                  </a:rPr>
                  <a:t>Recombination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happens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𝑇</m:t>
                    </m:r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∼0.3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eV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when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neutrinos</a:t>
                </a:r>
              </a:p>
              <a:p>
                <a:r>
                  <a:rPr lang="da-DK" dirty="0" err="1">
                    <a:solidFill>
                      <a:schemeClr val="bg1"/>
                    </a:solidFill>
                  </a:rPr>
                  <a:t>a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re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still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relativistic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, Neutrinos look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like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massless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particles</a:t>
                </a:r>
                <a:endParaRPr lang="da-DK" dirty="0" smtClean="0">
                  <a:solidFill>
                    <a:schemeClr val="bg1"/>
                  </a:solidFill>
                </a:endParaRPr>
              </a:p>
              <a:p>
                <a:r>
                  <a:rPr lang="da-DK" dirty="0" err="1">
                    <a:solidFill>
                      <a:schemeClr val="bg1"/>
                    </a:solidFill>
                  </a:rPr>
                  <a:t>u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ntil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after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CMB formation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But: The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important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secondary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effects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from the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late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ISW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effect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and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weak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lensing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which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detectable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942975"/>
                <a:ext cx="7888698" cy="4524315"/>
              </a:xfrm>
              <a:prstGeom prst="rect">
                <a:avLst/>
              </a:prstGeom>
              <a:blipFill rotWithShape="1">
                <a:blip r:embed="rId3"/>
                <a:stretch>
                  <a:fillRect l="-1236" t="-943" r="-386" b="-229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35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n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666" y="1143000"/>
            <a:ext cx="8726342" cy="40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98525" y="420688"/>
            <a:ext cx="6562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FROM THIS ASSUMPTION THE FOLLOWING</a:t>
            </a:r>
          </a:p>
          <a:p>
            <a:r>
              <a:rPr lang="da-DK" altLang="en-US"/>
              <a:t>EQUATIONS ARE DERIVED FOR THE FIRST</a:t>
            </a:r>
          </a:p>
          <a:p>
            <a:r>
              <a:rPr lang="da-DK" altLang="en-US"/>
              <a:t>ORDER TERMS</a:t>
            </a:r>
            <a:endParaRPr lang="en-US" altLang="en-US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2438400" y="1828800"/>
          <a:ext cx="2757488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Equation" r:id="rId4" imgW="1409700" imgH="1104900" progId="Equation.3">
                  <p:embed/>
                </p:oleObj>
              </mc:Choice>
              <mc:Fallback>
                <p:oleObj name="Equation" r:id="rId4" imgW="1409700" imgH="1104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828800"/>
                        <a:ext cx="2757488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990600" y="4267200"/>
            <a:ext cx="7102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FOR </a:t>
            </a:r>
            <a:r>
              <a:rPr lang="da-DK" altLang="en-US">
                <a:latin typeface="Symbol" pitchFamily="18" charset="2"/>
              </a:rPr>
              <a:t>r</a:t>
            </a:r>
            <a:r>
              <a:rPr lang="da-DK" altLang="en-US">
                <a:latin typeface="Arial" charset="0"/>
              </a:rPr>
              <a:t> THIS CAN BE COMBINED INTO A SINGLE</a:t>
            </a:r>
          </a:p>
          <a:p>
            <a:r>
              <a:rPr lang="da-DK" altLang="en-US">
                <a:latin typeface="Arial" charset="0"/>
              </a:rPr>
              <a:t>SECOND ORDER DIFFERENTIAL EQUATION</a:t>
            </a:r>
            <a:endParaRPr lang="en-US" altLang="en-US"/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2438400" y="5334000"/>
          <a:ext cx="312420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Equation" r:id="rId6" imgW="1600200" imgH="419100" progId="Equation.3">
                  <p:embed/>
                </p:oleObj>
              </mc:Choice>
              <mc:Fallback>
                <p:oleObj name="Equation" r:id="rId6" imgW="16002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334000"/>
                        <a:ext cx="312420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974725" y="344488"/>
            <a:ext cx="76660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THIS IS RECOGNISEABLE AS A SIMPLE HARMONIC</a:t>
            </a:r>
          </a:p>
          <a:p>
            <a:r>
              <a:rPr lang="da-DK" altLang="en-US"/>
              <a:t>OSCILLATOR EQUATION (WAVE EQUATION), </a:t>
            </a:r>
          </a:p>
          <a:p>
            <a:r>
              <a:rPr lang="da-DK" altLang="en-US"/>
              <a:t>I.E. THE SOLUTIONS ARE</a:t>
            </a:r>
            <a:endParaRPr lang="en-US" altLang="en-US"/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438400" y="1752600"/>
          <a:ext cx="25336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1" name="Equation" r:id="rId4" imgW="952087" imgH="253890" progId="Equation.3">
                  <p:embed/>
                </p:oleObj>
              </mc:Choice>
              <mc:Fallback>
                <p:oleObj name="Equation" r:id="rId4" imgW="952087" imgH="25389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52600"/>
                        <a:ext cx="25336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81000" y="3124200"/>
          <a:ext cx="3276600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Equation" r:id="rId6" imgW="1180588" imgH="241195" progId="Equation.3">
                  <p:embed/>
                </p:oleObj>
              </mc:Choice>
              <mc:Fallback>
                <p:oleObj name="Equation" r:id="rId6" imgW="1180588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24200"/>
                        <a:ext cx="3276600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4038600" y="2819400"/>
          <a:ext cx="47244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Equation" r:id="rId8" imgW="1828800" imgH="457200" progId="Equation.3">
                  <p:embed/>
                </p:oleObj>
              </mc:Choice>
              <mc:Fallback>
                <p:oleObj name="Equation" r:id="rId8" imgW="18288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19400"/>
                        <a:ext cx="47244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4495800"/>
            <a:ext cx="78724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DIVIDING WAVENUMBER (INVERSE LENGTH SCALE)</a:t>
            </a:r>
          </a:p>
          <a:p>
            <a:r>
              <a:rPr lang="da-DK" altLang="en-US"/>
              <a:t>IS CALLED THE JEANS’ WAVENUMBER</a:t>
            </a:r>
            <a:endParaRPr lang="en-US" altLang="en-US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2590800" y="5486400"/>
          <a:ext cx="2286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Equation" r:id="rId10" imgW="1054100" imgH="508000" progId="Equation.3">
                  <p:embed/>
                </p:oleObj>
              </mc:Choice>
              <mc:Fallback>
                <p:oleObj name="Equation" r:id="rId10" imgW="1054100" imgH="508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486400"/>
                        <a:ext cx="2286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AutoShape 8"/>
          <p:cNvSpPr>
            <a:spLocks/>
          </p:cNvSpPr>
          <p:nvPr/>
        </p:nvSpPr>
        <p:spPr bwMode="auto">
          <a:xfrm>
            <a:off x="3733800" y="28956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3947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 NATURE OF MODES ON A GIVEN SCALE IS</a:t>
            </a:r>
          </a:p>
          <a:p>
            <a:r>
              <a:rPr lang="da-DK" altLang="en-US"/>
              <a:t>SIMPLY DETERMINED FROM THE RELATIVE STRENGTH</a:t>
            </a:r>
          </a:p>
          <a:p>
            <a:r>
              <a:rPr lang="da-DK" altLang="en-US"/>
              <a:t>OF GRAVITATIONAL AND PRESSURE FORCES</a:t>
            </a:r>
            <a:endParaRPr lang="en-US" alt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65125" y="2249488"/>
            <a:ext cx="86455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NOW, WHAT HAPPENS IF THE UNIVERSE IS EXPANDING?</a:t>
            </a:r>
          </a:p>
          <a:p>
            <a:endParaRPr lang="da-DK" altLang="en-US"/>
          </a:p>
          <a:p>
            <a:r>
              <a:rPr lang="da-DK" altLang="en-US"/>
              <a:t>EXACTLY THE SAME ANALYSIS CAN BE PERFORMED,</a:t>
            </a:r>
          </a:p>
          <a:p>
            <a:r>
              <a:rPr lang="da-DK" altLang="en-US"/>
              <a:t>WITH THE ONE EXCEPTION THAT THE UNPERTURBED</a:t>
            </a:r>
          </a:p>
          <a:p>
            <a:r>
              <a:rPr lang="da-DK" altLang="en-US"/>
              <a:t>SOLUTIONS ARE THEN</a:t>
            </a:r>
            <a:endParaRPr lang="en-US" altLang="en-US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743200" y="4191000"/>
          <a:ext cx="2090738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8" name="Equation" r:id="rId4" imgW="1003300" imgH="1054100" progId="Equation.3">
                  <p:embed/>
                </p:oleObj>
              </mc:Choice>
              <mc:Fallback>
                <p:oleObj name="Equation" r:id="rId4" imgW="1003300" imgH="1054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191000"/>
                        <a:ext cx="2090738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98525" y="573088"/>
            <a:ext cx="69040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 CORRESPONDING EQUATIONS FOR THE</a:t>
            </a:r>
          </a:p>
          <a:p>
            <a:r>
              <a:rPr lang="da-DK" altLang="en-US"/>
              <a:t>FIRST ORDER QUANTITIES ARE THEN</a:t>
            </a:r>
            <a:endParaRPr lang="en-US" altLang="en-US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1828800" y="1600200"/>
          <a:ext cx="4918075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5" name="Equation" r:id="rId4" imgW="2514600" imgH="1104900" progId="Equation.3">
                  <p:embed/>
                </p:oleObj>
              </mc:Choice>
              <mc:Fallback>
                <p:oleObj name="Equation" r:id="rId4" imgW="2514600" imgH="1104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00200"/>
                        <a:ext cx="4918075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74725" y="3925888"/>
            <a:ext cx="8258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IT TURNS OUT THAT IN FOURIER SPACE THESE</a:t>
            </a:r>
          </a:p>
          <a:p>
            <a:r>
              <a:rPr lang="da-DK" altLang="en-US"/>
              <a:t>EQUATIONS ARE MUCH SIMPLER, SO ALL QUANTITIES</a:t>
            </a:r>
          </a:p>
          <a:p>
            <a:r>
              <a:rPr lang="da-DK" altLang="en-US"/>
              <a:t>SHOULD BE EXPANDED IN FOURIER MODES</a:t>
            </a:r>
            <a:endParaRPr lang="en-US" altLang="en-US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1676400" y="5257800"/>
          <a:ext cx="47244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Equation" r:id="rId6" imgW="1892300" imgH="419100" progId="Equation.3">
                  <p:embed/>
                </p:oleObj>
              </mc:Choice>
              <mc:Fallback>
                <p:oleObj name="Equation" r:id="rId6" imgW="18923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257800"/>
                        <a:ext cx="4724400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766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 EQUATION FOR THE DENSITY PERTURBATION</a:t>
            </a:r>
          </a:p>
          <a:p>
            <a:r>
              <a:rPr lang="da-DK" altLang="en-US"/>
              <a:t>THEN BECOMES</a:t>
            </a:r>
            <a:endParaRPr lang="en-US" altLang="en-US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1676400" y="1447800"/>
          <a:ext cx="533400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Equation" r:id="rId4" imgW="2184400" imgH="482600" progId="Equation.3">
                  <p:embed/>
                </p:oleObj>
              </mc:Choice>
              <mc:Fallback>
                <p:oleObj name="Equation" r:id="rId4" imgW="21844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447800"/>
                        <a:ext cx="5334000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98525" y="2935288"/>
            <a:ext cx="717232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THIS IS EXACTLY THE SAME EQUATION AS IN</a:t>
            </a:r>
          </a:p>
          <a:p>
            <a:r>
              <a:rPr lang="da-DK" altLang="en-US"/>
              <a:t>THE NON-EXPANDING CASE, EXCEPT FOR THE</a:t>
            </a:r>
          </a:p>
          <a:p>
            <a:r>
              <a:rPr lang="da-DK" altLang="en-US"/>
              <a:t>SECOND TERM</a:t>
            </a:r>
          </a:p>
          <a:p>
            <a:endParaRPr lang="da-DK" altLang="en-US"/>
          </a:p>
          <a:p>
            <a:r>
              <a:rPr lang="da-DK" altLang="en-US"/>
              <a:t>THE EXPANSION OF THE UNIVERSE ACTS LIKE</a:t>
            </a:r>
          </a:p>
          <a:p>
            <a:r>
              <a:rPr lang="da-DK" altLang="en-US"/>
              <a:t>A FRICTION FORCE</a:t>
            </a:r>
          </a:p>
          <a:p>
            <a:endParaRPr lang="da-DK" altLang="en-US"/>
          </a:p>
          <a:p>
            <a:r>
              <a:rPr lang="da-DK" altLang="en-US"/>
              <a:t>EVEN IF THERE ARE GROWING MODES, THEY </a:t>
            </a:r>
          </a:p>
          <a:p>
            <a:r>
              <a:rPr lang="da-DK" altLang="en-US"/>
              <a:t>CANNOT BE EXPONENTIAL</a:t>
            </a:r>
            <a:endParaRPr lang="en-US" altLang="en-US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5036</TotalTime>
  <Words>1790</Words>
  <Application>Microsoft Office PowerPoint</Application>
  <PresentationFormat>On-screen Show (4:3)</PresentationFormat>
  <Paragraphs>314</Paragraphs>
  <Slides>44</Slides>
  <Notes>44</Notes>
  <HiddenSlides>0</HiddenSlides>
  <MMClips>2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Default Design</vt:lpstr>
      <vt:lpstr>2_Default Design</vt:lpstr>
      <vt:lpstr>4_Default Design</vt:lpstr>
      <vt:lpstr>1_Default Design</vt:lpstr>
      <vt:lpstr>Equation</vt:lpstr>
      <vt:lpstr>Ligning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CMBR power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nordita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 diastitel</dc:title>
  <dc:creator>Steen Hannestad</dc:creator>
  <cp:lastModifiedBy>Steen Hannestad</cp:lastModifiedBy>
  <cp:revision>347</cp:revision>
  <cp:lastPrinted>2001-08-23T12:38:26Z</cp:lastPrinted>
  <dcterms:created xsi:type="dcterms:W3CDTF">2001-08-20T20:15:39Z</dcterms:created>
  <dcterms:modified xsi:type="dcterms:W3CDTF">2016-08-07T18:20:05Z</dcterms:modified>
</cp:coreProperties>
</file>