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44" r:id="rId5"/>
    <p:sldMasterId id="2147483756" r:id="rId6"/>
    <p:sldMasterId id="2147483768" r:id="rId7"/>
    <p:sldMasterId id="2147483780" r:id="rId8"/>
  </p:sldMasterIdLst>
  <p:notesMasterIdLst>
    <p:notesMasterId r:id="rId67"/>
  </p:notesMasterIdLst>
  <p:sldIdLst>
    <p:sldId id="437" r:id="rId9"/>
    <p:sldId id="438" r:id="rId10"/>
    <p:sldId id="372" r:id="rId11"/>
    <p:sldId id="337" r:id="rId12"/>
    <p:sldId id="338" r:id="rId13"/>
    <p:sldId id="339" r:id="rId14"/>
    <p:sldId id="340" r:id="rId15"/>
    <p:sldId id="341" r:id="rId16"/>
    <p:sldId id="419" r:id="rId17"/>
    <p:sldId id="343" r:id="rId18"/>
    <p:sldId id="446" r:id="rId19"/>
    <p:sldId id="348" r:id="rId20"/>
    <p:sldId id="371" r:id="rId21"/>
    <p:sldId id="439" r:id="rId22"/>
    <p:sldId id="318" r:id="rId23"/>
    <p:sldId id="440" r:id="rId24"/>
    <p:sldId id="319" r:id="rId25"/>
    <p:sldId id="417" r:id="rId26"/>
    <p:sldId id="322" r:id="rId27"/>
    <p:sldId id="324" r:id="rId28"/>
    <p:sldId id="325" r:id="rId29"/>
    <p:sldId id="326" r:id="rId30"/>
    <p:sldId id="327" r:id="rId31"/>
    <p:sldId id="332" r:id="rId32"/>
    <p:sldId id="435" r:id="rId33"/>
    <p:sldId id="328" r:id="rId34"/>
    <p:sldId id="426" r:id="rId35"/>
    <p:sldId id="329" r:id="rId36"/>
    <p:sldId id="331" r:id="rId37"/>
    <p:sldId id="390" r:id="rId38"/>
    <p:sldId id="415" r:id="rId39"/>
    <p:sldId id="392" r:id="rId40"/>
    <p:sldId id="394" r:id="rId41"/>
    <p:sldId id="416" r:id="rId42"/>
    <p:sldId id="410" r:id="rId43"/>
    <p:sldId id="411" r:id="rId44"/>
    <p:sldId id="427" r:id="rId45"/>
    <p:sldId id="428" r:id="rId46"/>
    <p:sldId id="412" r:id="rId47"/>
    <p:sldId id="387" r:id="rId48"/>
    <p:sldId id="433" r:id="rId49"/>
    <p:sldId id="441" r:id="rId50"/>
    <p:sldId id="442" r:id="rId51"/>
    <p:sldId id="443" r:id="rId52"/>
    <p:sldId id="445" r:id="rId53"/>
    <p:sldId id="444" r:id="rId54"/>
    <p:sldId id="359" r:id="rId55"/>
    <p:sldId id="360" r:id="rId56"/>
    <p:sldId id="380" r:id="rId57"/>
    <p:sldId id="381" r:id="rId58"/>
    <p:sldId id="382" r:id="rId59"/>
    <p:sldId id="383" r:id="rId60"/>
    <p:sldId id="431" r:id="rId61"/>
    <p:sldId id="432" r:id="rId62"/>
    <p:sldId id="384" r:id="rId63"/>
    <p:sldId id="385" r:id="rId64"/>
    <p:sldId id="386" r:id="rId65"/>
    <p:sldId id="366" r:id="rId6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AAE9990-E849-4D96-ABBE-CA93F7CC64AD}" type="slidenum">
              <a:rPr lang="da-DK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da-DK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A719E-218F-49AE-899D-0DE34EF75134}" type="slidenum">
              <a:rPr lang="en-US" altLang="da-DK">
                <a:solidFill>
                  <a:prstClr val="black"/>
                </a:solidFill>
              </a:rPr>
              <a:pPr/>
              <a:t>10</a:t>
            </a:fld>
            <a:endParaRPr lang="en-US" altLang="da-DK">
              <a:solidFill>
                <a:prstClr val="black"/>
              </a:solidFill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 alt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530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13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B72B6FB-ADD8-47FA-82AE-328D98B008A8}" type="slidenum">
              <a:rPr lang="en-US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15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9E404-E702-496A-B10E-A69CBDC6559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5949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09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3F054-4B0A-4191-BFFD-739C0AFD6B13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00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21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22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23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546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865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26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953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706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9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27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4241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882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679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64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3382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693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491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741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7043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14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183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36359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4859CDA6-5288-4355-8398-584BBF712BB1}" type="slidenum">
              <a:rPr lang="da-DK" altLang="en-US" sz="1200" smtClean="0">
                <a:latin typeface="Times New Roman" pitchFamily="18" charset="0"/>
              </a:rPr>
              <a:pPr/>
              <a:t>42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969E9A6A-86E0-403E-A909-A0EF434A2F81}" type="slidenum">
              <a:rPr lang="da-DK" altLang="en-US" sz="1200" smtClean="0">
                <a:latin typeface="Times New Roman" pitchFamily="18" charset="0"/>
              </a:rPr>
              <a:pPr/>
              <a:t>43</a:t>
            </a:fld>
            <a:endParaRPr lang="da-DK" altLang="en-US" sz="1200" smtClean="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8A361F-848E-4C78-8A58-E7D2637B4975}" type="slidenum">
              <a:rPr lang="da-DK" smtClean="0"/>
              <a:pPr>
                <a:defRPr/>
              </a:pPr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547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8A361F-848E-4C78-8A58-E7D2637B4975}" type="slidenum">
              <a:rPr lang="da-DK" smtClean="0"/>
              <a:pPr>
                <a:defRPr/>
              </a:pPr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5166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8A361F-848E-4C78-8A58-E7D2637B4975}" type="slidenum">
              <a:rPr lang="da-DK" smtClean="0"/>
              <a:pPr>
                <a:defRPr/>
              </a:pPr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0833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6029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5911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155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1787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0112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B39C-F15C-471E-A619-B574A0208B1D}" type="slidenum">
              <a:rPr lang="en-US" altLang="en-US">
                <a:solidFill>
                  <a:prstClr val="black"/>
                </a:solidFill>
              </a:rPr>
              <a:pPr eaLnBrk="1" hangingPunct="1"/>
              <a:t>52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96C8-ADCF-4C04-B1F5-3F4E035C154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41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D96C8-ADCF-4C04-B1F5-3F4E035C154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27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12088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2695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94593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48C33-C2EF-4418-8B4E-4B2F73EA8881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C59D59-6EDF-455A-B799-DBF29DBBFA03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0FC066-3246-4855-B4B6-C4B511ED6DF3}" type="slidenum">
              <a:rPr lang="en-US"/>
              <a:pPr/>
              <a:t>9</a:t>
            </a:fld>
            <a:endParaRPr lang="en-US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6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6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1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7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D92B-F0DC-4A0C-BD06-941C436F9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5F4B-40A6-494A-BD05-D5C5E698C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5385-6E0F-4511-97D1-6EB078729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327D-AEBD-4988-A6D8-973708B9A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7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067D-EC54-4B03-AF25-5309C85D8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04F9D-39D7-4863-908B-4CF97E677C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4245-C118-47A3-96FC-962286C91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07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A28-240D-4F8C-8D99-9AFE56C1F0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52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4D6B-9576-4AC3-8EB6-E8F24191B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99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0794-6A62-4F42-BEDD-92F80ECED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63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BC11-A948-440A-85FB-60C3F37F1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6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3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85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7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01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26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5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12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54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9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90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96780-62E5-4842-BF90-87D7552369D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043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1F498-D622-45C4-81EE-9D92D50F804A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917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DC31-6971-4363-AE45-B50A13DA71BC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BE528-5882-40C7-AD84-A8EEF057FDC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23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B1CFC-4B6D-47BE-85F4-3353C731D748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0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1F62F-31DC-4614-9DC6-7911BE938EA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18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B0A5E-611F-4C0E-8F60-1DF6FF04833E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15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E108-67F4-4167-BFDC-88A43106A021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37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ECF8B-BFB7-4CC3-9694-572749E115F9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1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745CA-3806-4826-B2E0-0973C7ED463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733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249E-DF56-48B7-BC04-4836E4D177CA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23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AC46-70A4-42D8-86A4-AA8B203AE0C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365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B69D-E23F-45AB-8141-C8BE4E8274D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6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3CBC-DA3B-4C31-BEE4-37FC9E93F0B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303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474AD-233E-4056-9A36-45A6FB7290FB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48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6B504-2AE5-452C-A0AA-695D5F055A66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046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50774-9EAE-4C77-B246-E896A8F6D543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35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0B63-E85E-43AB-939E-CAD4B7D70CE8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28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4881-6BBD-43D0-B9AA-6077EDF8281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20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B46-2E1B-405B-97DD-5E05AF52287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97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F3C92-53CE-4870-8EEC-D6E33E1E6521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479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51954-D747-4661-9280-F49C365AFB30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530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84F-DE4D-46C7-8F05-80D7F634F20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05-08-2016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6E6286-875A-49A9-A816-3794D160E2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05-08-2016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8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teksttypografien i masteren</a:t>
            </a:r>
          </a:p>
          <a:p>
            <a:pPr lvl="1"/>
            <a:r>
              <a:rPr lang="da-DK" altLang="en-US" smtClean="0"/>
              <a:t>Andet niveau</a:t>
            </a:r>
          </a:p>
          <a:p>
            <a:pPr lvl="2"/>
            <a:r>
              <a:rPr lang="da-DK" altLang="en-US" smtClean="0"/>
              <a:t>Tredje niveau</a:t>
            </a:r>
          </a:p>
          <a:p>
            <a:pPr lvl="3"/>
            <a:r>
              <a:rPr lang="da-DK" altLang="en-US" smtClean="0"/>
              <a:t>Fjerde niveau</a:t>
            </a:r>
          </a:p>
          <a:p>
            <a:pPr lvl="4"/>
            <a:r>
              <a:rPr lang="da-DK" altLang="en-US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582645-3BDD-41C2-8ED4-2E4E964C0750}" type="slidenum">
              <a:rPr lang="da-DK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0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titeltypografien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Klik for at redigere teksttypografien i masteren</a:t>
            </a:r>
          </a:p>
          <a:p>
            <a:pPr lvl="1"/>
            <a:r>
              <a:rPr lang="da-DK" altLang="en-US" smtClean="0"/>
              <a:t>Andet niveau</a:t>
            </a:r>
          </a:p>
          <a:p>
            <a:pPr lvl="2"/>
            <a:r>
              <a:rPr lang="da-DK" altLang="en-US" smtClean="0"/>
              <a:t>Tredje niveau</a:t>
            </a:r>
          </a:p>
          <a:p>
            <a:pPr lvl="3"/>
            <a:r>
              <a:rPr lang="da-DK" altLang="en-US" smtClean="0"/>
              <a:t>Fjerde niveau</a:t>
            </a:r>
          </a:p>
          <a:p>
            <a:pPr lvl="4"/>
            <a:r>
              <a:rPr lang="da-DK" altLang="en-US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01F63F-1BC3-4B97-AE75-C51A276493BD}" type="slidenum">
              <a:rPr lang="da-DK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3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video" Target="../media/media2.wmv"/><Relationship Id="rId7" Type="http://schemas.openxmlformats.org/officeDocument/2006/relationships/image" Target="../media/image22.emf"/><Relationship Id="rId2" Type="http://schemas.microsoft.com/office/2007/relationships/media" Target="../media/media2.wm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66800" y="1066800"/>
            <a:ext cx="489267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en-US" sz="2800" smtClean="0">
                <a:solidFill>
                  <a:srgbClr val="FFFFFF"/>
                </a:solidFill>
                <a:latin typeface="Helvetica" pitchFamily="34" charset="0"/>
              </a:rPr>
              <a:t>Lectures 2 and 3:</a:t>
            </a:r>
            <a:endParaRPr lang="da-DK" altLang="en-US" sz="2400" smtClean="0">
              <a:solidFill>
                <a:srgbClr val="FFFFFF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en-US" sz="2400" smtClean="0">
              <a:solidFill>
                <a:srgbClr val="000000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en-US" sz="2400" smtClean="0">
                <a:solidFill>
                  <a:srgbClr val="CCFF66"/>
                </a:solidFill>
                <a:latin typeface="Helvetica" pitchFamily="34" charset="0"/>
              </a:rPr>
              <a:t>Structure formation in the universe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en-US" sz="2400" smtClean="0">
                <a:solidFill>
                  <a:srgbClr val="FF9900"/>
                </a:solidFill>
                <a:latin typeface="Helvetica" pitchFamily="34" charset="0"/>
              </a:rPr>
              <a:t>Absolute value of neutrino masses</a:t>
            </a: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en-US" sz="2400" smtClean="0">
                <a:solidFill>
                  <a:srgbClr val="FFFF66"/>
                </a:solidFill>
                <a:latin typeface="Helvetica" pitchFamily="34" charset="0"/>
              </a:rPr>
              <a:t>Future observational probes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en-US" sz="2400" smtClean="0">
                <a:solidFill>
                  <a:srgbClr val="CCFFFF"/>
                </a:solidFill>
                <a:latin typeface="Helvetica" pitchFamily="34" charset="0"/>
              </a:rPr>
              <a:t>Sterile neutrinos and cosmology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en-US" sz="2400" smtClean="0">
              <a:solidFill>
                <a:srgbClr val="FFFF66"/>
              </a:solidFill>
              <a:latin typeface="Helvetica" pitchFamily="34" charset="0"/>
            </a:endParaRPr>
          </a:p>
        </p:txBody>
      </p:sp>
      <p:sp>
        <p:nvSpPr>
          <p:cNvPr id="274435" name="AutoShape 3"/>
          <p:cNvSpPr>
            <a:spLocks noChangeArrowheads="1"/>
          </p:cNvSpPr>
          <p:nvPr/>
        </p:nvSpPr>
        <p:spPr bwMode="auto">
          <a:xfrm>
            <a:off x="533400" y="1905000"/>
            <a:ext cx="304800" cy="304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74436" name="AutoShape 4"/>
          <p:cNvSpPr>
            <a:spLocks noChangeArrowheads="1"/>
          </p:cNvSpPr>
          <p:nvPr/>
        </p:nvSpPr>
        <p:spPr bwMode="auto">
          <a:xfrm>
            <a:off x="533400" y="2667000"/>
            <a:ext cx="304800" cy="304800"/>
          </a:xfrm>
          <a:prstGeom prst="star5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74437" name="AutoShape 5"/>
          <p:cNvSpPr>
            <a:spLocks noChangeArrowheads="1"/>
          </p:cNvSpPr>
          <p:nvPr/>
        </p:nvSpPr>
        <p:spPr bwMode="auto">
          <a:xfrm>
            <a:off x="533400" y="3352800"/>
            <a:ext cx="304800" cy="304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74438" name="AutoShape 6"/>
          <p:cNvSpPr>
            <a:spLocks noChangeArrowheads="1"/>
          </p:cNvSpPr>
          <p:nvPr/>
        </p:nvSpPr>
        <p:spPr bwMode="auto">
          <a:xfrm>
            <a:off x="533400" y="4114800"/>
            <a:ext cx="304800" cy="304800"/>
          </a:xfrm>
          <a:prstGeom prst="star5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a-DK" sz="240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 descr="800px-Carlsberg-tankflytn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29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400">
                <a:solidFill>
                  <a:srgbClr val="FFFFFF"/>
                </a:solidFill>
                <a:latin typeface="Helvetica" pitchFamily="34" charset="0"/>
              </a:rPr>
              <a:t>A DANISH VERSION OF KATRIN???</a:t>
            </a:r>
            <a:endParaRPr lang="en-US" alt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831492" name="Text Box 4"/>
          <p:cNvSpPr txBox="1">
            <a:spLocks noChangeArrowheads="1"/>
          </p:cNvSpPr>
          <p:nvPr/>
        </p:nvSpPr>
        <p:spPr bwMode="auto">
          <a:xfrm>
            <a:off x="974725" y="6208713"/>
            <a:ext cx="563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altLang="da-DK">
                <a:solidFill>
                  <a:srgbClr val="FFFFFF"/>
                </a:solidFill>
              </a:rPr>
              <a:t>THE CARLSBERG NEUTRINO MASS EXPERIMENT</a:t>
            </a:r>
            <a:endParaRPr lang="en-US" alt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6818"/>
            <a:ext cx="8292057" cy="6252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11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From Joe </a:t>
            </a:r>
            <a:r>
              <a:rPr lang="da-DK" dirty="0" err="1" smtClean="0">
                <a:solidFill>
                  <a:schemeClr val="bg1"/>
                </a:solidFill>
              </a:rPr>
              <a:t>Formaggio</a:t>
            </a:r>
            <a:endParaRPr lang="da-DK" dirty="0" smtClean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Potential to go </a:t>
            </a:r>
            <a:r>
              <a:rPr lang="da-DK" dirty="0" err="1" smtClean="0">
                <a:solidFill>
                  <a:schemeClr val="bg1"/>
                </a:solidFill>
              </a:rPr>
              <a:t>below</a:t>
            </a:r>
            <a:r>
              <a:rPr lang="da-DK" dirty="0" smtClean="0">
                <a:solidFill>
                  <a:schemeClr val="bg1"/>
                </a:solidFill>
              </a:rPr>
              <a:t> 0.1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r>
              <a:rPr lang="da-DK" dirty="0" smtClean="0">
                <a:solidFill>
                  <a:schemeClr val="bg1"/>
                </a:solidFill>
              </a:rPr>
              <a:t>?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4" name="Ligning" r:id="rId4" imgW="977760" imgH="241200" progId="Equation.3">
                  <p:embed/>
                </p:oleObj>
              </mc:Choice>
              <mc:Fallback>
                <p:oleObj name="Ligning" r:id="rId4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5" name="Ligning" r:id="rId6" imgW="901440" imgH="431640" progId="Equation.3">
                  <p:embed/>
                </p:oleObj>
              </mc:Choice>
              <mc:Fallback>
                <p:oleObj name="Ligning" r:id="rId6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6" name="Ligning" r:id="rId8" imgW="1282680" imgH="469800" progId="Equation.3">
                  <p:embed/>
                </p:oleObj>
              </mc:Choice>
              <mc:Fallback>
                <p:oleObj name="Ligning" r:id="rId8" imgW="1282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" name="Ligning" r:id="rId6" imgW="952200" imgH="253800" progId="Equation.3">
                  <p:embed/>
                </p:oleObj>
              </mc:Choice>
              <mc:Fallback>
                <p:oleObj name="Ligning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3" name="Ligning" r:id="rId8" imgW="622080" imgH="253800" progId="Equation.3">
                  <p:embed/>
                </p:oleObj>
              </mc:Choice>
              <mc:Fallback>
                <p:oleObj name="Ligning" r:id="rId8" imgW="622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Aarhus </a:t>
            </a:r>
            <a:r>
              <a:rPr lang="da-DK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tfig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 altLang="en-US">
                <a:solidFill>
                  <a:srgbClr val="FF0000"/>
                </a:solidFill>
              </a:rPr>
              <a:t> eV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8151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000">
                <a:solidFill>
                  <a:srgbClr val="FFFFFF"/>
                </a:solidFill>
              </a:rPr>
              <a:t>FINITE NEUTRINO MASSES SUPPRESS THE MATTER POWER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000">
                <a:solidFill>
                  <a:srgbClr val="FFFFFF"/>
                </a:solidFill>
              </a:rPr>
              <a:t>SPECTRUM ON SCALES SMALLER THAN THE FREE-STREAMING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000">
                <a:solidFill>
                  <a:srgbClr val="FFFFFF"/>
                </a:solidFill>
              </a:rPr>
              <a:t>LENGTH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000" i="1">
                <a:solidFill>
                  <a:srgbClr val="00CC99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00CC99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00CC99"/>
                </a:solidFill>
              </a:rPr>
              <a:t>1 eV</a:t>
            </a:r>
            <a:endParaRPr lang="en-US" altLang="en-US">
              <a:solidFill>
                <a:srgbClr val="00CC99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000" i="1">
                <a:solidFill>
                  <a:srgbClr val="FFFFFF"/>
                </a:solidFill>
                <a:latin typeface="SymbolPS" pitchFamily="18" charset="2"/>
              </a:rPr>
              <a:t>S</a:t>
            </a:r>
            <a:r>
              <a:rPr lang="da-DK" altLang="en-US" i="1">
                <a:solidFill>
                  <a:srgbClr val="FFFFFF"/>
                </a:solidFill>
                <a:latin typeface="Arial Unicode MS" pitchFamily="34" charset="-128"/>
              </a:rPr>
              <a:t>m = </a:t>
            </a:r>
            <a:r>
              <a:rPr lang="da-DK" altLang="en-US">
                <a:solidFill>
                  <a:srgbClr val="FFFFFF"/>
                </a:solidFill>
                <a:latin typeface="Arial Unicode MS" pitchFamily="34" charset="-128"/>
              </a:rPr>
              <a:t>0</a:t>
            </a:r>
            <a:r>
              <a:rPr lang="da-DK" altLang="en-US" i="1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da-DK" altLang="en-US">
                <a:solidFill>
                  <a:srgbClr val="FFFFFF"/>
                </a:solidFill>
              </a:rPr>
              <a:t> eV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k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)/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da-DK" altLang="en-US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a-DK" altLang="en-US" b="1" i="1">
                <a:solidFill>
                  <a:srgbClr val="000000"/>
                </a:solidFill>
                <a:latin typeface="Times New Roman" pitchFamily="18" charset="0"/>
              </a:rPr>
              <a:t>k,m</a:t>
            </a:r>
            <a:r>
              <a:rPr lang="da-DK" altLang="en-US" b="1" i="1" baseline="-2500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da-DK" altLang="en-US" b="1">
                <a:solidFill>
                  <a:srgbClr val="000000"/>
                </a:solidFill>
                <a:latin typeface="Symbol" pitchFamily="18" charset="2"/>
              </a:rPr>
              <a:t>=0)</a:t>
            </a:r>
            <a:endParaRPr lang="en-US" altLang="en-US" b="1" i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06920" name="Object 2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Equation" r:id="rId5" imgW="1612900" imgH="431800" progId="Equation.3">
                  <p:embed/>
                </p:oleObj>
              </mc:Choice>
              <mc:Fallback>
                <p:oleObj name="Equation" r:id="rId5" imgW="1612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87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Power Spectrum of Cosmic Density Fluctuations</a:t>
            </a:r>
          </a:p>
        </p:txBody>
      </p:sp>
      <p:pic>
        <p:nvPicPr>
          <p:cNvPr id="377859" name="Picture 3" descr="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01000" cy="59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571500" y="642938"/>
            <a:ext cx="8001000" cy="5929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517525" y="6437313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en-US">
                <a:solidFill>
                  <a:schemeClr val="bg1"/>
                </a:solidFill>
              </a:rPr>
              <a:t>FROM MAX TEGMARK</a:t>
            </a:r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1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TEMPERATURE AND POLARISATION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0.wp.com/sci.esa.int/science-e-media/img/63/Planck_power_spectrum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36029" cy="4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941" y="5651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Ade</a:t>
            </a:r>
            <a:r>
              <a:rPr lang="da-DK" dirty="0" smtClean="0">
                <a:solidFill>
                  <a:schemeClr val="bg1"/>
                </a:solidFill>
              </a:rPr>
              <a:t> et al. 2015 (Planck)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</a:t>
            </a:r>
            <a:r>
              <a:rPr lang="da-DK" sz="2000" dirty="0" smtClean="0">
                <a:solidFill>
                  <a:schemeClr val="bg1"/>
                </a:solidFill>
              </a:rPr>
              <a:t>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n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666" y="1143000"/>
            <a:ext cx="8726342" cy="40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Anderson et al. 1312.4877 (SDSS)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3" name="Ligning" r:id="rId5" imgW="1612800" imgH="431640" progId="Equation.3">
                  <p:embed/>
                </p:oleObj>
              </mc:Choice>
              <mc:Fallback>
                <p:oleObj name="Ligning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</a:t>
            </a:r>
            <a:r>
              <a:rPr lang="da-DK" sz="2000" dirty="0" smtClean="0">
                <a:solidFill>
                  <a:schemeClr val="bg1"/>
                </a:solidFill>
              </a:rPr>
              <a:t>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6418" name="Picture 34" descr="C:\Users\steen\Desktop\tes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4758134" cy="36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1742" y="5569250"/>
            <a:ext cx="215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ARXIV:1502.01589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403" y="562059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Palanque-Delabrouille</a:t>
            </a:r>
            <a:r>
              <a:rPr lang="da-DK" dirty="0" smtClean="0">
                <a:solidFill>
                  <a:schemeClr val="bg1"/>
                </a:solidFill>
              </a:rPr>
              <a:t> et al. 1506.05976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THE STRONGEST BOUND IS CURRENTLY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&lt;0.12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eV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BUT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THIS IS DERIVED FROM THE COMBINATION OF CMB AND 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LYMAN-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DATA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94" t="-3311" b="-993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 descr="C:\Users\steen\Desktop\test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70005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ad.nfit.au.dk\NFDFS\Users\steen\Documents\i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215434" cy="39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465" y="640875"/>
            <a:ext cx="8212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Is the </a:t>
            </a:r>
            <a:r>
              <a:rPr lang="da-DK" dirty="0" err="1" smtClean="0">
                <a:solidFill>
                  <a:schemeClr val="bg1"/>
                </a:solidFill>
              </a:rPr>
              <a:t>inverted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hierarchy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already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disfavoured</a:t>
            </a:r>
            <a:r>
              <a:rPr lang="da-DK" dirty="0" smtClean="0">
                <a:solidFill>
                  <a:schemeClr val="bg1"/>
                </a:solidFill>
              </a:rPr>
              <a:t>?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Not </a:t>
            </a:r>
            <a:r>
              <a:rPr lang="da-DK" dirty="0" err="1" smtClean="0">
                <a:solidFill>
                  <a:schemeClr val="bg1"/>
                </a:solidFill>
              </a:rPr>
              <a:t>really</a:t>
            </a:r>
            <a:r>
              <a:rPr lang="da-DK" dirty="0" smtClean="0">
                <a:solidFill>
                  <a:schemeClr val="bg1"/>
                </a:solidFill>
              </a:rPr>
              <a:t> – a </a:t>
            </a:r>
            <a:r>
              <a:rPr lang="da-DK" dirty="0" err="1" smtClean="0">
                <a:solidFill>
                  <a:schemeClr val="bg1"/>
                </a:solidFill>
              </a:rPr>
              <a:t>significantly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better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sensitivity</a:t>
            </a:r>
            <a:r>
              <a:rPr lang="da-DK" dirty="0" smtClean="0">
                <a:solidFill>
                  <a:schemeClr val="bg1"/>
                </a:solidFill>
              </a:rPr>
              <a:t> is still </a:t>
            </a:r>
            <a:r>
              <a:rPr lang="da-DK" dirty="0" err="1" smtClean="0">
                <a:solidFill>
                  <a:schemeClr val="bg1"/>
                </a:solidFill>
              </a:rPr>
              <a:t>required</a:t>
            </a:r>
            <a:r>
              <a:rPr lang="da-DK" dirty="0" smtClean="0">
                <a:solidFill>
                  <a:schemeClr val="bg1"/>
                </a:solidFill>
              </a:rPr>
              <a:t> for </a:t>
            </a:r>
            <a:r>
              <a:rPr lang="da-DK" dirty="0" err="1" smtClean="0">
                <a:solidFill>
                  <a:schemeClr val="bg1"/>
                </a:solidFill>
              </a:rPr>
              <a:t>such</a:t>
            </a:r>
            <a:r>
              <a:rPr lang="da-DK" dirty="0" smtClean="0">
                <a:solidFill>
                  <a:schemeClr val="bg1"/>
                </a:solidFill>
              </a:rPr>
              <a:t> a statement</a:t>
            </a:r>
          </a:p>
          <a:p>
            <a:r>
              <a:rPr lang="da-DK" dirty="0" err="1">
                <a:solidFill>
                  <a:schemeClr val="bg1"/>
                </a:solidFill>
              </a:rPr>
              <a:t>e</a:t>
            </a:r>
            <a:r>
              <a:rPr lang="da-DK" dirty="0" err="1" smtClean="0">
                <a:solidFill>
                  <a:schemeClr val="bg1"/>
                </a:solidFill>
              </a:rPr>
              <a:t>ven</a:t>
            </a:r>
            <a:r>
              <a:rPr lang="da-DK" dirty="0" smtClean="0">
                <a:solidFill>
                  <a:schemeClr val="bg1"/>
                </a:solidFill>
              </a:rPr>
              <a:t> with the most </a:t>
            </a:r>
            <a:r>
              <a:rPr lang="da-DK" dirty="0" err="1" smtClean="0">
                <a:solidFill>
                  <a:schemeClr val="bg1"/>
                </a:solidFill>
              </a:rPr>
              <a:t>optimistic</a:t>
            </a:r>
            <a:r>
              <a:rPr lang="da-DK" dirty="0" smtClean="0">
                <a:solidFill>
                  <a:schemeClr val="bg1"/>
                </a:solidFill>
              </a:rPr>
              <a:t> data </a:t>
            </a:r>
            <a:r>
              <a:rPr lang="da-DK" dirty="0" err="1" smtClean="0">
                <a:solidFill>
                  <a:schemeClr val="bg1"/>
                </a:solidFill>
              </a:rPr>
              <a:t>combinations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124654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STH &amp; </a:t>
            </a:r>
            <a:r>
              <a:rPr lang="da-DK" dirty="0" err="1" smtClean="0">
                <a:solidFill>
                  <a:schemeClr val="bg1"/>
                </a:solidFill>
              </a:rPr>
              <a:t>Schwetz</a:t>
            </a:r>
            <a:r>
              <a:rPr lang="da-DK" dirty="0" smtClean="0">
                <a:solidFill>
                  <a:schemeClr val="bg1"/>
                </a:solidFill>
              </a:rPr>
              <a:t>, arXiv:1606.04691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</a:t>
            </a:r>
            <a:r>
              <a:rPr lang="da-DK" dirty="0" smtClean="0">
                <a:solidFill>
                  <a:schemeClr val="bg1"/>
                </a:solidFill>
              </a:rPr>
              <a:t>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 ~0.5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61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>
                <a:solidFill>
                  <a:schemeClr val="bg1"/>
                </a:solidFill>
              </a:rPr>
              <a:t>HOW CAN THE BOUND BE AVOIDED?</a:t>
            </a:r>
            <a:endParaRPr lang="en-US" altLang="da-DK" sz="280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4419" name="Text Box 3"/>
              <p:cNvSpPr txBox="1">
                <a:spLocks noChangeArrowheads="1"/>
              </p:cNvSpPr>
              <p:nvPr/>
            </p:nvSpPr>
            <p:spPr bwMode="auto">
              <a:xfrm>
                <a:off x="609600" y="1752600"/>
                <a:ext cx="7717177" cy="378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a-DK" altLang="da-DK" sz="2400" dirty="0" smtClean="0">
                    <a:solidFill>
                      <a:schemeClr val="bg1"/>
                    </a:solidFill>
                  </a:rPr>
                  <a:t>Without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modifying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either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cosmology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or neutrino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physics</a:t>
                </a:r>
                <a:endParaRPr lang="da-DK" alt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altLang="da-DK" sz="2400" dirty="0" smtClean="0">
                    <a:solidFill>
                      <a:schemeClr val="bg1"/>
                    </a:solidFill>
                  </a:rPr>
                  <a:t>The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bound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is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robustly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altLang="da-DK" sz="2400" dirty="0" err="1" smtClean="0">
                    <a:solidFill>
                      <a:schemeClr val="bg1"/>
                    </a:solidFill>
                  </a:rPr>
                  <a:t>below</a:t>
                </a:r>
                <a:r>
                  <a:rPr lang="da-DK" altLang="da-DK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da-DK" altLang="da-DK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a-DK" alt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alt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a-DK" alt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sub>
                        </m:sSub>
                        <m:r>
                          <a:rPr lang="da-DK" alt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&lt;0.5</m:t>
                        </m:r>
                      </m:e>
                    </m:nary>
                  </m:oMath>
                </a14:m>
                <a:r>
                  <a:rPr lang="en-US" altLang="da-DK" sz="2400" dirty="0" smtClean="0">
                    <a:solidFill>
                      <a:schemeClr val="bg1"/>
                    </a:solidFill>
                  </a:rPr>
                  <a:t> eV</a:t>
                </a:r>
              </a:p>
              <a:p>
                <a:endParaRPr lang="en-US" altLang="da-DK" sz="2400" dirty="0">
                  <a:solidFill>
                    <a:schemeClr val="bg1"/>
                  </a:solidFill>
                </a:endParaRPr>
              </a:p>
              <a:p>
                <a:endParaRPr lang="en-US" alt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da-DK" sz="2400" dirty="0" smtClean="0">
                    <a:solidFill>
                      <a:schemeClr val="bg1"/>
                    </a:solidFill>
                  </a:rPr>
                  <a:t>Modifying cosmology?</a:t>
                </a: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Changing dark energy </a:t>
                </a:r>
                <a:r>
                  <a:rPr lang="en-US" altLang="da-DK" sz="2400" dirty="0" err="1" smtClean="0">
                    <a:solidFill>
                      <a:schemeClr val="bg1"/>
                    </a:solidFill>
                  </a:rPr>
                  <a:t>behaviour</a:t>
                </a:r>
                <a:endParaRPr lang="en-US" alt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Coupling neutrinos and dark energy</a:t>
                </a:r>
              </a:p>
              <a:p>
                <a:endParaRPr lang="en-US" altLang="da-DK" sz="2400" dirty="0">
                  <a:solidFill>
                    <a:schemeClr val="bg1"/>
                  </a:solidFill>
                </a:endParaRPr>
              </a:p>
              <a:p>
                <a:r>
                  <a:rPr lang="en-US" altLang="da-DK" sz="2400" dirty="0" smtClean="0">
                    <a:solidFill>
                      <a:schemeClr val="bg1"/>
                    </a:solidFill>
                  </a:rPr>
                  <a:t>Modifying neutrino physics?</a:t>
                </a:r>
              </a:p>
              <a:p>
                <a:r>
                  <a:rPr lang="en-US" altLang="da-DK" sz="2400" dirty="0">
                    <a:solidFill>
                      <a:schemeClr val="bg1"/>
                    </a:solidFill>
                  </a:rPr>
                  <a:t>	</a:t>
                </a:r>
                <a:r>
                  <a:rPr lang="en-US" altLang="da-DK" sz="2400" dirty="0" smtClean="0">
                    <a:solidFill>
                      <a:schemeClr val="bg1"/>
                    </a:solidFill>
                  </a:rPr>
                  <a:t>Make neutrinos strongly interacting</a:t>
                </a:r>
                <a:endParaRPr lang="en-US" altLang="da-DK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441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752600"/>
                <a:ext cx="7717177" cy="3785652"/>
              </a:xfrm>
              <a:prstGeom prst="rect">
                <a:avLst/>
              </a:prstGeom>
              <a:blipFill rotWithShape="1">
                <a:blip r:embed="rId3"/>
                <a:stretch>
                  <a:fillRect l="-1185" t="-5958" r="-316" b="-27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7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boks 1"/>
              <p:cNvSpPr txBox="1"/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=∑</m:t>
                      </m:r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a-DK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kstboks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904747" y="1388785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boks 4"/>
              <p:cNvSpPr txBox="1"/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5" name="Tekstboks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boks 5"/>
              <p:cNvSpPr txBox="1"/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accent3"/>
                    </a:solidFill>
                  </a:rPr>
                  <a:t>Normally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b="0" i="1" smtClean="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, but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could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be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different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.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Normally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relativistic</a:t>
                </a:r>
                <a:endParaRPr lang="da-DK" dirty="0" smtClean="0">
                  <a:solidFill>
                    <a:schemeClr val="accent3"/>
                  </a:solidFill>
                </a:endParaRPr>
              </a:p>
              <a:p>
                <a:r>
                  <a:rPr lang="da-DK" dirty="0" err="1">
                    <a:solidFill>
                      <a:schemeClr val="accent3"/>
                    </a:solidFill>
                  </a:rPr>
                  <a:t>e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nergy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density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in neutrinos is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quantified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through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relation </a:t>
                </a:r>
              </a:p>
            </p:txBody>
          </p:sp>
        </mc:Choice>
        <mc:Fallback xmlns="">
          <p:sp>
            <p:nvSpPr>
              <p:cNvPr id="6" name="Tekstboks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blipFill rotWithShape="1">
                <a:blip r:embed="rId5"/>
                <a:stretch>
                  <a:fillRect l="-647" b="-11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boks 6"/>
              <p:cNvSpPr txBox="1"/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Tekstboks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boks 8"/>
              <p:cNvSpPr txBox="1"/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kstboks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boks 9"/>
              <p:cNvSpPr txBox="1"/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is a measure of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any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type of ”dark radiation”</a:t>
                </a:r>
                <a:endParaRPr lang="da-DK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0" name="Tekstboks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blipFill rotWithShape="1">
                <a:blip r:embed="rId8"/>
                <a:stretch>
                  <a:fillRect t="-7813" r="-479" b="-1875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44780" y="300334"/>
            <a:ext cx="424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GOING BEYOND THE MASS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81247"/>
            <a:ext cx="808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CONCLUSION SEEMS TO BE THAT THERE IS NO EVIDENCE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FOR ANY PHYSICS BEYOND THE STANDARD MODEL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BUT BE AWARE THAT IN EXTENDED MODELS THIS CAN BE 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VERY DIFFERENT!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steen\Desktop\tes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5087962" cy="38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60" y="0"/>
            <a:ext cx="5079140" cy="6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341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Gonzalez-Garcia, </a:t>
            </a:r>
            <a:r>
              <a:rPr lang="da-DK" dirty="0" err="1" smtClean="0">
                <a:solidFill>
                  <a:schemeClr val="bg1"/>
                </a:solidFill>
              </a:rPr>
              <a:t>Maltoni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Schwetz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1409.5439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52" y="182710"/>
            <a:ext cx="413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Status of 3-neutrino oscillations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shows </a:t>
            </a:r>
            <a:r>
              <a:rPr lang="da-DK" sz="2400" dirty="0" err="1" smtClean="0">
                <a:solidFill>
                  <a:srgbClr val="FFFFFF"/>
                </a:solidFill>
              </a:rPr>
              <a:t>no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for non-standard </a:t>
            </a:r>
            <a:r>
              <a:rPr lang="da-DK" sz="2400" dirty="0" err="1" smtClean="0">
                <a:solidFill>
                  <a:srgbClr val="FFFFFF"/>
                </a:solidFill>
              </a:rPr>
              <a:t>physics</a:t>
            </a:r>
            <a:r>
              <a:rPr lang="da-DK" sz="2400" dirty="0" smtClean="0">
                <a:solidFill>
                  <a:srgbClr val="FFFFFF"/>
                </a:solidFill>
              </a:rPr>
              <a:t> in the neutrino </a:t>
            </a:r>
            <a:r>
              <a:rPr lang="da-DK" sz="2400" dirty="0" err="1" smtClean="0">
                <a:solidFill>
                  <a:srgbClr val="FFFFFF"/>
                </a:solidFill>
              </a:rPr>
              <a:t>sector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</a:t>
            </a:r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might</a:t>
            </a:r>
            <a:r>
              <a:rPr lang="da-DK" sz="2400" dirty="0" smtClean="0">
                <a:solidFill>
                  <a:srgbClr val="FFFFFF"/>
                </a:solidFill>
              </a:rPr>
              <a:t> have to </a:t>
            </a:r>
            <a:r>
              <a:rPr lang="da-DK" sz="2400" dirty="0" err="1" smtClean="0">
                <a:solidFill>
                  <a:srgbClr val="FFFFFF"/>
                </a:solidFill>
              </a:rPr>
              <a:t>accomodate</a:t>
            </a:r>
            <a:r>
              <a:rPr lang="da-DK" sz="2400" dirty="0" smtClean="0">
                <a:solidFill>
                  <a:srgbClr val="FFFFFF"/>
                </a:solidFill>
              </a:rPr>
              <a:t> it </a:t>
            </a:r>
            <a:r>
              <a:rPr lang="da-DK" sz="2400" dirty="0" err="1" smtClean="0">
                <a:solidFill>
                  <a:srgbClr val="FFFFFF"/>
                </a:solidFill>
              </a:rPr>
              <a:t>after</a:t>
            </a:r>
            <a:r>
              <a:rPr lang="da-DK" sz="2400" dirty="0" smtClean="0">
                <a:solidFill>
                  <a:srgbClr val="FFFFFF"/>
                </a:solidFill>
              </a:rPr>
              <a:t> all.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A </a:t>
            </a:r>
            <a:r>
              <a:rPr lang="da-DK" sz="2400" dirty="0" err="1" smtClean="0">
                <a:solidFill>
                  <a:srgbClr val="FFFFFF"/>
                </a:solidFill>
              </a:rPr>
              <a:t>variety</a:t>
            </a:r>
            <a:r>
              <a:rPr lang="da-DK" sz="2400" dirty="0" smtClean="0">
                <a:solidFill>
                  <a:srgbClr val="FFFFFF"/>
                </a:solidFill>
              </a:rPr>
              <a:t> of </a:t>
            </a:r>
            <a:r>
              <a:rPr lang="da-DK" sz="2400" dirty="0" err="1" smtClean="0">
                <a:solidFill>
                  <a:srgbClr val="FFFFFF"/>
                </a:solidFill>
              </a:rPr>
              <a:t>different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terrestrial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experiments</a:t>
            </a:r>
            <a:r>
              <a:rPr lang="da-DK" sz="2400" dirty="0" smtClean="0">
                <a:solidFill>
                  <a:srgbClr val="FFFFFF"/>
                </a:solidFill>
              </a:rPr>
              <a:t> show hints of the </a:t>
            </a:r>
            <a:r>
              <a:rPr lang="da-DK" sz="2400" dirty="0" err="1" smtClean="0">
                <a:solidFill>
                  <a:srgbClr val="FFFFFF"/>
                </a:solidFill>
              </a:rPr>
              <a:t>presence</a:t>
            </a:r>
            <a:r>
              <a:rPr lang="da-DK" sz="2400" dirty="0">
                <a:solidFill>
                  <a:srgbClr val="FFFFFF"/>
                </a:solidFill>
              </a:rPr>
              <a:t> </a:t>
            </a:r>
            <a:r>
              <a:rPr lang="da-DK" sz="2400" dirty="0" smtClean="0">
                <a:solidFill>
                  <a:srgbClr val="FFFFFF"/>
                </a:solidFill>
              </a:rPr>
              <a:t>of a 4th neutrino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state</a:t>
            </a:r>
            <a:r>
              <a:rPr lang="da-DK" sz="2400" dirty="0" smtClean="0">
                <a:solidFill>
                  <a:srgbClr val="FFFFFF"/>
                </a:solidFill>
              </a:rPr>
              <a:t> (</a:t>
            </a:r>
            <a:r>
              <a:rPr lang="da-DK" sz="2400" dirty="0" err="1" smtClean="0">
                <a:solidFill>
                  <a:srgbClr val="FFFFFF"/>
                </a:solidFill>
              </a:rPr>
              <a:t>possibly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even</a:t>
            </a:r>
            <a:r>
              <a:rPr lang="da-DK" sz="2400" dirty="0" smtClean="0">
                <a:solidFill>
                  <a:srgbClr val="FFFFFF"/>
                </a:solidFill>
              </a:rPr>
              <a:t> a 5th), most </a:t>
            </a:r>
            <a:r>
              <a:rPr lang="da-DK" sz="2400" dirty="0" err="1" smtClean="0">
                <a:solidFill>
                  <a:srgbClr val="FFFFFF"/>
                </a:solidFill>
              </a:rPr>
              <a:t>likely</a:t>
            </a:r>
            <a:r>
              <a:rPr lang="da-DK" sz="2400" dirty="0" smtClean="0">
                <a:solidFill>
                  <a:srgbClr val="FFFFFF"/>
                </a:solidFill>
              </a:rPr>
              <a:t> with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around</a:t>
            </a:r>
            <a:r>
              <a:rPr lang="da-DK" sz="2400" dirty="0" smtClean="0">
                <a:solidFill>
                  <a:srgbClr val="FFFFFF"/>
                </a:solidFill>
              </a:rPr>
              <a:t> 1-10 </a:t>
            </a:r>
            <a:r>
              <a:rPr lang="da-DK" sz="2400" dirty="0" err="1" smtClean="0">
                <a:solidFill>
                  <a:srgbClr val="FFFFFF"/>
                </a:solidFill>
              </a:rPr>
              <a:t>eV</a:t>
            </a:r>
            <a:endParaRPr lang="da-DK" sz="2400" dirty="0" smtClean="0">
              <a:solidFill>
                <a:srgbClr val="FFFFFF"/>
              </a:solidFill>
            </a:endParaRP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the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is </a:t>
            </a:r>
            <a:r>
              <a:rPr lang="da-DK" sz="2400" dirty="0" err="1" smtClean="0">
                <a:solidFill>
                  <a:srgbClr val="FFFFFF"/>
                </a:solidFill>
              </a:rPr>
              <a:t>conflicting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rgbClr val="FFFFFF"/>
                </a:solidFill>
              </a:rPr>
              <a:t>An </a:t>
            </a:r>
            <a:r>
              <a:rPr lang="da-DK" sz="2400" dirty="0" err="1" smtClean="0">
                <a:solidFill>
                  <a:srgbClr val="FFFFFF"/>
                </a:solidFill>
              </a:rPr>
              <a:t>additional</a:t>
            </a:r>
            <a:r>
              <a:rPr lang="da-DK" sz="2400" dirty="0" smtClean="0">
                <a:solidFill>
                  <a:srgbClr val="FFFFFF"/>
                </a:solidFill>
              </a:rPr>
              <a:t> neutrino with </a:t>
            </a:r>
            <a:r>
              <a:rPr lang="da-DK" sz="2400" dirty="0" err="1" smtClean="0">
                <a:solidFill>
                  <a:srgbClr val="FFFFFF"/>
                </a:solidFill>
              </a:rPr>
              <a:t>such</a:t>
            </a:r>
            <a:r>
              <a:rPr lang="da-DK" sz="2400" dirty="0" smtClean="0">
                <a:solidFill>
                  <a:srgbClr val="FFFFFF"/>
                </a:solidFill>
              </a:rPr>
              <a:t>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and </a:t>
            </a:r>
            <a:r>
              <a:rPr lang="da-DK" sz="2400" dirty="0" err="1" smtClean="0">
                <a:solidFill>
                  <a:srgbClr val="FFFFFF"/>
                </a:solidFill>
              </a:rPr>
              <a:t>mixing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should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be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fully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thermalised</a:t>
            </a:r>
            <a:r>
              <a:rPr lang="da-DK" sz="2400" dirty="0" smtClean="0">
                <a:solidFill>
                  <a:srgbClr val="FFFFFF"/>
                </a:solidFill>
              </a:rPr>
              <a:t> in the </a:t>
            </a:r>
            <a:r>
              <a:rPr lang="da-DK" sz="2400" dirty="0" err="1" smtClean="0">
                <a:solidFill>
                  <a:srgbClr val="FFFFFF"/>
                </a:solidFill>
              </a:rPr>
              <a:t>early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Universe</a:t>
            </a:r>
            <a:r>
              <a:rPr lang="da-DK" sz="2400" dirty="0" smtClean="0">
                <a:solidFill>
                  <a:srgbClr val="FFFFFF"/>
                </a:solidFill>
              </a:rPr>
              <a:t> and act </a:t>
            </a:r>
            <a:r>
              <a:rPr lang="da-DK" sz="2400" dirty="0" err="1" smtClean="0">
                <a:solidFill>
                  <a:srgbClr val="FFFFFF"/>
                </a:solidFill>
              </a:rPr>
              <a:t>completely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like</a:t>
            </a:r>
            <a:r>
              <a:rPr lang="da-DK" sz="2400" dirty="0" smtClean="0">
                <a:solidFill>
                  <a:srgbClr val="FFFFFF"/>
                </a:solidFill>
              </a:rPr>
              <a:t> a standard model neutrino of </a:t>
            </a:r>
            <a:r>
              <a:rPr lang="da-DK" sz="2400" dirty="0" err="1" smtClean="0">
                <a:solidFill>
                  <a:srgbClr val="FFFFFF"/>
                </a:solidFill>
              </a:rPr>
              <a:t>equal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This,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is </a:t>
            </a:r>
            <a:r>
              <a:rPr lang="da-DK" sz="2400" dirty="0" err="1" smtClean="0">
                <a:solidFill>
                  <a:srgbClr val="FFFFFF"/>
                </a:solidFill>
              </a:rPr>
              <a:t>excluded</a:t>
            </a:r>
            <a:r>
              <a:rPr lang="da-DK" sz="2400" dirty="0" smtClean="0">
                <a:solidFill>
                  <a:srgbClr val="FFFFFF"/>
                </a:solidFill>
              </a:rPr>
              <a:t> by data </a:t>
            </a:r>
            <a:r>
              <a:rPr lang="da-DK" sz="2400" dirty="0" err="1" smtClean="0">
                <a:solidFill>
                  <a:srgbClr val="FFFFFF"/>
                </a:solidFill>
              </a:rPr>
              <a:t>roughly</a:t>
            </a:r>
            <a:r>
              <a:rPr lang="da-DK" sz="2400" dirty="0" smtClean="0">
                <a:solidFill>
                  <a:srgbClr val="FFFFFF"/>
                </a:solidFill>
              </a:rPr>
              <a:t> at 5.5</a:t>
            </a:r>
            <a:r>
              <a:rPr lang="da-DK" sz="2400" dirty="0" smtClean="0">
                <a:solidFill>
                  <a:srgbClr val="FFFFFF"/>
                </a:solidFill>
                <a:latin typeface="Symbol" panose="05050102010706020507" pitchFamily="18" charset="2"/>
              </a:rPr>
              <a:t>s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3506" y="5893776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ADE ET AL. 2015 (Planck)</a:t>
            </a:r>
            <a:endParaRPr lang="da-DK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0" name="Picture 2" descr="C:\Users\steen\Desktop\tes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0" y="1543305"/>
            <a:ext cx="5328592" cy="43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Bottom</a:t>
            </a:r>
            <a:r>
              <a:rPr lang="da-DK" sz="3200" dirty="0" smtClean="0">
                <a:solidFill>
                  <a:srgbClr val="FFFFFF"/>
                </a:solidFill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mass</a:t>
            </a:r>
            <a:r>
              <a:rPr lang="da-DK" sz="3200" dirty="0" smtClean="0">
                <a:solidFill>
                  <a:srgbClr val="FFFFFF"/>
                </a:solidFill>
              </a:rPr>
              <a:t> range </a:t>
            </a:r>
            <a:r>
              <a:rPr lang="da-DK" sz="3200" dirty="0" err="1" smtClean="0">
                <a:solidFill>
                  <a:srgbClr val="FFFFFF"/>
                </a:solidFill>
              </a:rPr>
              <a:t>preferred</a:t>
            </a:r>
            <a:r>
              <a:rPr lang="da-DK" sz="3200" dirty="0" smtClean="0">
                <a:solidFill>
                  <a:srgbClr val="FFFFFF"/>
                </a:solidFill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c</a:t>
            </a:r>
            <a:r>
              <a:rPr lang="da-DK" sz="3200" dirty="0" err="1" smtClean="0">
                <a:solidFill>
                  <a:srgbClr val="FFFFFF"/>
                </a:solidFill>
              </a:rPr>
              <a:t>an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be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accomodated</a:t>
            </a:r>
            <a:r>
              <a:rPr lang="da-DK" sz="3200" dirty="0" smtClean="0">
                <a:solidFill>
                  <a:srgbClr val="FFFFFF"/>
                </a:solidFill>
              </a:rPr>
              <a:t> by </a:t>
            </a:r>
            <a:r>
              <a:rPr lang="da-DK" sz="3200" dirty="0" err="1" smtClean="0">
                <a:solidFill>
                  <a:srgbClr val="FFFFFF"/>
                </a:solidFill>
              </a:rPr>
              <a:t>cosmology</a:t>
            </a:r>
            <a:r>
              <a:rPr lang="da-DK" sz="3200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rgbClr val="FFFFFF"/>
                </a:solidFill>
              </a:rPr>
              <a:t>b</a:t>
            </a:r>
            <a:r>
              <a:rPr lang="da-DK" sz="3200" dirty="0" smtClean="0">
                <a:solidFill>
                  <a:srgbClr val="FFFFFF"/>
                </a:solidFill>
              </a:rPr>
              <a:t>ut ONLY if </a:t>
            </a:r>
            <a:r>
              <a:rPr lang="da-DK" sz="3200" dirty="0" err="1" smtClean="0">
                <a:solidFill>
                  <a:srgbClr val="FFFFFF"/>
                </a:solidFill>
              </a:rPr>
              <a:t>they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are</a:t>
            </a:r>
            <a:r>
              <a:rPr lang="da-DK" sz="3200" dirty="0" smtClean="0">
                <a:solidFill>
                  <a:srgbClr val="FFFFFF"/>
                </a:solidFill>
              </a:rPr>
              <a:t> not </a:t>
            </a:r>
            <a:r>
              <a:rPr lang="da-DK" sz="3200" dirty="0" err="1" smtClean="0">
                <a:solidFill>
                  <a:srgbClr val="FFFFFF"/>
                </a:solidFill>
              </a:rPr>
              <a:t>fully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thermalised</a:t>
            </a:r>
            <a:endParaRPr lang="da-DK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051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Sterile neutrinos </a:t>
            </a:r>
            <a:r>
              <a:rPr lang="da-DK" sz="2000" dirty="0" err="1" smtClean="0">
                <a:solidFill>
                  <a:schemeClr val="bg1"/>
                </a:solidFill>
              </a:rPr>
              <a:t>are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thermalised</a:t>
            </a:r>
            <a:r>
              <a:rPr lang="da-DK" sz="2000" dirty="0" smtClean="0">
                <a:solidFill>
                  <a:schemeClr val="bg1"/>
                </a:solidFill>
              </a:rPr>
              <a:t> via a </a:t>
            </a:r>
            <a:r>
              <a:rPr lang="da-DK" sz="2000" dirty="0" err="1" smtClean="0">
                <a:solidFill>
                  <a:schemeClr val="bg1"/>
                </a:solidFill>
              </a:rPr>
              <a:t>combination</a:t>
            </a:r>
            <a:r>
              <a:rPr lang="da-DK" sz="2000" dirty="0" smtClean="0">
                <a:solidFill>
                  <a:schemeClr val="bg1"/>
                </a:solidFill>
              </a:rPr>
              <a:t> of oscillation and </a:t>
            </a:r>
            <a:r>
              <a:rPr lang="da-DK" sz="2000" dirty="0" err="1" smtClean="0">
                <a:solidFill>
                  <a:schemeClr val="bg1"/>
                </a:solidFill>
              </a:rPr>
              <a:t>scattering</a:t>
            </a:r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Barbieri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Dolgov</a:t>
            </a:r>
            <a:r>
              <a:rPr lang="da-DK" sz="1600" dirty="0">
                <a:solidFill>
                  <a:schemeClr val="bg1"/>
                </a:solidFill>
              </a:rPr>
              <a:t> 91; </a:t>
            </a:r>
            <a:r>
              <a:rPr lang="da-DK" sz="1600" dirty="0" err="1">
                <a:solidFill>
                  <a:schemeClr val="bg1"/>
                </a:solidFill>
              </a:rPr>
              <a:t>Enqvist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Kainulainen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Maalampi</a:t>
            </a:r>
            <a:r>
              <a:rPr lang="da-DK" sz="1600" dirty="0">
                <a:solidFill>
                  <a:schemeClr val="bg1"/>
                </a:solidFill>
              </a:rPr>
              <a:t> 91, 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Raffelt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</a:t>
            </a:r>
            <a:r>
              <a:rPr lang="da-DK" sz="1600" dirty="0" err="1">
                <a:solidFill>
                  <a:schemeClr val="bg1"/>
                </a:solidFill>
              </a:rPr>
              <a:t>Sigl</a:t>
            </a:r>
            <a:r>
              <a:rPr lang="da-DK" sz="1600" dirty="0">
                <a:solidFill>
                  <a:schemeClr val="bg1"/>
                </a:solidFill>
              </a:rPr>
              <a:t> 93, </a:t>
            </a:r>
            <a:r>
              <a:rPr lang="da-DK" sz="1600" dirty="0" err="1">
                <a:solidFill>
                  <a:schemeClr val="bg1"/>
                </a:solidFill>
              </a:rPr>
              <a:t>McKellar</a:t>
            </a:r>
            <a:r>
              <a:rPr lang="da-DK" sz="1600" dirty="0">
                <a:solidFill>
                  <a:schemeClr val="bg1"/>
                </a:solidFill>
              </a:rPr>
              <a:t> &amp; Thomson </a:t>
            </a:r>
            <a:r>
              <a:rPr lang="da-DK" sz="1600" dirty="0" smtClean="0">
                <a:solidFill>
                  <a:schemeClr val="bg1"/>
                </a:solidFill>
              </a:rPr>
              <a:t>94)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The neutrino matter potential is </a:t>
            </a:r>
            <a:r>
              <a:rPr lang="da-DK" sz="2000" dirty="0" err="1" smtClean="0">
                <a:solidFill>
                  <a:schemeClr val="bg1"/>
                </a:solidFill>
              </a:rPr>
              <a:t>important</a:t>
            </a:r>
            <a:r>
              <a:rPr lang="da-DK" sz="2000" dirty="0" smtClean="0">
                <a:solidFill>
                  <a:schemeClr val="bg1"/>
                </a:solidFill>
              </a:rPr>
              <a:t> and a </a:t>
            </a:r>
            <a:r>
              <a:rPr lang="da-DK" sz="2000" dirty="0" err="1" smtClean="0">
                <a:solidFill>
                  <a:schemeClr val="bg1"/>
                </a:solidFill>
              </a:rPr>
              <a:t>very</a:t>
            </a:r>
            <a:r>
              <a:rPr lang="da-DK" sz="2000" dirty="0" smtClean="0">
                <a:solidFill>
                  <a:schemeClr val="bg1"/>
                </a:solidFill>
              </a:rPr>
              <a:t> large potential </a:t>
            </a:r>
            <a:r>
              <a:rPr lang="da-DK" sz="2000" dirty="0" err="1" smtClean="0">
                <a:solidFill>
                  <a:schemeClr val="bg1"/>
                </a:solidFill>
              </a:rPr>
              <a:t>could</a:t>
            </a:r>
            <a:r>
              <a:rPr lang="da-DK" sz="2000" dirty="0" smtClean="0">
                <a:solidFill>
                  <a:schemeClr val="bg1"/>
                </a:solidFill>
              </a:rPr>
              <a:t> in </a:t>
            </a:r>
            <a:r>
              <a:rPr lang="da-DK" sz="2000" dirty="0" err="1" smtClean="0">
                <a:solidFill>
                  <a:schemeClr val="bg1"/>
                </a:solidFill>
              </a:rPr>
              <a:t>principle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prevent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thermalisation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How </a:t>
            </a:r>
            <a:r>
              <a:rPr lang="da-DK" sz="2000" dirty="0" err="1" smtClean="0">
                <a:solidFill>
                  <a:schemeClr val="bg1"/>
                </a:solidFill>
              </a:rPr>
              <a:t>can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this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be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achieved</a:t>
            </a:r>
            <a:r>
              <a:rPr lang="da-DK" sz="2000" dirty="0" smtClean="0">
                <a:solidFill>
                  <a:schemeClr val="bg1"/>
                </a:solidFill>
              </a:rPr>
              <a:t>?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A large neutrino </a:t>
            </a:r>
            <a:r>
              <a:rPr lang="da-DK" sz="2000" u="sng" dirty="0" err="1" smtClean="0">
                <a:solidFill>
                  <a:schemeClr val="bg1"/>
                </a:solidFill>
              </a:rPr>
              <a:t>lepton</a:t>
            </a:r>
            <a:r>
              <a:rPr lang="da-DK" sz="2000" u="sng" dirty="0" smtClean="0">
                <a:solidFill>
                  <a:schemeClr val="bg1"/>
                </a:solidFill>
              </a:rPr>
              <a:t> </a:t>
            </a:r>
            <a:r>
              <a:rPr lang="da-DK" sz="2000" u="sng" dirty="0" err="1" smtClean="0">
                <a:solidFill>
                  <a:schemeClr val="bg1"/>
                </a:solidFill>
              </a:rPr>
              <a:t>asymmetry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see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</a:t>
            </a:r>
            <a:r>
              <a:rPr lang="da-DK" sz="1600" dirty="0">
                <a:solidFill>
                  <a:schemeClr val="bg1"/>
                </a:solidFill>
              </a:rPr>
              <a:t>STH, </a:t>
            </a:r>
            <a:r>
              <a:rPr lang="da-DK" sz="1600" dirty="0" err="1">
                <a:solidFill>
                  <a:schemeClr val="bg1"/>
                </a:solidFill>
              </a:rPr>
              <a:t>Tamborra</a:t>
            </a:r>
            <a:r>
              <a:rPr lang="da-DK" sz="1600" dirty="0">
                <a:solidFill>
                  <a:schemeClr val="bg1"/>
                </a:solidFill>
              </a:rPr>
              <a:t>, Tram </a:t>
            </a:r>
            <a:r>
              <a:rPr lang="da-DK" sz="1600" dirty="0" smtClean="0">
                <a:solidFill>
                  <a:schemeClr val="bg1"/>
                </a:solidFill>
              </a:rPr>
              <a:t>1204.5861, </a:t>
            </a:r>
            <a:r>
              <a:rPr lang="da-DK" sz="1600" dirty="0" err="1" smtClean="0">
                <a:solidFill>
                  <a:schemeClr val="bg1"/>
                </a:solidFill>
              </a:rPr>
              <a:t>Saviano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et al. arXiv:1302.1200)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New, non-standard </a:t>
            </a:r>
            <a:r>
              <a:rPr lang="da-DK" sz="2000" u="sng" dirty="0" err="1" smtClean="0">
                <a:solidFill>
                  <a:schemeClr val="bg1"/>
                </a:solidFill>
              </a:rPr>
              <a:t>interactions</a:t>
            </a:r>
            <a:r>
              <a:rPr lang="da-DK" sz="2000" u="sng" dirty="0" smtClean="0">
                <a:solidFill>
                  <a:schemeClr val="bg1"/>
                </a:solidFill>
              </a:rPr>
              <a:t> in the sterile </a:t>
            </a:r>
            <a:r>
              <a:rPr lang="da-DK" sz="2000" u="sng" dirty="0" err="1" smtClean="0">
                <a:solidFill>
                  <a:schemeClr val="bg1"/>
                </a:solidFill>
              </a:rPr>
              <a:t>sector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STH, </a:t>
            </a:r>
            <a:r>
              <a:rPr lang="da-DK" sz="1600" dirty="0">
                <a:solidFill>
                  <a:schemeClr val="bg1"/>
                </a:solidFill>
              </a:rPr>
              <a:t>Hansen, Tram, </a:t>
            </a:r>
            <a:r>
              <a:rPr lang="da-DK" sz="1600" dirty="0" smtClean="0">
                <a:solidFill>
                  <a:schemeClr val="bg1"/>
                </a:solidFill>
              </a:rPr>
              <a:t>1310.5926, </a:t>
            </a:r>
            <a:r>
              <a:rPr lang="da-DK" sz="1600" dirty="0" err="1" smtClean="0">
                <a:solidFill>
                  <a:schemeClr val="bg1"/>
                </a:solidFill>
              </a:rPr>
              <a:t>Dasgupta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Kopp 1310.6337, </a:t>
            </a:r>
            <a:r>
              <a:rPr lang="da-DK" sz="1600" dirty="0" err="1">
                <a:solidFill>
                  <a:schemeClr val="bg1"/>
                </a:solidFill>
              </a:rPr>
              <a:t>Bringmann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Hasenkamp</a:t>
            </a:r>
            <a:r>
              <a:rPr lang="da-DK" sz="1600" dirty="0">
                <a:solidFill>
                  <a:schemeClr val="bg1"/>
                </a:solidFill>
              </a:rPr>
              <a:t> &amp; Kersten </a:t>
            </a:r>
            <a:r>
              <a:rPr lang="da-DK" sz="1600" dirty="0" smtClean="0">
                <a:solidFill>
                  <a:schemeClr val="bg1"/>
                </a:solidFill>
              </a:rPr>
              <a:t>1312.4947, </a:t>
            </a:r>
            <a:r>
              <a:rPr lang="da-DK" sz="1600" dirty="0" err="1">
                <a:solidFill>
                  <a:srgbClr val="FFFFFF"/>
                </a:solidFill>
              </a:rPr>
              <a:t>Archidiacono</a:t>
            </a:r>
            <a:r>
              <a:rPr lang="da-DK" sz="1600" dirty="0">
                <a:solidFill>
                  <a:srgbClr val="FFFFFF"/>
                </a:solidFill>
              </a:rPr>
              <a:t>, STH, Hansen, </a:t>
            </a:r>
            <a:r>
              <a:rPr lang="da-DK" sz="1600" dirty="0" smtClean="0">
                <a:solidFill>
                  <a:srgbClr val="FFFFFF"/>
                </a:solidFill>
              </a:rPr>
              <a:t>Tram 1404.5915</a:t>
            </a:r>
          </a:p>
          <a:p>
            <a:r>
              <a:rPr lang="da-DK" sz="1600" dirty="0" err="1" smtClean="0">
                <a:solidFill>
                  <a:srgbClr val="FFFFFF"/>
                </a:solidFill>
              </a:rPr>
              <a:t>Chu</a:t>
            </a:r>
            <a:r>
              <a:rPr lang="da-DK" sz="1600" dirty="0" smtClean="0">
                <a:solidFill>
                  <a:srgbClr val="FFFFFF"/>
                </a:solidFill>
              </a:rPr>
              <a:t>, </a:t>
            </a:r>
            <a:r>
              <a:rPr lang="da-DK" sz="1600" dirty="0" err="1" smtClean="0">
                <a:solidFill>
                  <a:srgbClr val="FFFFFF"/>
                </a:solidFill>
              </a:rPr>
              <a:t>Dasgupta</a:t>
            </a:r>
            <a:r>
              <a:rPr lang="da-DK" sz="1600" dirty="0" smtClean="0">
                <a:solidFill>
                  <a:srgbClr val="FFFFFF"/>
                </a:solidFill>
              </a:rPr>
              <a:t> &amp; Kopp 1505.02795)</a:t>
            </a:r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5287618" cy="4504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245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Sterile neutrinos </a:t>
            </a:r>
            <a:r>
              <a:rPr lang="da-DK" dirty="0" err="1" smtClean="0">
                <a:solidFill>
                  <a:srgbClr val="FFFFFF"/>
                </a:solidFill>
              </a:rPr>
              <a:t>can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couple</a:t>
            </a:r>
            <a:r>
              <a:rPr lang="da-DK" dirty="0" smtClean="0">
                <a:solidFill>
                  <a:srgbClr val="FFFFFF"/>
                </a:solidFill>
              </a:rPr>
              <a:t> to a light or </a:t>
            </a:r>
            <a:r>
              <a:rPr lang="da-DK" dirty="0" err="1" smtClean="0">
                <a:solidFill>
                  <a:srgbClr val="FFFFFF"/>
                </a:solidFill>
              </a:rPr>
              <a:t>massless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pseudoscalar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In </a:t>
            </a:r>
            <a:r>
              <a:rPr lang="da-DK" dirty="0" err="1" smtClean="0">
                <a:solidFill>
                  <a:srgbClr val="FFFFFF"/>
                </a:solidFill>
              </a:rPr>
              <a:t>that</a:t>
            </a:r>
            <a:r>
              <a:rPr lang="da-DK" dirty="0" smtClean="0">
                <a:solidFill>
                  <a:srgbClr val="FFFFFF"/>
                </a:solidFill>
              </a:rPr>
              <a:t> case a </a:t>
            </a:r>
            <a:r>
              <a:rPr lang="da-DK" dirty="0" err="1" smtClean="0">
                <a:solidFill>
                  <a:srgbClr val="FFFFFF"/>
                </a:solidFill>
              </a:rPr>
              <a:t>background</a:t>
            </a:r>
            <a:r>
              <a:rPr lang="da-DK" dirty="0" smtClean="0">
                <a:solidFill>
                  <a:srgbClr val="FFFFFF"/>
                </a:solidFill>
              </a:rPr>
              <a:t> potential </a:t>
            </a:r>
            <a:r>
              <a:rPr lang="da-DK" dirty="0" err="1" smtClean="0">
                <a:solidFill>
                  <a:srgbClr val="FFFFFF"/>
                </a:solidFill>
              </a:rPr>
              <a:t>appears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a CP-</a:t>
            </a:r>
            <a:r>
              <a:rPr lang="da-DK" dirty="0" err="1" smtClean="0">
                <a:solidFill>
                  <a:srgbClr val="FFFFFF"/>
                </a:solidFill>
              </a:rPr>
              <a:t>symmetric</a:t>
            </a:r>
            <a:r>
              <a:rPr lang="da-DK" dirty="0" smtClean="0">
                <a:solidFill>
                  <a:srgbClr val="FFFFFF"/>
                </a:solidFill>
              </a:rPr>
              <a:t> medium and </a:t>
            </a:r>
            <a:r>
              <a:rPr lang="da-DK" dirty="0" err="1" smtClean="0">
                <a:solidFill>
                  <a:srgbClr val="FFFFFF"/>
                </a:solidFill>
              </a:rPr>
              <a:t>suppressing</a:t>
            </a:r>
            <a:r>
              <a:rPr lang="da-DK" dirty="0" smtClean="0">
                <a:solidFill>
                  <a:srgbClr val="FFFFFF"/>
                </a:solidFill>
              </a:rPr>
              <a:t> oscillations </a:t>
            </a:r>
            <a:r>
              <a:rPr lang="da-DK" dirty="0" err="1" smtClean="0">
                <a:solidFill>
                  <a:srgbClr val="FFFFFF"/>
                </a:solidFill>
              </a:rPr>
              <a:t>requires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only</a:t>
            </a:r>
            <a:r>
              <a:rPr lang="da-DK" dirty="0" smtClean="0">
                <a:solidFill>
                  <a:srgbClr val="FFFFFF"/>
                </a:solidFill>
              </a:rPr>
              <a:t> a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weak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coupling</a:t>
            </a:r>
            <a:r>
              <a:rPr lang="da-DK" dirty="0" smtClean="0">
                <a:solidFill>
                  <a:srgbClr val="FFFFFF"/>
                </a:solidFill>
              </a:rPr>
              <a:t>.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2223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 smtClean="0">
                <a:solidFill>
                  <a:srgbClr val="FFFFFF"/>
                </a:solidFill>
              </a:rPr>
              <a:t>Archidiacono</a:t>
            </a:r>
            <a:r>
              <a:rPr lang="da-DK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STH, Hansen, Tram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(arXiv:1404.5915)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1560" y="260648"/>
                <a:ext cx="7848872" cy="6186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dirty="0" smtClean="0">
                    <a:solidFill>
                      <a:srgbClr val="FFFFFF"/>
                    </a:solidFill>
                  </a:rPr>
                  <a:t>If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mediator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the sterile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couples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temperatures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soon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as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goes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non-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relativistic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annihilates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leads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what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known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the ”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neutrinoless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universe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”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>
                    <a:solidFill>
                      <a:srgbClr val="FFFFFF"/>
                    </a:solidFill>
                  </a:rPr>
                  <a:t>Beacom</a:t>
                </a:r>
                <a:r>
                  <a:rPr lang="da-DK" dirty="0">
                    <a:solidFill>
                      <a:srgbClr val="FFFFFF"/>
                    </a:solidFill>
                  </a:rPr>
                  <a:t>, Bell &amp; </a:t>
                </a:r>
                <a:r>
                  <a:rPr lang="da-DK" dirty="0" err="1">
                    <a:solidFill>
                      <a:srgbClr val="FFFFFF"/>
                    </a:solidFill>
                  </a:rPr>
                  <a:t>Dodelson</a:t>
                </a:r>
                <a:r>
                  <a:rPr lang="da-DK" dirty="0">
                    <a:solidFill>
                      <a:srgbClr val="FFFFFF"/>
                    </a:solidFill>
                  </a:rPr>
                  <a:t>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2004, 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Very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different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energy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phenomenology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: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combined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sterile/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pseudoscalar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fluid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self-interacting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has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anisotropic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stress (STH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The model with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in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eV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range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actually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provides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better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fit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all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cosmological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data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than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Λ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CDM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favours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parameter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compatible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STH, Hansen, Tram, arXiv:1404.5915)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conclusion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unchanged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Planck2015 data (</a:t>
                </a:r>
                <a:r>
                  <a:rPr lang="da-DK" dirty="0">
                    <a:solidFill>
                      <a:srgbClr val="FFFFFF"/>
                    </a:solidFill>
                  </a:rPr>
                  <a:t>Archidiacono, STH, Hansen,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Tram 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Evidence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further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increases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Riess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et al. 16)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𝜒</m:t>
                        </m:r>
                      </m:e>
                      <m:sup>
                        <m:r>
                          <a:rPr lang="da-DK" b="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a-DK" b="0" i="1" smtClean="0">
                        <a:solidFill>
                          <a:srgbClr val="FFFFFF"/>
                        </a:solidFill>
                        <a:latin typeface="Cambria Math"/>
                      </a:rPr>
                      <m:t>&gt;10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 from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alone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(Archidiacono, Gariazzo,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Giunti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STH, Hansen,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Laveder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Tram, in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preparation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)</a:t>
                </a: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260648"/>
                <a:ext cx="7848872" cy="6186309"/>
              </a:xfrm>
              <a:prstGeom prst="rect">
                <a:avLst/>
              </a:prstGeom>
              <a:blipFill rotWithShape="1">
                <a:blip r:embed="rId3"/>
                <a:stretch>
                  <a:fillRect l="-621" t="-493" r="-23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5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" y="0"/>
            <a:ext cx="455279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4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Archidiacono, STH, Hansen, Tram, arXiv:1508:02504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548680"/>
            <a:ext cx="36599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The </a:t>
            </a:r>
            <a:r>
              <a:rPr lang="da-DK" dirty="0" err="1" smtClean="0">
                <a:solidFill>
                  <a:schemeClr val="bg1"/>
                </a:solidFill>
              </a:rPr>
              <a:t>usual</a:t>
            </a:r>
            <a:r>
              <a:rPr lang="da-DK" dirty="0" smtClean="0">
                <a:solidFill>
                  <a:schemeClr val="bg1"/>
                </a:solidFill>
              </a:rPr>
              <a:t> suppression of matter</a:t>
            </a:r>
          </a:p>
          <a:p>
            <a:r>
              <a:rPr lang="da-DK" dirty="0">
                <a:solidFill>
                  <a:schemeClr val="bg1"/>
                </a:solidFill>
              </a:rPr>
              <a:t>p</a:t>
            </a:r>
            <a:r>
              <a:rPr lang="da-DK" dirty="0" smtClean="0">
                <a:solidFill>
                  <a:schemeClr val="bg1"/>
                </a:solidFill>
              </a:rPr>
              <a:t>ower </a:t>
            </a:r>
            <a:r>
              <a:rPr lang="da-DK" dirty="0" err="1" smtClean="0">
                <a:solidFill>
                  <a:schemeClr val="bg1"/>
                </a:solidFill>
              </a:rPr>
              <a:t>does</a:t>
            </a:r>
            <a:r>
              <a:rPr lang="da-DK" dirty="0" smtClean="0">
                <a:solidFill>
                  <a:schemeClr val="bg1"/>
                </a:solidFill>
              </a:rPr>
              <a:t> not </a:t>
            </a:r>
            <a:r>
              <a:rPr lang="da-DK" dirty="0" err="1" smtClean="0">
                <a:solidFill>
                  <a:schemeClr val="bg1"/>
                </a:solidFill>
              </a:rPr>
              <a:t>occur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because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>
                <a:solidFill>
                  <a:schemeClr val="bg1"/>
                </a:solidFill>
              </a:rPr>
              <a:t>t</a:t>
            </a:r>
            <a:r>
              <a:rPr lang="da-DK" dirty="0" smtClean="0">
                <a:solidFill>
                  <a:schemeClr val="bg1"/>
                </a:solidFill>
              </a:rPr>
              <a:t>he massive neutrinos </a:t>
            </a:r>
            <a:r>
              <a:rPr lang="da-DK" dirty="0" err="1" smtClean="0">
                <a:solidFill>
                  <a:schemeClr val="bg1"/>
                </a:solidFill>
              </a:rPr>
              <a:t>disappear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a</a:t>
            </a:r>
            <a:r>
              <a:rPr lang="da-DK" dirty="0" smtClean="0">
                <a:solidFill>
                  <a:schemeClr val="bg1"/>
                </a:solidFill>
              </a:rPr>
              <a:t>s </a:t>
            </a:r>
            <a:r>
              <a:rPr lang="da-DK" dirty="0" err="1" smtClean="0">
                <a:solidFill>
                  <a:schemeClr val="bg1"/>
                </a:solidFill>
              </a:rPr>
              <a:t>soon</a:t>
            </a:r>
            <a:r>
              <a:rPr lang="da-DK" dirty="0" smtClean="0">
                <a:solidFill>
                  <a:schemeClr val="bg1"/>
                </a:solidFill>
              </a:rPr>
              <a:t> as </a:t>
            </a:r>
            <a:r>
              <a:rPr lang="da-DK" dirty="0" err="1" smtClean="0">
                <a:solidFill>
                  <a:schemeClr val="bg1"/>
                </a:solidFill>
              </a:rPr>
              <a:t>they</a:t>
            </a:r>
            <a:r>
              <a:rPr lang="da-DK" dirty="0" smtClean="0">
                <a:solidFill>
                  <a:schemeClr val="bg1"/>
                </a:solidFill>
              </a:rPr>
              <a:t> go non-</a:t>
            </a:r>
            <a:r>
              <a:rPr lang="da-DK" dirty="0" err="1" smtClean="0">
                <a:solidFill>
                  <a:schemeClr val="bg1"/>
                </a:solidFill>
              </a:rPr>
              <a:t>relativistic</a:t>
            </a:r>
            <a:endParaRPr lang="da-DK" dirty="0" smtClean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It </a:t>
            </a:r>
            <a:r>
              <a:rPr lang="da-DK" dirty="0" err="1" smtClean="0">
                <a:solidFill>
                  <a:schemeClr val="bg1"/>
                </a:solidFill>
              </a:rPr>
              <a:t>does</a:t>
            </a:r>
            <a:r>
              <a:rPr lang="da-DK" dirty="0" smtClean="0">
                <a:solidFill>
                  <a:schemeClr val="bg1"/>
                </a:solidFill>
              </a:rPr>
              <a:t> not </a:t>
            </a:r>
            <a:r>
              <a:rPr lang="da-DK" dirty="0" err="1" smtClean="0">
                <a:solidFill>
                  <a:schemeClr val="bg1"/>
                </a:solidFill>
              </a:rPr>
              <a:t>create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excess</a:t>
            </a:r>
            <a:r>
              <a:rPr lang="da-DK" dirty="0" smtClean="0">
                <a:solidFill>
                  <a:schemeClr val="bg1"/>
                </a:solidFill>
              </a:rPr>
              <a:t> power</a:t>
            </a:r>
          </a:p>
          <a:p>
            <a:r>
              <a:rPr lang="da-DK" dirty="0">
                <a:solidFill>
                  <a:schemeClr val="bg1"/>
                </a:solidFill>
              </a:rPr>
              <a:t>i</a:t>
            </a:r>
            <a:r>
              <a:rPr lang="da-DK" smtClean="0">
                <a:solidFill>
                  <a:schemeClr val="bg1"/>
                </a:solidFill>
              </a:rPr>
              <a:t>n </a:t>
            </a:r>
            <a:r>
              <a:rPr lang="da-DK" dirty="0" smtClean="0">
                <a:solidFill>
                  <a:schemeClr val="bg1"/>
                </a:solidFill>
              </a:rPr>
              <a:t>the CMB </a:t>
            </a:r>
            <a:r>
              <a:rPr lang="da-DK" dirty="0" err="1" smtClean="0">
                <a:solidFill>
                  <a:schemeClr val="bg1"/>
                </a:solidFill>
              </a:rPr>
              <a:t>spectrum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44" y="2708920"/>
            <a:ext cx="4427984" cy="331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52" y="0"/>
            <a:ext cx="4421048" cy="354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" y="2852936"/>
            <a:ext cx="4743573" cy="3861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3775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The model </a:t>
            </a:r>
            <a:r>
              <a:rPr lang="da-DK" dirty="0" err="1" smtClean="0">
                <a:solidFill>
                  <a:schemeClr val="bg1"/>
                </a:solidFill>
              </a:rPr>
              <a:t>naturally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predicts</a:t>
            </a:r>
            <a:r>
              <a:rPr lang="da-DK" dirty="0" smtClean="0">
                <a:solidFill>
                  <a:schemeClr val="bg1"/>
                </a:solidFill>
              </a:rPr>
              <a:t> a </a:t>
            </a:r>
            <a:r>
              <a:rPr lang="da-DK" dirty="0" err="1" smtClean="0">
                <a:solidFill>
                  <a:schemeClr val="bg1"/>
                </a:solidFill>
              </a:rPr>
              <a:t>high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err="1">
                <a:solidFill>
                  <a:schemeClr val="bg1"/>
                </a:solidFill>
              </a:rPr>
              <a:t>v</a:t>
            </a:r>
            <a:r>
              <a:rPr lang="da-DK" dirty="0" err="1" smtClean="0">
                <a:solidFill>
                  <a:schemeClr val="bg1"/>
                </a:solidFill>
              </a:rPr>
              <a:t>alue</a:t>
            </a:r>
            <a:r>
              <a:rPr lang="da-DK" dirty="0" smtClean="0">
                <a:solidFill>
                  <a:schemeClr val="bg1"/>
                </a:solidFill>
              </a:rPr>
              <a:t> of the </a:t>
            </a:r>
            <a:r>
              <a:rPr lang="da-DK" dirty="0" err="1" smtClean="0">
                <a:solidFill>
                  <a:schemeClr val="bg1"/>
                </a:solidFill>
              </a:rPr>
              <a:t>Hubble</a:t>
            </a:r>
            <a:r>
              <a:rPr lang="da-DK" dirty="0" smtClean="0">
                <a:solidFill>
                  <a:schemeClr val="bg1"/>
                </a:solidFill>
              </a:rPr>
              <a:t> parameter, in</a:t>
            </a:r>
          </a:p>
          <a:p>
            <a:r>
              <a:rPr lang="da-DK" dirty="0" err="1">
                <a:solidFill>
                  <a:schemeClr val="bg1"/>
                </a:solidFill>
              </a:rPr>
              <a:t>a</a:t>
            </a:r>
            <a:r>
              <a:rPr lang="da-DK" dirty="0" err="1" smtClean="0">
                <a:solidFill>
                  <a:schemeClr val="bg1"/>
                </a:solidFill>
              </a:rPr>
              <a:t>ccordance</a:t>
            </a:r>
            <a:r>
              <a:rPr lang="da-DK" dirty="0" smtClean="0">
                <a:solidFill>
                  <a:schemeClr val="bg1"/>
                </a:solidFill>
              </a:rPr>
              <a:t> with </a:t>
            </a:r>
            <a:r>
              <a:rPr lang="da-DK" dirty="0" err="1" smtClean="0">
                <a:solidFill>
                  <a:schemeClr val="bg1"/>
                </a:solidFill>
              </a:rPr>
              <a:t>local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Universe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err="1" smtClean="0">
                <a:solidFill>
                  <a:schemeClr val="bg1"/>
                </a:solidFill>
              </a:rPr>
              <a:t>measurements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59632" y="908720"/>
            <a:ext cx="72008" cy="511256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≫1 </m:t>
                    </m:r>
                  </m:oMath>
                </a14:m>
                <a:r>
                  <a:rPr lang="da-DK" dirty="0" err="1" smtClean="0">
                    <a:solidFill>
                      <a:prstClr val="white"/>
                    </a:solidFill>
                  </a:rPr>
                  <a:t>TeV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 Neutrinos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phi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equilibrated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(not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necessary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)</a:t>
                </a:r>
                <a:endParaRPr lang="da-DK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r="-321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prstClr val="white"/>
                    </a:solidFill>
                  </a:rPr>
                  <a:t>Entropy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ϕ</m:t>
                        </m:r>
                      </m:sub>
                    </m:sSub>
                  </m:oMath>
                </a14:m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blipFill rotWithShape="1">
                <a:blip r:embed="rId4"/>
                <a:stretch>
                  <a:fillRect l="-1550" t="-6154" b="-1846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∼1−10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Sterile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from via oscillations plus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scatterings</a:t>
                </a:r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&lt;1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of steriles with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actives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via oscillations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488909" y="246100"/>
            <a:ext cx="599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prstClr val="white"/>
                </a:solidFill>
              </a:rPr>
              <a:t>TIMELINE WITH A MASSLESS MEDIATOR</a:t>
            </a:r>
            <a:endParaRPr lang="da-DK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&gt;1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come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chemical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equilbrium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behave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as a single</a:t>
                </a:r>
              </a:p>
              <a:p>
                <a:r>
                  <a:rPr lang="da-DK" dirty="0" smtClean="0">
                    <a:solidFill>
                      <a:prstClr val="white"/>
                    </a:solidFill>
                  </a:rPr>
                  <a:t>fluid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8" t="-4717" b="-1415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annihilates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4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Normal </a:t>
            </a:r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hierarchy</a:t>
            </a:r>
            <a:endParaRPr 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0" name="Ligning" r:id="rId6" imgW="1117440" imgH="241200" progId="Equation.3">
                  <p:embed/>
                </p:oleObj>
              </mc:Choice>
              <mc:Fallback>
                <p:oleObj name="Ligning" r:id="rId6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SOLAR </a:t>
            </a:r>
            <a:r>
              <a:rPr lang="da-DK" sz="140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KAMLAND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14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ATMO. </a:t>
            </a:r>
            <a:r>
              <a:rPr lang="da-DK" sz="1400" dirty="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K2K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 smtClean="0">
                <a:solidFill>
                  <a:srgbClr val="000000"/>
                </a:solidFill>
              </a:rPr>
              <a:t>LBL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eVue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21364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 smtClean="0">
                <a:solidFill>
                  <a:srgbClr val="FFFFFF"/>
                </a:solidFill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14846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6" y="0"/>
            <a:ext cx="79770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65253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Abazajian</a:t>
            </a:r>
            <a:r>
              <a:rPr lang="da-DK" dirty="0" smtClean="0"/>
              <a:t> et al., arXiv:1309.5383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11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ensing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itchFamily="18" charset="0"/>
              </a:rPr>
              <a:t>Distortion of background images by foreground matter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 </a:t>
            </a:r>
          </a:p>
        </p:txBody>
      </p:sp>
      <p:pic>
        <p:nvPicPr>
          <p:cNvPr id="60421" name="Picture 5" descr="src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srcran_len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fig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itchFamily="18" charset="0"/>
              </a:rPr>
              <a:t>Unlensed				Lensed</a:t>
            </a: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>
                <a:solidFill>
                  <a:schemeClr val="bg1"/>
                </a:solidFill>
                <a:latin typeface="Arial" charset="0"/>
              </a:rPr>
              <a:t>WEAK LENSING – A POWERFUL PROBE FOR THE FUTURE</a:t>
            </a:r>
            <a:endParaRPr lang="en-US" altLang="en-US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Equation" r:id="rId4" imgW="2362253" imgH="476163" progId="Equation.3">
                  <p:embed/>
                </p:oleObj>
              </mc:Choice>
              <mc:Fallback>
                <p:oleObj name="Equation" r:id="rId4" imgW="2362253" imgH="4761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1828800" y="4572000"/>
          <a:ext cx="31242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Equation" r:id="rId6" imgW="1838297" imgH="457267" progId="Equation.3">
                  <p:embed/>
                </p:oleObj>
              </mc:Choice>
              <mc:Fallback>
                <p:oleObj name="Equation" r:id="rId6" imgW="1838297" imgH="45726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00"/>
                        <a:ext cx="3124200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FROM A WEAK LENSING SURVEY THE ANGULAR POWER SPECTRUM</a:t>
            </a:r>
          </a:p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CAN BE CONSTRUCTED, JUST LIKE IN THE CASE OF CMB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1828800" y="3505200"/>
          <a:ext cx="12096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" name="Equation" r:id="rId8" imgW="619244" imgH="171408" progId="Equation.3">
                  <p:embed/>
                </p:oleObj>
              </mc:Choice>
              <mc:Fallback>
                <p:oleObj name="Equation" r:id="rId8" imgW="619244" imgH="17140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505200"/>
                        <a:ext cx="1209675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MATTER POWER SPECTRUM (NON-LINEAR)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WEIGHT FUNCTION </a:t>
            </a:r>
          </a:p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DESCRIBING LENSING</a:t>
            </a:r>
          </a:p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PROBABILITY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(SEE FOR INSTANCE JAIN &amp; SELJAK ’96, ABAZAJIAN &amp; DODELSON ’03,</a:t>
            </a:r>
          </a:p>
          <a:p>
            <a:pPr eaLnBrk="1" hangingPunct="1"/>
            <a:r>
              <a:rPr lang="da-DK" altLang="en-US" sz="1800">
                <a:solidFill>
                  <a:schemeClr val="bg1"/>
                </a:solidFill>
                <a:latin typeface="Arial" charset="0"/>
              </a:rPr>
              <a:t>SIMPSON &amp; BRIDLE ’04)</a:t>
            </a: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est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a-DK" altLang="en-US" sz="1800">
                <a:solidFill>
                  <a:schemeClr val="tx2"/>
                </a:solidFill>
                <a:latin typeface="Arial" charset="0"/>
              </a:rPr>
              <a:t>STH, TU, WONG 2006</a:t>
            </a:r>
            <a:endParaRPr lang="en-US" altLang="en-US" sz="180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est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10200" y="4724400"/>
            <a:ext cx="3500438" cy="150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sz="3200" b="1" dirty="0">
                <a:solidFill>
                  <a:srgbClr val="FF0000"/>
                </a:solidFill>
              </a:rPr>
              <a:t>EUCLID</a:t>
            </a:r>
          </a:p>
          <a:p>
            <a:r>
              <a:rPr lang="da-DK" altLang="en-US" sz="2000" dirty="0">
                <a:solidFill>
                  <a:srgbClr val="FF0000"/>
                </a:solidFill>
              </a:rPr>
              <a:t>ESA M-CLASS MISSION</a:t>
            </a:r>
          </a:p>
          <a:p>
            <a:r>
              <a:rPr lang="da-DK" altLang="en-US" sz="2000" smtClean="0">
                <a:solidFill>
                  <a:srgbClr val="FF0000"/>
                </a:solidFill>
              </a:rPr>
              <a:t>2020</a:t>
            </a:r>
            <a:endParaRPr lang="da-DK" altLang="en-US" sz="2000">
              <a:solidFill>
                <a:srgbClr val="FF0000"/>
              </a:solidFill>
            </a:endParaRPr>
          </a:p>
          <a:p>
            <a:r>
              <a:rPr lang="da-DK" altLang="en-US" sz="2000" dirty="0">
                <a:solidFill>
                  <a:srgbClr val="FF0000"/>
                </a:solidFill>
              </a:rPr>
              <a:t>SELECTED OCTOBER 2011</a:t>
            </a:r>
          </a:p>
        </p:txBody>
      </p:sp>
    </p:spTree>
    <p:extLst>
      <p:ext uri="{BB962C8B-B14F-4D97-AF65-F5344CB8AC3E}">
        <p14:creationId xmlns:p14="http://schemas.microsoft.com/office/powerpoint/2010/main" val="41728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/>
          <p:cNvSpPr txBox="1">
            <a:spLocks noChangeArrowheads="1"/>
          </p:cNvSpPr>
          <p:nvPr/>
        </p:nvSpPr>
        <p:spPr bwMode="auto">
          <a:xfrm>
            <a:off x="990600" y="1143000"/>
            <a:ext cx="68564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da-DK" altLang="en-US" b="1">
                <a:solidFill>
                  <a:schemeClr val="bg1"/>
                </a:solidFill>
              </a:rPr>
              <a:t>EUCLID WILL FEATURE:</a:t>
            </a:r>
          </a:p>
          <a:p>
            <a:endParaRPr lang="da-DK" altLang="en-US" sz="1800">
              <a:solidFill>
                <a:schemeClr val="bg1"/>
              </a:solidFill>
            </a:endParaRPr>
          </a:p>
          <a:p>
            <a:endParaRPr lang="da-DK" altLang="en-US" sz="1800">
              <a:solidFill>
                <a:schemeClr val="bg1"/>
              </a:solidFill>
            </a:endParaRPr>
          </a:p>
          <a:p>
            <a:r>
              <a:rPr lang="da-DK" altLang="en-US" sz="1800">
                <a:solidFill>
                  <a:schemeClr val="bg1"/>
                </a:solidFill>
              </a:rPr>
              <a:t>A WEAK LENSING MEASUREMENT OUT TO z ~ 2, COVERING</a:t>
            </a:r>
          </a:p>
          <a:p>
            <a:r>
              <a:rPr lang="da-DK" altLang="en-US" sz="1800">
                <a:solidFill>
                  <a:schemeClr val="bg1"/>
                </a:solidFill>
              </a:rPr>
              <a:t>APPROXIMATELY 20,000 deg</a:t>
            </a:r>
            <a:r>
              <a:rPr lang="da-DK" altLang="en-US" sz="1800" baseline="30000">
                <a:solidFill>
                  <a:schemeClr val="bg1"/>
                </a:solidFill>
              </a:rPr>
              <a:t>2</a:t>
            </a:r>
            <a:r>
              <a:rPr lang="da-DK" altLang="en-US" sz="1800">
                <a:solidFill>
                  <a:schemeClr val="bg1"/>
                </a:solidFill>
              </a:rPr>
              <a:t> </a:t>
            </a:r>
          </a:p>
          <a:p>
            <a:r>
              <a:rPr lang="da-DK" altLang="en-US" sz="1800">
                <a:solidFill>
                  <a:schemeClr val="bg1"/>
                </a:solidFill>
              </a:rPr>
              <a:t>(THIS WILL BE MAINLY PHOTOMETRIC)</a:t>
            </a:r>
          </a:p>
          <a:p>
            <a:endParaRPr lang="da-DK" altLang="en-US" sz="1800">
              <a:solidFill>
                <a:schemeClr val="bg1"/>
              </a:solidFill>
            </a:endParaRPr>
          </a:p>
          <a:p>
            <a:endParaRPr lang="da-DK" altLang="en-US" sz="1800">
              <a:solidFill>
                <a:schemeClr val="bg1"/>
              </a:solidFill>
            </a:endParaRPr>
          </a:p>
          <a:p>
            <a:r>
              <a:rPr lang="da-DK" altLang="en-US" sz="1800">
                <a:solidFill>
                  <a:schemeClr val="bg1"/>
                </a:solidFill>
              </a:rPr>
              <a:t>A GALAXY SURVEY OF ABOUT 10</a:t>
            </a:r>
            <a:r>
              <a:rPr lang="da-DK" altLang="en-US" sz="1800" baseline="30000">
                <a:solidFill>
                  <a:schemeClr val="bg1"/>
                </a:solidFill>
              </a:rPr>
              <a:t>7</a:t>
            </a:r>
            <a:r>
              <a:rPr lang="da-DK" altLang="en-US" sz="1800">
                <a:solidFill>
                  <a:schemeClr val="bg1"/>
                </a:solidFill>
              </a:rPr>
              <a:t> GALAXIES (10 x SDSS)</a:t>
            </a:r>
          </a:p>
          <a:p>
            <a:endParaRPr lang="da-DK" altLang="en-US" sz="1800">
              <a:solidFill>
                <a:schemeClr val="bg1"/>
              </a:solidFill>
            </a:endParaRPr>
          </a:p>
          <a:p>
            <a:endParaRPr lang="da-DK" altLang="en-US" sz="1800">
              <a:solidFill>
                <a:schemeClr val="bg1"/>
              </a:solidFill>
            </a:endParaRPr>
          </a:p>
          <a:p>
            <a:r>
              <a:rPr lang="da-DK" altLang="en-US" sz="1800">
                <a:solidFill>
                  <a:schemeClr val="bg1"/>
                </a:solidFill>
              </a:rPr>
              <a:t>A WEAK LENSING BASED CLUSTER SURVEY</a:t>
            </a:r>
          </a:p>
          <a:p>
            <a:endParaRPr lang="da-DK" altLang="en-US" sz="180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2362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" name="Oval 3"/>
          <p:cNvSpPr/>
          <p:nvPr/>
        </p:nvSpPr>
        <p:spPr>
          <a:xfrm>
            <a:off x="609600" y="34290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609600" y="4267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68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HAMANN, STH, WONG 2012: COMBINING THE EUCLID WL  AND GALAXY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SURVEYS WILL ALLOW FOR AT A 2.5-5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rgbClr val="FFFFFF"/>
                </a:solidFill>
              </a:rPr>
              <a:t>DETECTION OF THE NORMAL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HIERARCHY (DEPENDING ON ASSUMPTIONS ABOUT BIAS)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arXiv:1209.1043 (JCAP)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CMB+GAL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Basse, Bjælde, Hamann, STH, Wong 2013: </a:t>
            </a:r>
            <a:r>
              <a:rPr lang="da-DK" dirty="0" err="1" smtClean="0">
                <a:solidFill>
                  <a:srgbClr val="FFFFFF"/>
                </a:solidFill>
              </a:rPr>
              <a:t>Adding</a:t>
            </a:r>
            <a:r>
              <a:rPr lang="da-DK" dirty="0" smtClean="0">
                <a:solidFill>
                  <a:srgbClr val="FFFFFF"/>
                </a:solidFill>
              </a:rPr>
              <a:t> information on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c</a:t>
            </a:r>
            <a:r>
              <a:rPr lang="da-DK" dirty="0" err="1" smtClean="0">
                <a:solidFill>
                  <a:srgbClr val="FFFFFF"/>
                </a:solidFill>
              </a:rPr>
              <a:t>luster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mass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function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will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allow</a:t>
            </a:r>
            <a:r>
              <a:rPr lang="da-DK" dirty="0" smtClean="0">
                <a:solidFill>
                  <a:srgbClr val="FFFFFF"/>
                </a:solidFill>
              </a:rPr>
              <a:t> for a 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rgbClr val="FFFFFF"/>
                </a:solidFill>
              </a:rPr>
              <a:t>detection</a:t>
            </a:r>
            <a:r>
              <a:rPr lang="da-DK" dirty="0" smtClean="0">
                <a:solidFill>
                  <a:srgbClr val="FFFFFF"/>
                </a:solidFill>
              </a:rPr>
              <a:t> of non-</a:t>
            </a:r>
            <a:r>
              <a:rPr lang="da-DK" dirty="0" err="1" smtClean="0">
                <a:solidFill>
                  <a:srgbClr val="FFFFFF"/>
                </a:solidFill>
              </a:rPr>
              <a:t>zero</a:t>
            </a:r>
            <a:r>
              <a:rPr lang="da-DK" dirty="0" smtClean="0">
                <a:solidFill>
                  <a:srgbClr val="FFFFFF"/>
                </a:solidFill>
              </a:rPr>
              <a:t> 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m</a:t>
            </a:r>
            <a:r>
              <a:rPr lang="da-DK" dirty="0" err="1" smtClean="0">
                <a:solidFill>
                  <a:srgbClr val="FFFFFF"/>
                </a:solidFill>
              </a:rPr>
              <a:t>ass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complex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cosmological</a:t>
            </a:r>
            <a:r>
              <a:rPr lang="da-DK" dirty="0" smtClean="0">
                <a:solidFill>
                  <a:srgbClr val="FFFFFF"/>
                </a:solidFill>
              </a:rPr>
              <a:t> models with time-</a:t>
            </a:r>
            <a:r>
              <a:rPr lang="da-DK" dirty="0" err="1" smtClean="0">
                <a:solidFill>
                  <a:srgbClr val="FFFFFF"/>
                </a:solidFill>
              </a:rPr>
              <a:t>varying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d</a:t>
            </a:r>
            <a:r>
              <a:rPr lang="da-DK" dirty="0" smtClean="0">
                <a:solidFill>
                  <a:srgbClr val="FFFFFF"/>
                </a:solidFill>
              </a:rPr>
              <a:t>ark </a:t>
            </a:r>
            <a:r>
              <a:rPr lang="da-DK" dirty="0" err="1" smtClean="0">
                <a:solidFill>
                  <a:srgbClr val="FFFFFF"/>
                </a:solidFill>
              </a:rPr>
              <a:t>energy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ALL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arXiv:1304.2321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(JCAP)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ARRIVE…..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</a:rPr>
              <a:t>LIGHTEST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333399"/>
                </a:solidFill>
              </a:rPr>
              <a:t>INVERTED</a:t>
            </a:r>
            <a:endParaRPr lang="en-US">
              <a:solidFill>
                <a:srgbClr val="333399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HIERARCHICAL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DEGENERATE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FUTURE SURVEYS LIKE LSST WILL PROBE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~ 1-2 PERCENT PRECISION 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AT LEAST THE SAME PRECISION!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”LSST” ERROR BARS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1600" smtClean="0">
                <a:solidFill>
                  <a:srgbClr val="000000"/>
                </a:solidFill>
              </a:rPr>
              <a:t>-1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IN ORDER TO CALCULATE THE POWER SPECTRUM TO 1%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BE TAKEN INTO ACCOUNT</a:t>
            </a:r>
            <a:endParaRPr lang="en-US" altLang="en-US" sz="200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BARYONIC PHYSICS – STAR FORMATION, SN FEEDBACK,…..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NEUTRINOS, EVEN WITH NORMAL HIERARCHY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NON-LINEAR GRAVITY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……………………..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4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FULL NON-LINEAR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5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LINEAR THEORY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72850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 smtClean="0">
                <a:solidFill>
                  <a:srgbClr val="FFFFFF"/>
                </a:solidFill>
              </a:rPr>
              <a:t>Brandbyge, STH, Haugbølle, Thomsen, arXiv:0802.3700 (JCAP)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dirty="0" smtClean="0">
                <a:solidFill>
                  <a:srgbClr val="FFFFFF"/>
                </a:solidFill>
              </a:rPr>
              <a:t>Brandbyge &amp; STH ’09, ’10 (JCAP), </a:t>
            </a:r>
            <a:r>
              <a:rPr lang="da-DK" altLang="en-US" dirty="0" err="1" smtClean="0">
                <a:solidFill>
                  <a:srgbClr val="FFFFFF"/>
                </a:solidFill>
              </a:rPr>
              <a:t>Viel</a:t>
            </a:r>
            <a:r>
              <a:rPr lang="da-DK" altLang="en-US" dirty="0" smtClean="0">
                <a:solidFill>
                  <a:srgbClr val="FFFFFF"/>
                </a:solidFill>
              </a:rPr>
              <a:t>, </a:t>
            </a:r>
            <a:r>
              <a:rPr lang="da-DK" altLang="en-US" dirty="0" err="1" smtClean="0">
                <a:solidFill>
                  <a:srgbClr val="FFFFFF"/>
                </a:solidFill>
              </a:rPr>
              <a:t>Haehnelt</a:t>
            </a:r>
            <a:r>
              <a:rPr lang="da-DK" altLang="en-US" dirty="0" smtClean="0">
                <a:solidFill>
                  <a:srgbClr val="FFFFFF"/>
                </a:solidFill>
              </a:rPr>
              <a:t>, </a:t>
            </a:r>
            <a:r>
              <a:rPr lang="da-DK" altLang="en-US" dirty="0" err="1" smtClean="0">
                <a:solidFill>
                  <a:srgbClr val="FFFFFF"/>
                </a:solidFill>
              </a:rPr>
              <a:t>Springel</a:t>
            </a:r>
            <a:r>
              <a:rPr lang="da-DK" altLang="en-US" dirty="0" smtClean="0">
                <a:solidFill>
                  <a:srgbClr val="FFFFFF"/>
                </a:solidFill>
              </a:rPr>
              <a:t> ’10, …….. </a:t>
            </a:r>
            <a:endParaRPr lang="en-US" altLang="en-US" dirty="0" smtClean="0">
              <a:solidFill>
                <a:srgbClr val="FFFFFF"/>
              </a:solidFill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1325" y="188913"/>
            <a:ext cx="7867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NON-LINEAR EVOLUTION PROVIDES AN ADDITIONAL AND VERY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CHARACTERISTIC SUPPRESSION OF FLUCTUATION POWER DUE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NEUTRINOS (COULD BE USED AS A SMOKING GUN SIGNATURE)</a:t>
            </a: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107874"/>
            <a:ext cx="3666748" cy="5750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8600"/>
            <a:ext cx="75891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HOWEVER, IT TURNS OUT THAT THE ”DIP” IS A GENERIC FEATURE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OF </a:t>
            </a:r>
            <a:r>
              <a:rPr lang="da-DK" i="1" dirty="0" smtClean="0">
                <a:solidFill>
                  <a:schemeClr val="bg1"/>
                </a:solidFill>
              </a:rPr>
              <a:t>ANY</a:t>
            </a:r>
            <a:r>
              <a:rPr lang="da-DK" dirty="0" smtClean="0">
                <a:solidFill>
                  <a:schemeClr val="bg1"/>
                </a:solidFill>
              </a:rPr>
              <a:t> MODEL WITH SUPPRESSED SMALL SCALE STRUCTURE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WHERE DOES THAT EFFECT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COME FROM?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24563" y="1447800"/>
          <a:ext cx="12239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4" name="Ligning" r:id="rId5" imgW="571320" imgH="177480" progId="Equation.3">
                  <p:embed/>
                </p:oleObj>
              </mc:Choice>
              <mc:Fallback>
                <p:oleObj name="Ligning" r:id="rId5" imgW="5713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1447800"/>
                        <a:ext cx="122396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7268" name="Object 4"/>
          <p:cNvGraphicFramePr>
            <a:graphicFrameLocks noChangeAspect="1"/>
          </p:cNvGraphicFramePr>
          <p:nvPr/>
        </p:nvGraphicFramePr>
        <p:xfrm>
          <a:off x="6324600" y="4191000"/>
          <a:ext cx="203993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5" name="Ligning" r:id="rId7" imgW="952200" imgH="253800" progId="Equation.3">
                  <p:embed/>
                </p:oleObj>
              </mc:Choice>
              <mc:Fallback>
                <p:oleObj name="Ligning" r:id="rId7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191000"/>
                        <a:ext cx="2039937" cy="544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600200" y="4191000"/>
            <a:ext cx="3276600" cy="21336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4495800"/>
            <a:ext cx="9144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4267200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/>
              <a:t>Linear </a:t>
            </a:r>
            <a:r>
              <a:rPr lang="da-DK" sz="2000" dirty="0" err="1" smtClean="0"/>
              <a:t>theory</a:t>
            </a:r>
            <a:endParaRPr lang="da-DK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5181600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71800" y="4953000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err="1" smtClean="0">
                <a:solidFill>
                  <a:schemeClr val="accent2"/>
                </a:solidFill>
              </a:rPr>
              <a:t>N-body</a:t>
            </a:r>
            <a:endParaRPr lang="da-DK" sz="2000" dirty="0">
              <a:solidFill>
                <a:schemeClr val="accent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28800" y="58674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5638800"/>
            <a:ext cx="135325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a-DK" sz="2000" dirty="0" err="1" smtClean="0">
                <a:solidFill>
                  <a:srgbClr val="FF0000"/>
                </a:solidFill>
              </a:rPr>
              <a:t>Analytic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fit</a:t>
            </a:r>
            <a:endParaRPr lang="da-DK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5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22149" cy="3746757"/>
          </a:xfrm>
          <a:prstGeom prst="rect">
            <a:avLst/>
          </a:prstGeom>
        </p:spPr>
      </p:pic>
      <p:pic>
        <p:nvPicPr>
          <p:cNvPr id="3" name="Picture 2" descr="euclid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200400"/>
            <a:ext cx="5105400" cy="38171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24200"/>
            <a:ext cx="3810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ctangle 4"/>
          <p:cNvSpPr/>
          <p:nvPr/>
        </p:nvSpPr>
        <p:spPr>
          <a:xfrm>
            <a:off x="5105400" y="0"/>
            <a:ext cx="2286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xtBox 5"/>
          <p:cNvSpPr txBox="1"/>
          <p:nvPr/>
        </p:nvSpPr>
        <p:spPr>
          <a:xfrm>
            <a:off x="5562600" y="457200"/>
            <a:ext cx="340375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IT IS SIMPLY AN EFFECT OF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THE RATE WITH WHICH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THE AMPLITUDE OF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FLUCTUATIONS GROW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THE EFFECT IS NOT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SPECIFIC TO MODELS WITH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NEUTRINOS. BUT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UNDERSTANDING IT WILL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HELP DEVELOP ACCURRATE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SEMI-ANALYTIC MODELS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OF STRUCTURE FORMATION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13716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</a:rPr>
              <a:t>LINEAR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457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tx2"/>
                </a:solidFill>
              </a:rPr>
              <a:t>NL</a:t>
            </a:r>
            <a:endParaRPr lang="da-DK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219994" y="3352006"/>
            <a:ext cx="2743200" cy="158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294606" y="3276600"/>
            <a:ext cx="4115594" cy="794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5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14400" y="2443163"/>
            <a:ext cx="75660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ANOTHER IMPORTANT ASPECT OF STRUCTURE FORMATION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WITH NEUTRINOS: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THE NUMBER OF BOUND OBJECTS (HALOS) AS WELL AS THEIR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PROPERTIES ARE CHANGED WHEN NEUTRINOS ARE INCLUDED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im2_halon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667000" y="685800"/>
            <a:ext cx="5867400" cy="2057400"/>
            <a:chOff x="1152" y="240"/>
            <a:chExt cx="3696" cy="1296"/>
          </a:xfrm>
        </p:grpSpPr>
        <p:grpSp>
          <p:nvGrpSpPr>
            <p:cNvPr id="12303" name="Group 12"/>
            <p:cNvGrpSpPr>
              <a:grpSpLocks/>
            </p:cNvGrpSpPr>
            <p:nvPr/>
          </p:nvGrpSpPr>
          <p:grpSpPr bwMode="auto">
            <a:xfrm>
              <a:off x="1152" y="240"/>
              <a:ext cx="3696" cy="1296"/>
              <a:chOff x="1152" y="240"/>
              <a:chExt cx="3696" cy="1296"/>
            </a:xfrm>
          </p:grpSpPr>
          <p:grpSp>
            <p:nvGrpSpPr>
              <p:cNvPr id="12306" name="Group 9"/>
              <p:cNvGrpSpPr>
                <a:grpSpLocks/>
              </p:cNvGrpSpPr>
              <p:nvPr/>
            </p:nvGrpSpPr>
            <p:grpSpPr bwMode="auto">
              <a:xfrm>
                <a:off x="1152" y="240"/>
                <a:ext cx="2400" cy="1296"/>
                <a:chOff x="1152" y="240"/>
                <a:chExt cx="2400" cy="1296"/>
              </a:xfrm>
            </p:grpSpPr>
            <p:sp>
              <p:nvSpPr>
                <p:cNvPr id="12308" name="Oval 5"/>
                <p:cNvSpPr>
                  <a:spLocks noChangeArrowheads="1"/>
                </p:cNvSpPr>
                <p:nvPr/>
              </p:nvSpPr>
              <p:spPr bwMode="auto">
                <a:xfrm>
                  <a:off x="1152" y="1296"/>
                  <a:ext cx="192" cy="192"/>
                </a:xfrm>
                <a:prstGeom prst="ellips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200" y="240"/>
                  <a:ext cx="1056" cy="105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0" name="Line 7"/>
                <p:cNvSpPr>
                  <a:spLocks noChangeShapeType="1"/>
                </p:cNvSpPr>
                <p:nvPr/>
              </p:nvSpPr>
              <p:spPr bwMode="auto">
                <a:xfrm>
                  <a:off x="1248" y="1488"/>
                  <a:ext cx="1008" cy="4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1" name="Rectangle 8"/>
                <p:cNvSpPr>
                  <a:spLocks noChangeArrowheads="1"/>
                </p:cNvSpPr>
                <p:nvPr/>
              </p:nvSpPr>
              <p:spPr bwMode="auto">
                <a:xfrm>
                  <a:off x="2256" y="240"/>
                  <a:ext cx="1296" cy="1296"/>
                </a:xfrm>
                <a:prstGeom prst="rect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12291" name="Object 3"/>
              <p:cNvGraphicFramePr>
                <a:graphicFrameLocks noChangeAspect="1"/>
              </p:cNvGraphicFramePr>
              <p:nvPr/>
            </p:nvGraphicFramePr>
            <p:xfrm>
              <a:off x="2640" y="1200"/>
              <a:ext cx="86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856" name="Equation" r:id="rId5" imgW="749160" imgH="241200" progId="Equation.3">
                      <p:embed/>
                    </p:oleObj>
                  </mc:Choice>
                  <mc:Fallback>
                    <p:oleObj name="Equation" r:id="rId5" imgW="749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1200"/>
                            <a:ext cx="86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07" name="Rectangle 11"/>
              <p:cNvSpPr>
                <a:spLocks noChangeArrowheads="1"/>
              </p:cNvSpPr>
              <p:nvPr/>
            </p:nvSpPr>
            <p:spPr bwMode="auto">
              <a:xfrm>
                <a:off x="3552" y="240"/>
                <a:ext cx="1296" cy="12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da-DK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04" name="Text Box 13"/>
            <p:cNvSpPr txBox="1">
              <a:spLocks noChangeArrowheads="1"/>
            </p:cNvSpPr>
            <p:nvPr/>
          </p:nvSpPr>
          <p:spPr bwMode="auto">
            <a:xfrm>
              <a:off x="2966" y="311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mtClean="0">
                  <a:solidFill>
                    <a:srgbClr val="009999"/>
                  </a:solidFill>
                </a:rPr>
                <a:t>CDM</a:t>
              </a:r>
              <a:endParaRPr lang="en-US" altLang="en-US" smtClean="0">
                <a:solidFill>
                  <a:srgbClr val="009999"/>
                </a:solidFill>
              </a:endParaRPr>
            </a:p>
          </p:txBody>
        </p:sp>
        <p:sp>
          <p:nvSpPr>
            <p:cNvPr id="12305" name="Text Box 14"/>
            <p:cNvSpPr txBox="1">
              <a:spLocks noChangeArrowheads="1"/>
            </p:cNvSpPr>
            <p:nvPr/>
          </p:nvSpPr>
          <p:spPr bwMode="auto">
            <a:xfrm>
              <a:off x="4320" y="240"/>
              <a:ext cx="2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z="2800" b="1" smtClean="0">
                  <a:solidFill>
                    <a:srgbClr val="009999"/>
                  </a:solidFill>
                  <a:latin typeface="Symbol" pitchFamily="18" charset="2"/>
                </a:rPr>
                <a:t>n</a:t>
              </a:r>
              <a:endParaRPr lang="en-US" altLang="en-US" sz="2800" b="1" smtClean="0">
                <a:solidFill>
                  <a:srgbClr val="009999"/>
                </a:solidFill>
                <a:latin typeface="Symbol" pitchFamily="18" charset="2"/>
              </a:endParaRPr>
            </a:p>
          </p:txBody>
        </p:sp>
      </p:grpSp>
      <p:sp>
        <p:nvSpPr>
          <p:cNvPr id="789520" name="Text Box 16"/>
          <p:cNvSpPr txBox="1">
            <a:spLocks noChangeArrowheads="1"/>
          </p:cNvSpPr>
          <p:nvPr/>
        </p:nvSpPr>
        <p:spPr bwMode="auto">
          <a:xfrm>
            <a:off x="4724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1 &lt; p/T &lt; 2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2819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0 &lt; p/T &lt; 1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67818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2 &lt; p/T &lt; 3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7432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3 &lt; p/T &lt; 4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48006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4 &lt; p/T &lt; 5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67818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 &lt; p/T &lt; 6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85800" y="1524000"/>
            <a:ext cx="1385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512 </a:t>
            </a:r>
            <a:r>
              <a:rPr lang="da-DK" altLang="en-US" i="1" smtClean="0">
                <a:solidFill>
                  <a:srgbClr val="FFFFFF"/>
                </a:solidFill>
              </a:rPr>
              <a:t>h</a:t>
            </a:r>
            <a:r>
              <a:rPr lang="da-DK" altLang="en-US" baseline="30000" smtClean="0">
                <a:solidFill>
                  <a:srgbClr val="FFFFFF"/>
                </a:solidFill>
              </a:rPr>
              <a:t>-1</a:t>
            </a:r>
            <a:r>
              <a:rPr lang="da-DK" altLang="en-US" smtClean="0">
                <a:solidFill>
                  <a:srgbClr val="FFFFFF"/>
                </a:solidFill>
              </a:rPr>
              <a:t> Mpc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>
            <a:off x="2209800" y="685800"/>
            <a:ext cx="0" cy="2057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6096000"/>
          <a:ext cx="2209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7" name="Equation" r:id="rId7" imgW="952200" imgH="253800" progId="Equation.3">
                  <p:embed/>
                </p:oleObj>
              </mc:Choice>
              <mc:Fallback>
                <p:oleObj name="Equation" r:id="rId7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0"/>
                        <a:ext cx="22098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1905000" y="152400"/>
            <a:ext cx="514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  <a:latin typeface="Comic Sans MS" pitchFamily="66" charset="0"/>
              </a:rPr>
              <a:t>INDIVIDUAL HALO PROPERTIES</a:t>
            </a:r>
            <a:endParaRPr lang="en-US" altLang="en-US" sz="2400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0" grpId="0"/>
      <p:bldP spid="789521" grpId="0"/>
      <p:bldP spid="789522" grpId="0"/>
      <p:bldP spid="789523" grpId="0"/>
      <p:bldP spid="789524" grpId="0"/>
      <p:bldP spid="7895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803525" y="445611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Cold Dark Matter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pic>
        <p:nvPicPr>
          <p:cNvPr id="856068" name="Picture 4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69" name="Text Box 5"/>
          <p:cNvSpPr txBox="1">
            <a:spLocks noChangeArrowheads="1"/>
          </p:cNvSpPr>
          <p:nvPr/>
        </p:nvSpPr>
        <p:spPr bwMode="auto">
          <a:xfrm>
            <a:off x="2803525" y="2017713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Neutrinos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1371600" y="1066800"/>
            <a:ext cx="589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FFFFFF"/>
                </a:solidFill>
              </a:rPr>
              <a:t>Brandbyge, STH, Haugboelle, Wong, arxiv:1004.4105</a:t>
            </a:r>
            <a:endParaRPr lang="en-US" altLang="en-US" b="1" smtClean="0">
              <a:solidFill>
                <a:srgbClr val="FFFFFF"/>
              </a:solidFill>
            </a:endParaRP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1371600" y="6172200"/>
            <a:ext cx="393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</a:rPr>
              <a:t>See also Ringwald &amp; Wong 2004</a:t>
            </a:r>
          </a:p>
        </p:txBody>
      </p:sp>
    </p:spTree>
    <p:extLst>
      <p:ext uri="{BB962C8B-B14F-4D97-AF65-F5344CB8AC3E}">
        <p14:creationId xmlns:p14="http://schemas.microsoft.com/office/powerpoint/2010/main" val="18657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NEUTRINO PHYSICS IS PERHAPS THE PRIME EXAMPLE OF HOW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TO USE COSMOLOGY TO DO PARTICLE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 BOUND ON NEUTRINO MASSES IS SIGNIFICANTLY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STRONGER THAN WHAT CAN BE OBTAINED FROM DIRECT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EXPERIMENTS, ALBEIT MUCH MORE MODEL DEPENDENT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COSMOLOGICAL </a:t>
            </a:r>
            <a:r>
              <a:rPr lang="da-DK" sz="2000" dirty="0" smtClean="0">
                <a:solidFill>
                  <a:srgbClr val="FFFFFF"/>
                </a:solidFill>
              </a:rPr>
              <a:t> DATA  SHOWS  NO EVIDENCE FOR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PHYSICS. HOWEVER, IF </a:t>
            </a:r>
            <a:r>
              <a:rPr lang="da-DK" sz="2000" dirty="0" err="1" smtClean="0">
                <a:solidFill>
                  <a:srgbClr val="FFFFFF"/>
                </a:solidFill>
              </a:rPr>
              <a:t>eV</a:t>
            </a:r>
            <a:r>
              <a:rPr lang="da-DK" sz="2000" dirty="0" smtClean="0">
                <a:solidFill>
                  <a:srgbClr val="FFFFFF"/>
                </a:solidFill>
              </a:rPr>
              <a:t> STERILE NEUTRINOS EXIST THERE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MUST BE NEW PHYSICS IN ORDER TO RECONCILE THEM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COSMOLOGY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NEW DATA FROM PLANCK AND EUCLID MAY PROVIDE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POSITIVE DETECTION OF A NON-ZERO NEUTRINO 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05057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7200" y="530120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</a:rPr>
              <a:t>n</a:t>
            </a:r>
            <a:r>
              <a:rPr lang="de-DE" baseline="30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763908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09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srgbClr val="FFFFFF"/>
                </a:solidFill>
              </a:rPr>
              <a:t>M</a:t>
            </a:r>
            <a:r>
              <a:rPr lang="de-DE" sz="2200" dirty="0" smtClean="0">
                <a:solidFill>
                  <a:srgbClr val="FFFFFF"/>
                </a:solidFill>
              </a:rPr>
              <a:t>odel </a:t>
            </a:r>
            <a:r>
              <a:rPr lang="de-DE" sz="2200" dirty="0" err="1">
                <a:solidFill>
                  <a:srgbClr val="FFFFFF"/>
                </a:solidFill>
              </a:rPr>
              <a:t>independent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neutrino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mass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from</a:t>
            </a:r>
            <a:r>
              <a:rPr lang="de-DE" sz="2200" dirty="0">
                <a:solidFill>
                  <a:srgbClr val="FFFFFF"/>
                </a:solidFill>
              </a:rPr>
              <a:t> ß-</a:t>
            </a:r>
            <a:r>
              <a:rPr lang="de-DE" sz="2200" dirty="0" err="1">
                <a:solidFill>
                  <a:srgbClr val="FFFFFF"/>
                </a:solidFill>
              </a:rPr>
              <a:t>decay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kinematics</a:t>
            </a:r>
            <a:endParaRPr lang="de-DE" sz="2200" dirty="0">
              <a:solidFill>
                <a:srgbClr val="FFFFFF"/>
              </a:solidFill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100" dirty="0" err="1">
                <a:solidFill>
                  <a:srgbClr val="FFFFFF"/>
                </a:solidFill>
              </a:rPr>
              <a:t>O</a:t>
            </a:r>
            <a:r>
              <a:rPr lang="de-DE" sz="2100" dirty="0" err="1" smtClean="0">
                <a:solidFill>
                  <a:srgbClr val="FFFFFF"/>
                </a:solidFill>
              </a:rPr>
              <a:t>nly</a:t>
            </a:r>
            <a:r>
              <a:rPr lang="de-DE" sz="2100" dirty="0" smtClean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assumption</a:t>
            </a:r>
            <a:r>
              <a:rPr lang="de-DE" sz="2100" dirty="0">
                <a:solidFill>
                  <a:srgbClr val="FFFFFF"/>
                </a:solidFill>
              </a:rPr>
              <a:t>: </a:t>
            </a:r>
            <a:r>
              <a:rPr lang="de-DE" sz="2100" dirty="0" err="1">
                <a:solidFill>
                  <a:srgbClr val="FFFFFF"/>
                </a:solidFill>
              </a:rPr>
              <a:t>relativistic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energy-momentum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relation</a:t>
            </a:r>
            <a:endParaRPr lang="de-DE" sz="2100" baseline="30000" dirty="0">
              <a:solidFill>
                <a:srgbClr val="FFFFFF"/>
              </a:solidFill>
            </a:endParaRPr>
          </a:p>
        </p:txBody>
      </p:sp>
      <p:pic>
        <p:nvPicPr>
          <p:cNvPr id="763911" name="Picture 7"/>
          <p:cNvPicPr>
            <a:picLocks noChangeAspect="1" noChangeArrowheads="1"/>
          </p:cNvPicPr>
          <p:nvPr/>
        </p:nvPicPr>
        <p:blipFill>
          <a:blip r:embed="rId4" cstate="print"/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12" name="Rectangle 8"/>
          <p:cNvSpPr>
            <a:spLocks noChangeArrowheads="1"/>
          </p:cNvSpPr>
          <p:nvPr/>
        </p:nvSpPr>
        <p:spPr bwMode="auto">
          <a:xfrm>
            <a:off x="1371600" y="3089275"/>
            <a:ext cx="2444750" cy="665163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T</a:t>
            </a:r>
            <a:r>
              <a:rPr lang="de-DE" sz="2400" baseline="-25000">
                <a:solidFill>
                  <a:srgbClr val="000000"/>
                </a:solidFill>
              </a:rPr>
              <a:t>2</a:t>
            </a:r>
            <a:r>
              <a:rPr lang="de-DE" sz="240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This translates into a limit on the sum of the three mass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eigenstates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4" name="Ligning" r:id="rId4" imgW="2006280" imgH="317160" progId="Equation.3">
                  <p:embed/>
                </p:oleObj>
              </mc:Choice>
              <mc:Fallback>
                <p:oleObj name="Ligning" r:id="rId4" imgW="2006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5" name="Ligning" r:id="rId6" imgW="838080" imgH="253800" progId="Equation.3">
                  <p:embed/>
                </p:oleObj>
              </mc:Choice>
              <mc:Fallback>
                <p:oleObj name="Ligning" r:id="rId6" imgW="838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6" name="Ligning" r:id="rId8" imgW="241200" imgH="241200" progId="Equation.3">
                  <p:embed/>
                </p:oleObj>
              </mc:Choice>
              <mc:Fallback>
                <p:oleObj name="Ligning" r:id="rId8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2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62" name="Picture 2"/>
          <p:cNvPicPr>
            <a:picLocks noChangeAspect="1" noChangeArrowheads="1"/>
          </p:cNvPicPr>
          <p:nvPr/>
        </p:nvPicPr>
        <p:blipFill>
          <a:blip r:embed="rId4" cstate="print"/>
          <a:srcRect l="3587" t="9285" r="2936" b="13928"/>
          <a:stretch>
            <a:fillRect/>
          </a:stretch>
        </p:blipFill>
        <p:spPr bwMode="auto">
          <a:xfrm>
            <a:off x="0" y="3740150"/>
            <a:ext cx="91440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63" name="Picture 3" descr="fzk hires22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050"/>
            <a:ext cx="5003800" cy="3705225"/>
          </a:xfrm>
          <a:prstGeom prst="rect">
            <a:avLst/>
          </a:prstGeom>
          <a:noFill/>
        </p:spPr>
      </p:pic>
      <p:sp>
        <p:nvSpPr>
          <p:cNvPr id="808964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3228975" cy="503238"/>
          </a:xfrm>
          <a:prstGeom prst="rect">
            <a:avLst/>
          </a:prstGeom>
          <a:solidFill>
            <a:srgbClr val="000080"/>
          </a:solidFill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KATRIN experiment</a:t>
            </a: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219700" y="1052513"/>
            <a:ext cx="389946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FF"/>
                </a:solidFill>
              </a:rPr>
              <a:t>Ka</a:t>
            </a:r>
            <a:r>
              <a:rPr lang="de-DE" sz="2400" dirty="0">
                <a:solidFill>
                  <a:srgbClr val="FFFFFF"/>
                </a:solidFill>
              </a:rPr>
              <a:t>rlsruhe </a:t>
            </a:r>
            <a:r>
              <a:rPr lang="de-DE" sz="2400" b="1" dirty="0">
                <a:solidFill>
                  <a:srgbClr val="FFFFFF"/>
                </a:solidFill>
              </a:rPr>
              <a:t>Tri</a:t>
            </a:r>
            <a:r>
              <a:rPr lang="de-DE" sz="2400" dirty="0">
                <a:solidFill>
                  <a:srgbClr val="FFFFFF"/>
                </a:solidFill>
              </a:rPr>
              <a:t>tium </a:t>
            </a:r>
            <a:r>
              <a:rPr lang="de-DE" sz="2400" b="1" dirty="0">
                <a:solidFill>
                  <a:srgbClr val="FFFFFF"/>
                </a:solidFill>
              </a:rPr>
              <a:t>N</a:t>
            </a:r>
            <a:r>
              <a:rPr lang="de-DE" sz="2400" dirty="0">
                <a:solidFill>
                  <a:srgbClr val="FFFFFF"/>
                </a:solidFill>
              </a:rPr>
              <a:t>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</a:rPr>
              <a:t>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srgbClr val="FFFFFF"/>
                </a:solidFill>
              </a:rPr>
              <a:t>Data </a:t>
            </a:r>
            <a:r>
              <a:rPr lang="de-DE" sz="2400" dirty="0" err="1" smtClean="0">
                <a:solidFill>
                  <a:srgbClr val="FFFFFF"/>
                </a:solidFill>
              </a:rPr>
              <a:t>taking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by</a:t>
            </a:r>
            <a:r>
              <a:rPr lang="de-DE" sz="2400" dirty="0" smtClean="0">
                <a:solidFill>
                  <a:srgbClr val="FFFFFF"/>
                </a:solidFill>
              </a:rPr>
              <a:t> end </a:t>
            </a:r>
            <a:r>
              <a:rPr lang="de-DE" sz="2400" dirty="0" err="1" smtClean="0">
                <a:solidFill>
                  <a:srgbClr val="FFFFFF"/>
                </a:solidFill>
              </a:rPr>
              <a:t>of</a:t>
            </a:r>
            <a:r>
              <a:rPr lang="de-DE" sz="2400" dirty="0" smtClean="0">
                <a:solidFill>
                  <a:srgbClr val="FFFFFF"/>
                </a:solidFill>
              </a:rPr>
              <a:t> 2016</a:t>
            </a:r>
            <a:endParaRPr lang="de-DE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/>
                </a:solidFill>
              </a:rPr>
              <a:t> </a:t>
            </a: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808967" name="Picture 7"/>
          <p:cNvPicPr>
            <a:picLocks noChangeAspect="1" noChangeArrowheads="1"/>
          </p:cNvPicPr>
          <p:nvPr/>
        </p:nvPicPr>
        <p:blipFill>
          <a:blip r:embed="rId6" cstate="print">
            <a:lum bright="-8000"/>
          </a:blip>
          <a:srcRect/>
          <a:stretch>
            <a:fillRect/>
          </a:stretch>
        </p:blipFill>
        <p:spPr bwMode="auto">
          <a:xfrm rot="-620342">
            <a:off x="250825" y="115888"/>
            <a:ext cx="2462213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08968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 rot="-670170">
            <a:off x="7315200" y="6172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  <a:latin typeface="Helvetica" pitchFamily="34" charset="0"/>
              </a:rPr>
              <a:t>25 m</a:t>
            </a: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08970" name="Line 10"/>
          <p:cNvSpPr>
            <a:spLocks noChangeShapeType="1"/>
          </p:cNvSpPr>
          <p:nvPr/>
        </p:nvSpPr>
        <p:spPr bwMode="auto">
          <a:xfrm flipV="1">
            <a:off x="6019800" y="6019800"/>
            <a:ext cx="274320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graphicFrame>
        <p:nvGraphicFramePr>
          <p:cNvPr id="866307" name="Object 3"/>
          <p:cNvGraphicFramePr>
            <a:graphicFrameLocks noChangeAspect="1"/>
          </p:cNvGraphicFramePr>
          <p:nvPr/>
        </p:nvGraphicFramePr>
        <p:xfrm>
          <a:off x="2895600" y="3124200"/>
          <a:ext cx="3556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8" name="Ligning" r:id="rId7" imgW="1015920" imgH="241200" progId="Equation.3">
                  <p:embed/>
                </p:oleObj>
              </mc:Choice>
              <mc:Fallback>
                <p:oleObj name="Ligning" r:id="rId7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6000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427038"/>
            <a:ext cx="103632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25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8569</TotalTime>
  <Words>2075</Words>
  <Application>Microsoft Office PowerPoint</Application>
  <PresentationFormat>On-screen Show (4:3)</PresentationFormat>
  <Paragraphs>416</Paragraphs>
  <Slides>58</Slides>
  <Notes>58</Notes>
  <HiddenSlides>0</HiddenSlides>
  <MMClips>2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Office Theme</vt:lpstr>
      <vt:lpstr>Default Design</vt:lpstr>
      <vt:lpstr>1_Default Design</vt:lpstr>
      <vt:lpstr>3_Default Design</vt:lpstr>
      <vt:lpstr>2_Default Design</vt:lpstr>
      <vt:lpstr>1_Office Theme</vt:lpstr>
      <vt:lpstr>4_Default Design</vt:lpstr>
      <vt:lpstr>5_Default Design</vt:lpstr>
      <vt:lpstr>Ligning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Spectrum of Cosmic Density Fluctuations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153</cp:revision>
  <cp:lastPrinted>2013-11-17T19:16:17Z</cp:lastPrinted>
  <dcterms:created xsi:type="dcterms:W3CDTF">2013-11-16T11:09:33Z</dcterms:created>
  <dcterms:modified xsi:type="dcterms:W3CDTF">2016-08-05T07:50:38Z</dcterms:modified>
</cp:coreProperties>
</file>