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5" r:id="rId1"/>
    <p:sldMasterId id="2147483656" r:id="rId2"/>
    <p:sldMasterId id="2147483658" r:id="rId3"/>
    <p:sldMasterId id="2147483693" r:id="rId4"/>
  </p:sldMasterIdLst>
  <p:notesMasterIdLst>
    <p:notesMasterId r:id="rId27"/>
  </p:notesMasterIdLst>
  <p:handoutMasterIdLst>
    <p:handoutMasterId r:id="rId28"/>
  </p:handoutMasterIdLst>
  <p:sldIdLst>
    <p:sldId id="1641" r:id="rId5"/>
    <p:sldId id="1888" r:id="rId6"/>
    <p:sldId id="1877" r:id="rId7"/>
    <p:sldId id="1879" r:id="rId8"/>
    <p:sldId id="1880" r:id="rId9"/>
    <p:sldId id="1881" r:id="rId10"/>
    <p:sldId id="1882" r:id="rId11"/>
    <p:sldId id="1883" r:id="rId12"/>
    <p:sldId id="1897" r:id="rId13"/>
    <p:sldId id="1884" r:id="rId14"/>
    <p:sldId id="1885" r:id="rId15"/>
    <p:sldId id="1892" r:id="rId16"/>
    <p:sldId id="1893" r:id="rId17"/>
    <p:sldId id="1894" r:id="rId18"/>
    <p:sldId id="1898" r:id="rId19"/>
    <p:sldId id="1899" r:id="rId20"/>
    <p:sldId id="1895" r:id="rId21"/>
    <p:sldId id="1896" r:id="rId22"/>
    <p:sldId id="1878" r:id="rId23"/>
    <p:sldId id="1900" r:id="rId24"/>
    <p:sldId id="1889" r:id="rId25"/>
    <p:sldId id="1890" r:id="rId26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9900"/>
    <a:srgbClr val="FF0000"/>
    <a:srgbClr val="0099FF"/>
    <a:srgbClr val="FFFF00"/>
    <a:srgbClr val="66FF33"/>
    <a:srgbClr val="000000"/>
    <a:srgbClr val="663300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66" autoAdjust="0"/>
    <p:restoredTop sz="89837" autoAdjust="0"/>
  </p:normalViewPr>
  <p:slideViewPr>
    <p:cSldViewPr>
      <p:cViewPr varScale="1">
        <p:scale>
          <a:sx n="70" d="100"/>
          <a:sy n="70" d="100"/>
        </p:scale>
        <p:origin x="953" y="3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8" d="100"/>
        <a:sy n="78" d="100"/>
      </p:scale>
      <p:origin x="0" y="-1454"/>
    </p:cViewPr>
  </p:sorterViewPr>
  <p:notesViewPr>
    <p:cSldViewPr>
      <p:cViewPr varScale="1">
        <p:scale>
          <a:sx n="59" d="100"/>
          <a:sy n="59" d="100"/>
        </p:scale>
        <p:origin x="3065" y="27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6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GB" altLang="en-US"/>
          </a:p>
        </p:txBody>
      </p:sp>
      <p:sp>
        <p:nvSpPr>
          <p:cNvPr id="7546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en-GB" altLang="en-US"/>
          </a:p>
        </p:txBody>
      </p:sp>
      <p:sp>
        <p:nvSpPr>
          <p:cNvPr id="7546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GB" altLang="en-US"/>
          </a:p>
        </p:txBody>
      </p:sp>
      <p:sp>
        <p:nvSpPr>
          <p:cNvPr id="7546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38F87108-BF65-4F21-A148-924C46C5E16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703029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US" alt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en-US" alt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Textmasterformate durch Klicken bearbeiten</a:t>
            </a:r>
          </a:p>
          <a:p>
            <a:pPr lvl="1"/>
            <a:r>
              <a:rPr lang="en-US" altLang="en-US"/>
              <a:t>Zweite Ebene</a:t>
            </a:r>
          </a:p>
          <a:p>
            <a:pPr lvl="2"/>
            <a:r>
              <a:rPr lang="en-US" altLang="en-US"/>
              <a:t>Dritte Ebene</a:t>
            </a:r>
          </a:p>
          <a:p>
            <a:pPr lvl="3"/>
            <a:r>
              <a:rPr lang="en-US" altLang="en-US"/>
              <a:t>Vierte Ebene</a:t>
            </a:r>
          </a:p>
          <a:p>
            <a:pPr lvl="4"/>
            <a:r>
              <a:rPr lang="en-US" altLang="en-US"/>
              <a:t>Fünfte Ebene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US" alt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202D1B85-6122-42A9-BFBE-6374EAAF288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1966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2D1B85-6122-42A9-BFBE-6374EAAF2888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91679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2D1B85-6122-42A9-BFBE-6374EAAF2888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8060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2D1B85-6122-42A9-BFBE-6374EAAF2888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61299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2D1B85-6122-42A9-BFBE-6374EAAF2888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65237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2D1B85-6122-42A9-BFBE-6374EAAF2888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0693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 smtClean="0"/>
              <a:t>Understanding Collectivity collectively - Jan Fiete Grosse-Oetringhaus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0B58623-5B6A-4BA4-A1E2-51C67B5C73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8569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 smtClean="0"/>
              <a:t>Understanding Collectivity collectively - Jan Fiete Grosse-Oetringhaus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88DC086-F8E2-46A0-811B-B7B771D4E7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0857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 smtClean="0"/>
              <a:t>Understanding Collectivity collectively - Jan Fiete Grosse-Oetringhaus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AB0008F-8414-4FB0-B0C0-8D40C590F3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1417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79391"/>
            <a:ext cx="2743200" cy="61293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79391"/>
            <a:ext cx="8026400" cy="61293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 smtClean="0"/>
              <a:t>Understanding Collectivity collectively - Jan Fiete Grosse-Oetringhaus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98FC4DA-90CA-48DA-8C97-08F66951C6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68713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 smtClean="0"/>
              <a:t>Understanding Collectivity collectively - Jan Fiete Grosse-Oetringhaus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457728F-64E0-4C03-AE32-48708EEA76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8797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2EF4FA6-C3FB-4517-86AB-2276D9DDFBB1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altLang="en-US" smtClean="0"/>
              <a:t>Understanding Collectivity collectively - Jan Fiete Grosse-Oetringhaus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379321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6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 smtClean="0"/>
              <a:t>Understanding Collectivity collectively - Jan Fiete Grosse-Oetringhaus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8E6F5B6-3B30-4C27-A6D9-C4F4EBACF9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04045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68413"/>
            <a:ext cx="5384800" cy="5040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68413"/>
            <a:ext cx="5384800" cy="5040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 smtClean="0"/>
              <a:t>Understanding Collectivity collectively - Jan Fiete Grosse-Oetringhaus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0777955-76B0-45ED-BE5E-1397CB81F5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25730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9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9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 smtClean="0"/>
              <a:t>Understanding Collectivity collectively - Jan Fiete Grosse-Oetringhaus</a:t>
            </a:r>
            <a:endParaRPr lang="en-US" alt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1F74540-2731-48F9-8364-B2E1E83EC5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05915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 smtClean="0"/>
              <a:t>Understanding Collectivity collectively - Jan Fiete Grosse-Oetringhaus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D1B6EF2-76DC-49B2-8216-756444940F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53611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 smtClean="0"/>
              <a:t>Understanding Collectivity collectively - Jan Fiete Grosse-Oetringhaus</a:t>
            </a:r>
            <a:endParaRPr lang="en-US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048A575-E642-4DAF-9BD3-2CAE4FB3C6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6137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 smtClean="0"/>
              <a:t>Understanding Collectivity collectively - Jan Fiete Grosse-Oetringhaus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2971B59-487D-4A77-B24D-D88B7EDCD4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7008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 smtClean="0"/>
              <a:t>Understanding Collectivity collectively - Jan Fiete Grosse-Oetringhaus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A0F5B96-6633-43D8-A0F6-9DE9DDE73F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80991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 smtClean="0"/>
              <a:t>Understanding Collectivity collectively - Jan Fiete Grosse-Oetringhaus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239610D-BCD3-4057-9FC3-40B0C34D7D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10741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 smtClean="0"/>
              <a:t>Understanding Collectivity collectively - Jan Fiete Grosse-Oetringhaus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0EAA7C0-8A91-448A-8850-B1C98C1A1E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27435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79391"/>
            <a:ext cx="2743200" cy="61293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79391"/>
            <a:ext cx="8026400" cy="61293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 smtClean="0"/>
              <a:t>Understanding Collectivity collectively - Jan Fiete Grosse-Oetringhaus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762BB7D-383C-469B-8F9D-5256B25DA7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46504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10956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pic>
        <p:nvPicPr>
          <p:cNvPr id="5" name="Picture 1" descr="2011-Nov-24-thumb-ALICE_logo_WithoutStrapline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1" y="60325"/>
            <a:ext cx="755650" cy="120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415537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6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01328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412742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9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9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75371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26590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6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 smtClean="0"/>
              <a:t>Understanding Collectivity collectively - Jan Fiete Grosse-Oetringhaus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FC9D833-51B1-4C42-8453-F32DCB0AAE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45401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6677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93349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97882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750205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95263"/>
            <a:ext cx="2743200" cy="59309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95263"/>
            <a:ext cx="8026400" cy="59309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031734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CD08B-1E68-4855-B80B-33C4854F738F}" type="datetime1">
              <a:rPr lang="en-US" smtClean="0"/>
              <a:t>5/10/2017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en-US" smtClean="0"/>
              <a:t>Understanding Collectivity collectively - Jan Fiete Grosse-Oetringhaus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7728F-64E0-4C03-AE32-48708EEA761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75684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76200"/>
            <a:ext cx="10287000" cy="132556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752600"/>
            <a:ext cx="10287000" cy="44243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92875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F32EB9A-9456-44BD-AAF2-316FBF30AB0F}" type="datetime1">
              <a:rPr lang="en-US" smtClean="0"/>
              <a:t>5/10/2017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38400" y="6492875"/>
            <a:ext cx="7315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altLang="en-US" smtClean="0"/>
              <a:t>Understanding Collectivity collectively - Jan Fiete Grosse-Oetringhaus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92875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2EF4FA6-C3FB-4517-86AB-2276D9DDFBB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72169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42120-44FB-4B98-B2A3-0871A7896406}" type="datetime1">
              <a:rPr lang="en-US" smtClean="0"/>
              <a:t>5/10/2017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en-US" smtClean="0"/>
              <a:t>Understanding Collectivity collectively - Jan Fiete Grosse-Oetringhaus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6F5B6-3B30-4C27-A6D9-C4F4EBACF9B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556270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CC45A-ABE7-4ED3-B5FE-799002A23DFD}" type="datetime1">
              <a:rPr lang="en-US" smtClean="0"/>
              <a:t>5/10/2017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en-US" smtClean="0"/>
              <a:t>Understanding Collectivity collectively - Jan Fiete Grosse-Oetringhaus</a:t>
            </a: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77955-76B0-45ED-BE5E-1397CB81F51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353516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6A62B-F583-45F1-9865-8CCBF726325C}" type="datetime1">
              <a:rPr lang="en-US" smtClean="0"/>
              <a:t>5/10/2017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en-US" smtClean="0"/>
              <a:t>Understanding Collectivity collectively - Jan Fiete Grosse-Oetringhaus</a:t>
            </a:r>
            <a:endParaRPr lang="en-US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74540-2731-48F9-8364-B2E1E83EC5B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3811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68413"/>
            <a:ext cx="5384800" cy="5040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68413"/>
            <a:ext cx="5384800" cy="5040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 smtClean="0"/>
              <a:t>Understanding Collectivity collectively - Jan Fiete Grosse-Oetringhaus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15FBB0F-C507-4382-90DA-5B78D444EF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809397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77D7A-90E0-4AD1-B7D1-A617B64E4966}" type="datetime1">
              <a:rPr lang="en-US" smtClean="0"/>
              <a:t>5/10/2017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en-US" smtClean="0"/>
              <a:t>Understanding Collectivity collectively - Jan Fiete Grosse-Oetringhaus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B6EF2-76DC-49B2-8216-756444940FB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99113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D972A-A915-40A5-9ACE-F7B8E8E39709}" type="datetime1">
              <a:rPr lang="en-US" smtClean="0"/>
              <a:t>5/10/2017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en-US" smtClean="0"/>
              <a:t>Understanding Collectivity collectively - Jan Fiete Grosse-Oetringhaus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8A575-E642-4DAF-9BD3-2CAE4FB3C68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979823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18516-FC58-490D-A11F-A1C28690F601}" type="datetime1">
              <a:rPr lang="en-US" smtClean="0"/>
              <a:t>5/10/2017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en-US" smtClean="0"/>
              <a:t>Understanding Collectivity collectively - Jan Fiete Grosse-Oetringhaus</a:t>
            </a: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F5B96-6633-43D8-A0F6-9DE9DDE73FE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510309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5566E-AC25-4742-969F-40DA805DAB3C}" type="datetime1">
              <a:rPr lang="en-US" smtClean="0"/>
              <a:t>5/10/2017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en-US" smtClean="0"/>
              <a:t>Understanding Collectivity collectively - Jan Fiete Grosse-Oetringhaus</a:t>
            </a: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9610D-BCD3-4057-9FC3-40B0C34D7D1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91517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0857B-7316-4EB2-B0BA-D42FFF0FA5E1}" type="datetime1">
              <a:rPr lang="en-US" smtClean="0"/>
              <a:t>5/10/2017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en-US" smtClean="0"/>
              <a:t>Understanding Collectivity collectively - Jan Fiete Grosse-Oetringhaus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AA7C0-8A91-448A-8850-B1C98C1A1E3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910365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08C6F-FA12-482B-9D57-82A390372B75}" type="datetime1">
              <a:rPr lang="en-US" smtClean="0"/>
              <a:t>5/10/2017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en-US" smtClean="0"/>
              <a:t>Understanding Collectivity collectively - Jan Fiete Grosse-Oetringhaus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2BB7D-383C-469B-8F9D-5256B25DA74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9903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68416"/>
            <a:ext cx="5384800" cy="2389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68416"/>
            <a:ext cx="5384800" cy="2389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 smtClean="0"/>
              <a:t>Understanding Collectivity collectively - Jan Fiete Grosse-Oetringhaus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15FBB0F-C507-4382-90DA-5B78D444EF4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Content Placeholder 2"/>
          <p:cNvSpPr>
            <a:spLocks noGrp="1"/>
          </p:cNvSpPr>
          <p:nvPr>
            <p:ph sz="half" idx="12"/>
          </p:nvPr>
        </p:nvSpPr>
        <p:spPr>
          <a:xfrm>
            <a:off x="609600" y="3810003"/>
            <a:ext cx="5384800" cy="2389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13"/>
          </p:nvPr>
        </p:nvSpPr>
        <p:spPr>
          <a:xfrm>
            <a:off x="6197600" y="3810003"/>
            <a:ext cx="5384800" cy="2389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8093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9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9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 smtClean="0"/>
              <a:t>Understanding Collectivity collectively - Jan Fiete Grosse-Oetringhaus</a:t>
            </a:r>
            <a:endParaRPr lang="en-US" alt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A7BADC6-A9A8-40F0-BD3A-0A25502B61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2735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 smtClean="0"/>
              <a:t>Understanding Collectivity collectively - Jan Fiete Grosse-Oetringhaus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7F66DD3-A7CF-4AF8-9500-F0BC3DE669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5160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 smtClean="0"/>
              <a:t>Understanding Collectivity collectively - Jan Fiete Grosse-Oetringhaus</a:t>
            </a:r>
            <a:endParaRPr lang="en-US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884EC71-5620-46B0-9D7C-9201D5D405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3188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 smtClean="0"/>
              <a:t>Understanding Collectivity collectively - Jan Fiete Grosse-Oetringhaus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E3FD88A-3190-4271-9CE1-22E965C36B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4453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362" name="Rectangle 2"/>
          <p:cNvSpPr>
            <a:spLocks noChangeArrowheads="1"/>
          </p:cNvSpPr>
          <p:nvPr userDrawn="1"/>
        </p:nvSpPr>
        <p:spPr bwMode="auto">
          <a:xfrm>
            <a:off x="0" y="6467478"/>
            <a:ext cx="12192000" cy="404813"/>
          </a:xfrm>
          <a:prstGeom prst="rect">
            <a:avLst/>
          </a:prstGeom>
          <a:solidFill>
            <a:srgbClr val="1D00C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9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24419" y="6507163"/>
            <a:ext cx="10274300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en-GB" altLang="en-US" smtClean="0"/>
              <a:t>Understanding Collectivity collectively - Jan Fiete Grosse-Oetringhaus</a:t>
            </a:r>
            <a:endParaRPr lang="en-US" altLang="en-US" dirty="0"/>
          </a:p>
        </p:txBody>
      </p:sp>
      <p:sp>
        <p:nvSpPr>
          <p:cNvPr id="1039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507163"/>
            <a:ext cx="2844800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bg1"/>
                </a:solidFill>
              </a:defRPr>
            </a:lvl1pPr>
          </a:lstStyle>
          <a:p>
            <a:fld id="{68607151-4720-4FA3-B841-E0F060FF7D81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39368" name="Rectangle 8"/>
          <p:cNvSpPr>
            <a:spLocks noChangeArrowheads="1"/>
          </p:cNvSpPr>
          <p:nvPr/>
        </p:nvSpPr>
        <p:spPr bwMode="auto">
          <a:xfrm>
            <a:off x="624419" y="179388"/>
            <a:ext cx="10943167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de-DE" altLang="en-US" sz="4000" b="0"/>
          </a:p>
        </p:txBody>
      </p:sp>
      <p:sp>
        <p:nvSpPr>
          <p:cNvPr id="1039369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268413"/>
            <a:ext cx="10972800" cy="504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39370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624419" y="179388"/>
            <a:ext cx="10943167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de-D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92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hf hdr="0" dt="0"/>
  <p:txStyles>
    <p:titleStyle>
      <a:lvl1pPr algn="ctr" rtl="0" fontAlgn="base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2611" name="Rectangle 3"/>
          <p:cNvSpPr>
            <a:spLocks noChangeArrowheads="1"/>
          </p:cNvSpPr>
          <p:nvPr userDrawn="1"/>
        </p:nvSpPr>
        <p:spPr bwMode="auto">
          <a:xfrm>
            <a:off x="0" y="6467478"/>
            <a:ext cx="12192000" cy="404813"/>
          </a:xfrm>
          <a:prstGeom prst="rect">
            <a:avLst/>
          </a:prstGeom>
          <a:solidFill>
            <a:srgbClr val="1D00C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261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063751" y="179388"/>
            <a:ext cx="9503833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de-DE" altLang="en-US"/>
          </a:p>
        </p:txBody>
      </p:sp>
      <p:sp>
        <p:nvSpPr>
          <p:cNvPr id="1092613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268413"/>
            <a:ext cx="10972800" cy="504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9261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24419" y="6507163"/>
            <a:ext cx="10274300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en-GB" altLang="en-US" smtClean="0"/>
              <a:t>Understanding Collectivity collectively - Jan Fiete Grosse-Oetringhaus</a:t>
            </a:r>
            <a:endParaRPr lang="en-US" altLang="en-US" dirty="0"/>
          </a:p>
        </p:txBody>
      </p:sp>
      <p:sp>
        <p:nvSpPr>
          <p:cNvPr id="109261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507163"/>
            <a:ext cx="2844800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bg1"/>
                </a:solidFill>
              </a:defRPr>
            </a:lvl1pPr>
          </a:lstStyle>
          <a:p>
            <a:fld id="{ADA8769D-26C3-4627-876F-C8242DC0353A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8" name="Picture 1" descr="2011-Nov-24-thumb-ALICE_logo_WithoutStrapline.gif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1" y="60325"/>
            <a:ext cx="755650" cy="120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hf hdr="0" dt="0"/>
  <p:txStyles>
    <p:titleStyle>
      <a:lvl1pPr algn="ctr" rtl="0" fontAlgn="base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6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4419" y="195266"/>
            <a:ext cx="10943167" cy="1138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de-DE" altLang="en-US"/>
          </a:p>
        </p:txBody>
      </p:sp>
      <p:sp>
        <p:nvSpPr>
          <p:cNvPr id="10946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hf hdr="0" dt="0"/>
  <p:txStyles>
    <p:titleStyle>
      <a:lvl1pPr algn="ctr" rtl="0" fontAlgn="base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945171-4CE8-4F2F-8308-C9E22D01E660}" type="datetime1">
              <a:rPr lang="en-US" smtClean="0"/>
              <a:t>5/10/2017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altLang="en-US" smtClean="0"/>
              <a:t>Understanding Collectivity collectively - Jan Fiete Grosse-Oetringhaus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607151-4720-4FA3-B841-E0F060FF7D81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7" name="Rectangle 3"/>
          <p:cNvSpPr>
            <a:spLocks noChangeArrowheads="1"/>
          </p:cNvSpPr>
          <p:nvPr userDrawn="1"/>
        </p:nvSpPr>
        <p:spPr bwMode="auto">
          <a:xfrm>
            <a:off x="0" y="6467478"/>
            <a:ext cx="12192000" cy="404813"/>
          </a:xfrm>
          <a:prstGeom prst="rect">
            <a:avLst/>
          </a:prstGeom>
          <a:solidFill>
            <a:srgbClr val="1D00C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" name="Picture 1" descr="2011-Nov-24-thumb-ALICE_logo_WithoutStrapline.gif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1" y="60325"/>
            <a:ext cx="755650" cy="120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3834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13" Type="http://schemas.openxmlformats.org/officeDocument/2006/relationships/image" Target="../media/image11.wmf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oleObject" Target="../embeddings/oleObject3.bin"/><Relationship Id="rId2" Type="http://schemas.openxmlformats.org/officeDocument/2006/relationships/slideLayout" Target="../slideLayouts/slideLayout3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png"/><Relationship Id="rId11" Type="http://schemas.openxmlformats.org/officeDocument/2006/relationships/image" Target="../media/image10.wmf"/><Relationship Id="rId5" Type="http://schemas.openxmlformats.org/officeDocument/2006/relationships/image" Target="../media/image14.png"/><Relationship Id="rId10" Type="http://schemas.openxmlformats.org/officeDocument/2006/relationships/oleObject" Target="../embeddings/oleObject2.bin"/><Relationship Id="rId4" Type="http://schemas.openxmlformats.org/officeDocument/2006/relationships/image" Target="../media/image13.png"/><Relationship Id="rId9" Type="http://schemas.openxmlformats.org/officeDocument/2006/relationships/image" Target="../media/image9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32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lpcc.web.cern.ch/LPCC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indico.cern.ch/event/393716/timetable/" TargetMode="External"/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118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919291" y="1676400"/>
            <a:ext cx="8353425" cy="1470025"/>
          </a:xfrm>
        </p:spPr>
        <p:txBody>
          <a:bodyPr anchor="ctr"/>
          <a:lstStyle/>
          <a:p>
            <a:r>
              <a:rPr lang="en-US" altLang="en-US" sz="3600" dirty="0"/>
              <a:t>Understanding </a:t>
            </a:r>
            <a:r>
              <a:rPr lang="en-US" altLang="en-US" sz="3600" dirty="0" smtClean="0"/>
              <a:t>Collectivity collectively</a:t>
            </a:r>
            <a:br>
              <a:rPr lang="en-US" altLang="en-US" sz="3600" dirty="0" smtClean="0"/>
            </a:br>
            <a:r>
              <a:rPr lang="en-US" altLang="en-US" sz="3600" dirty="0" smtClean="0"/>
              <a:t/>
            </a:r>
            <a:br>
              <a:rPr lang="en-US" altLang="en-US" sz="3600" dirty="0" smtClean="0"/>
            </a:br>
            <a:r>
              <a:rPr lang="en-US" altLang="en-US" sz="2800" dirty="0" smtClean="0"/>
              <a:t>Activities within the CERN LPCC MB&amp;UE WG</a:t>
            </a:r>
            <a:endParaRPr lang="en-US" altLang="en-US" sz="3600" dirty="0"/>
          </a:p>
        </p:txBody>
      </p:sp>
      <p:sp>
        <p:nvSpPr>
          <p:cNvPr id="342118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783016"/>
            <a:ext cx="7924800" cy="2160587"/>
          </a:xfrm>
        </p:spPr>
        <p:txBody>
          <a:bodyPr/>
          <a:lstStyle/>
          <a:p>
            <a:r>
              <a:rPr lang="en-US" altLang="en-US" sz="2800" dirty="0"/>
              <a:t>Jan </a:t>
            </a:r>
            <a:r>
              <a:rPr lang="en-US" altLang="en-US" sz="2800" dirty="0" err="1"/>
              <a:t>Fiete</a:t>
            </a:r>
            <a:r>
              <a:rPr lang="en-US" altLang="en-US" sz="2800" dirty="0"/>
              <a:t> </a:t>
            </a:r>
            <a:r>
              <a:rPr lang="en-US" altLang="en-US" sz="2800" dirty="0" smtClean="0"/>
              <a:t>Grosse-</a:t>
            </a:r>
            <a:r>
              <a:rPr lang="en-US" altLang="en-US" sz="2800" dirty="0" err="1" smtClean="0"/>
              <a:t>Oetringhaus</a:t>
            </a:r>
            <a:r>
              <a:rPr lang="en-US" altLang="en-US" sz="2800" dirty="0" smtClean="0"/>
              <a:t>, </a:t>
            </a:r>
            <a:r>
              <a:rPr lang="en-US" altLang="en-US" sz="2800" dirty="0" smtClean="0"/>
              <a:t>CERN</a:t>
            </a:r>
            <a:endParaRPr lang="en-US" altLang="en-US" sz="2800" dirty="0"/>
          </a:p>
          <a:p>
            <a:endParaRPr lang="en-US" altLang="en-US" sz="2800" dirty="0" smtClean="0"/>
          </a:p>
          <a:p>
            <a:r>
              <a:rPr lang="en-US" altLang="en-US" sz="2800" dirty="0" smtClean="0"/>
              <a:t>Workshop on Collectivity in Small Systems</a:t>
            </a:r>
            <a:endParaRPr lang="en-US" altLang="en-US" sz="2800" dirty="0"/>
          </a:p>
          <a:p>
            <a:r>
              <a:rPr lang="en-US" altLang="en-US" sz="2800" dirty="0"/>
              <a:t>11.05.17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Event Selection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01764"/>
            <a:ext cx="11049000" cy="4775200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High-multiplicity triggers</a:t>
            </a:r>
          </a:p>
          <a:p>
            <a:pPr lvl="1"/>
            <a:r>
              <a:rPr lang="en-GB" dirty="0" smtClean="0"/>
              <a:t>Multiplicity, Energy</a:t>
            </a:r>
          </a:p>
          <a:p>
            <a:pPr lvl="1"/>
            <a:r>
              <a:rPr lang="en-GB" dirty="0" smtClean="0"/>
              <a:t>Forward, central rapidity</a:t>
            </a:r>
          </a:p>
          <a:p>
            <a:pPr lvl="1"/>
            <a:r>
              <a:rPr lang="en-GB" dirty="0" smtClean="0"/>
              <a:t>ALICE: mainly forward tracks (scintillator), central tracks (clusters online, tracks offline)</a:t>
            </a:r>
          </a:p>
          <a:p>
            <a:pPr lvl="1"/>
            <a:r>
              <a:rPr lang="en-GB" dirty="0" smtClean="0"/>
              <a:t>ATLAS: </a:t>
            </a:r>
            <a:r>
              <a:rPr lang="en-GB" dirty="0" err="1" smtClean="0"/>
              <a:t>pretrigger</a:t>
            </a:r>
            <a:r>
              <a:rPr lang="en-GB" dirty="0" smtClean="0"/>
              <a:t> (FCAL, forward) + tracks (HLT)</a:t>
            </a:r>
          </a:p>
          <a:p>
            <a:pPr lvl="1"/>
            <a:r>
              <a:rPr lang="en-GB" dirty="0"/>
              <a:t>CMS: mid-rapidity: </a:t>
            </a:r>
            <a:r>
              <a:rPr lang="en-GB" dirty="0" err="1"/>
              <a:t>pretrigger</a:t>
            </a:r>
            <a:r>
              <a:rPr lang="en-GB" dirty="0"/>
              <a:t> (ECAL, </a:t>
            </a:r>
            <a:r>
              <a:rPr lang="en-GB" dirty="0" smtClean="0"/>
              <a:t>HCAL) </a:t>
            </a:r>
            <a:r>
              <a:rPr lang="en-GB" dirty="0"/>
              <a:t>+ tracks (HLT</a:t>
            </a:r>
            <a:r>
              <a:rPr lang="en-GB" dirty="0" smtClean="0"/>
              <a:t>)</a:t>
            </a:r>
          </a:p>
          <a:p>
            <a:r>
              <a:rPr lang="en-GB" dirty="0" smtClean="0"/>
              <a:t>Slicing in event classes</a:t>
            </a:r>
          </a:p>
          <a:p>
            <a:pPr lvl="1"/>
            <a:r>
              <a:rPr lang="en-GB" dirty="0" smtClean="0"/>
              <a:t>What percentage classes we can </a:t>
            </a:r>
            <a:br>
              <a:rPr lang="en-GB" dirty="0" smtClean="0"/>
            </a:br>
            <a:r>
              <a:rPr lang="en-GB" dirty="0" smtClean="0"/>
              <a:t>all reach?</a:t>
            </a:r>
          </a:p>
          <a:p>
            <a:r>
              <a:rPr lang="en-GB" dirty="0" smtClean="0"/>
              <a:t>Characterisation of event classes</a:t>
            </a:r>
          </a:p>
          <a:p>
            <a:pPr lvl="1"/>
            <a:r>
              <a:rPr lang="en-GB" dirty="0" err="1" smtClean="0"/>
              <a:t>N</a:t>
            </a:r>
            <a:r>
              <a:rPr lang="en-GB" baseline="-25000" dirty="0" err="1" smtClean="0"/>
              <a:t>offline,track</a:t>
            </a:r>
            <a:r>
              <a:rPr lang="en-GB" dirty="0" smtClean="0"/>
              <a:t>, </a:t>
            </a:r>
            <a:r>
              <a:rPr lang="en-GB" dirty="0" err="1" smtClean="0"/>
              <a:t>N</a:t>
            </a:r>
            <a:r>
              <a:rPr lang="en-GB" baseline="-25000" dirty="0" err="1" smtClean="0"/>
              <a:t>ch</a:t>
            </a:r>
            <a:r>
              <a:rPr lang="en-GB" dirty="0" smtClean="0"/>
              <a:t> (corrected), …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en-US" smtClean="0"/>
              <a:t>Understanding Collectivity collectively - Jan Fiete Grosse-Oetringhaus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F4FA6-C3FB-4517-86AB-2276D9DDFBB1}" type="slidenum">
              <a:rPr lang="en-US" altLang="en-US" smtClean="0"/>
              <a:pPr/>
              <a:t>10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4679474"/>
            <a:ext cx="6019800" cy="165544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763000" y="4572000"/>
            <a:ext cx="3352800" cy="16049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628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Phase Space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Pseudorapidity</a:t>
            </a:r>
            <a:endParaRPr lang="en-GB" dirty="0" smtClean="0"/>
          </a:p>
          <a:p>
            <a:pPr lvl="1"/>
            <a:r>
              <a:rPr lang="en-GB" dirty="0" smtClean="0"/>
              <a:t>|</a:t>
            </a:r>
            <a:r>
              <a:rPr lang="en-GB" dirty="0" smtClean="0">
                <a:latin typeface="Symbol" panose="05050102010706020507" pitchFamily="18" charset="2"/>
              </a:rPr>
              <a:t>h</a:t>
            </a:r>
            <a:r>
              <a:rPr lang="en-GB" dirty="0" smtClean="0"/>
              <a:t>| &lt; 0.8 (ALICE, ATLAS, CMS)  	“</a:t>
            </a:r>
            <a:r>
              <a:rPr lang="en-GB" i="1" dirty="0" smtClean="0"/>
              <a:t>narrow</a:t>
            </a:r>
            <a:r>
              <a:rPr lang="en-GB" dirty="0" smtClean="0"/>
              <a:t> </a:t>
            </a:r>
            <a:r>
              <a:rPr lang="en-GB" dirty="0" smtClean="0">
                <a:latin typeface="Symbol" panose="05050102010706020507" pitchFamily="18" charset="2"/>
              </a:rPr>
              <a:t>h</a:t>
            </a:r>
            <a:r>
              <a:rPr lang="en-GB" dirty="0" smtClean="0"/>
              <a:t>”</a:t>
            </a:r>
          </a:p>
          <a:p>
            <a:pPr lvl="1"/>
            <a:r>
              <a:rPr lang="en-GB" dirty="0" smtClean="0"/>
              <a:t>and |</a:t>
            </a:r>
            <a:r>
              <a:rPr lang="en-GB" dirty="0" smtClean="0">
                <a:latin typeface="Symbol" panose="05050102010706020507" pitchFamily="18" charset="2"/>
              </a:rPr>
              <a:t>h</a:t>
            </a:r>
            <a:r>
              <a:rPr lang="en-GB" dirty="0" smtClean="0"/>
              <a:t>| &lt; 2.4 (ATLAS, CMS)	“</a:t>
            </a:r>
            <a:r>
              <a:rPr lang="en-GB" i="1" dirty="0" smtClean="0"/>
              <a:t>wide</a:t>
            </a:r>
            <a:r>
              <a:rPr lang="en-GB" dirty="0" smtClean="0"/>
              <a:t> </a:t>
            </a:r>
            <a:r>
              <a:rPr lang="en-GB" dirty="0" smtClean="0">
                <a:latin typeface="Symbol" panose="05050102010706020507" pitchFamily="18" charset="2"/>
              </a:rPr>
              <a:t>h</a:t>
            </a:r>
            <a:r>
              <a:rPr lang="en-GB" dirty="0" smtClean="0"/>
              <a:t>”</a:t>
            </a:r>
          </a:p>
          <a:p>
            <a:r>
              <a:rPr lang="en-GB" dirty="0" smtClean="0"/>
              <a:t>Momentum</a:t>
            </a:r>
          </a:p>
          <a:p>
            <a:pPr lvl="1"/>
            <a:r>
              <a:rPr lang="en-GB" dirty="0" err="1" smtClean="0"/>
              <a:t>p</a:t>
            </a:r>
            <a:r>
              <a:rPr lang="en-GB" baseline="-25000" dirty="0" err="1" smtClean="0"/>
              <a:t>T,min</a:t>
            </a:r>
            <a:r>
              <a:rPr lang="en-GB" dirty="0" smtClean="0"/>
              <a:t> &gt; 0.3 GeV/c</a:t>
            </a:r>
          </a:p>
          <a:p>
            <a:endParaRPr lang="en-GB" dirty="0" smtClean="0"/>
          </a:p>
          <a:p>
            <a:pPr lvl="1"/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en-US" smtClean="0"/>
              <a:t>Understanding Collectivity collectively - Jan Fiete Grosse-Oetringhaus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F4FA6-C3FB-4517-86AB-2276D9DDFBB1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363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 of common plot for our purpose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Two particle correlation defined as …</a:t>
            </a:r>
          </a:p>
          <a:p>
            <a:r>
              <a:rPr lang="en-GB" dirty="0" smtClean="0"/>
              <a:t>For primary particles defined as … in </a:t>
            </a:r>
            <a:r>
              <a:rPr lang="en-GB" dirty="0"/>
              <a:t>|</a:t>
            </a:r>
            <a:r>
              <a:rPr lang="en-GB" dirty="0">
                <a:latin typeface="Symbol" panose="05050102010706020507" pitchFamily="18" charset="2"/>
              </a:rPr>
              <a:t>h</a:t>
            </a:r>
            <a:r>
              <a:rPr lang="en-GB" dirty="0"/>
              <a:t>|, </a:t>
            </a:r>
            <a:r>
              <a:rPr lang="en-GB" dirty="0" err="1"/>
              <a:t>p</a:t>
            </a:r>
            <a:r>
              <a:rPr lang="en-GB" baseline="-25000" dirty="0" err="1"/>
              <a:t>T</a:t>
            </a:r>
            <a:endParaRPr lang="en-GB" dirty="0" smtClean="0"/>
          </a:p>
          <a:p>
            <a:pPr lvl="1"/>
            <a:r>
              <a:rPr lang="en-GB" dirty="0" smtClean="0"/>
              <a:t>Corrected for secondary contamination, tracking efficiency</a:t>
            </a:r>
          </a:p>
          <a:p>
            <a:r>
              <a:rPr lang="en-GB" dirty="0" smtClean="0"/>
              <a:t>For events which have X … Y primary particles (thus corrected) within |</a:t>
            </a:r>
            <a:r>
              <a:rPr lang="en-GB" dirty="0" smtClean="0">
                <a:latin typeface="Symbol" panose="05050102010706020507" pitchFamily="18" charset="2"/>
              </a:rPr>
              <a:t>h</a:t>
            </a:r>
            <a:r>
              <a:rPr lang="en-GB" dirty="0" smtClean="0"/>
              <a:t>|, </a:t>
            </a:r>
            <a:r>
              <a:rPr lang="en-GB" dirty="0" err="1" smtClean="0"/>
              <a:t>p</a:t>
            </a:r>
            <a:r>
              <a:rPr lang="en-GB" baseline="-25000" dirty="0" err="1" smtClean="0"/>
              <a:t>T</a:t>
            </a:r>
            <a:endParaRPr lang="en-GB" baseline="-25000" dirty="0" smtClean="0"/>
          </a:p>
          <a:p>
            <a:pPr lvl="1"/>
            <a:r>
              <a:rPr lang="en-GB" dirty="0" smtClean="0"/>
              <a:t>Corrected for trigger response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en-US" smtClean="0"/>
              <a:t>Understanding Collectivity collectively - Jan Fiete Grosse-Oetringhaus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F4FA6-C3FB-4517-86AB-2276D9DDFBB1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323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2200" y="4532403"/>
            <a:ext cx="2060488" cy="18626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Common Observable: </a:t>
            </a:r>
            <a:br>
              <a:rPr lang="en-GB" dirty="0" smtClean="0"/>
            </a:br>
            <a:r>
              <a:rPr lang="en-GB" dirty="0" smtClean="0"/>
              <a:t>Two-Particle Correlation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Definition</a:t>
            </a:r>
          </a:p>
          <a:p>
            <a:pPr lvl="1"/>
            <a:r>
              <a:rPr lang="en-GB" dirty="0" smtClean="0"/>
              <a:t>Per-trigger yield</a:t>
            </a:r>
          </a:p>
          <a:p>
            <a:pPr lvl="1"/>
            <a:r>
              <a:rPr lang="en-GB" dirty="0" smtClean="0"/>
              <a:t>Event averaging</a:t>
            </a:r>
          </a:p>
          <a:p>
            <a:pPr lvl="1"/>
            <a:r>
              <a:rPr lang="en-GB" dirty="0" smtClean="0"/>
              <a:t>Mixed event on 2D or projection?</a:t>
            </a:r>
          </a:p>
          <a:p>
            <a:pPr lvl="1"/>
            <a:r>
              <a:rPr lang="en-GB" dirty="0" smtClean="0"/>
              <a:t>Averaging over multiplicity bins</a:t>
            </a:r>
            <a:endParaRPr lang="en-GB" dirty="0"/>
          </a:p>
          <a:p>
            <a:r>
              <a:rPr lang="en-GB" dirty="0" smtClean="0"/>
              <a:t>Binning (event class, </a:t>
            </a:r>
            <a:r>
              <a:rPr lang="en-GB" dirty="0" err="1" smtClean="0"/>
              <a:t>p</a:t>
            </a:r>
            <a:r>
              <a:rPr lang="en-GB" baseline="-25000" dirty="0" err="1" smtClean="0"/>
              <a:t>T</a:t>
            </a:r>
            <a:r>
              <a:rPr lang="en-GB" dirty="0" smtClean="0"/>
              <a:t> bins)</a:t>
            </a:r>
          </a:p>
          <a:p>
            <a:r>
              <a:rPr lang="en-GB" dirty="0" smtClean="0"/>
              <a:t>Corrected for tracking efficiency, </a:t>
            </a:r>
            <a:r>
              <a:rPr lang="en-GB" dirty="0" err="1" smtClean="0"/>
              <a:t>secondaries</a:t>
            </a:r>
            <a:endParaRPr lang="en-GB" dirty="0" smtClean="0"/>
          </a:p>
          <a:p>
            <a:r>
              <a:rPr lang="en-GB" dirty="0" smtClean="0"/>
              <a:t>Output plots (no subtraction)</a:t>
            </a:r>
          </a:p>
          <a:p>
            <a:pPr lvl="1"/>
            <a:r>
              <a:rPr lang="en-GB" dirty="0" smtClean="0"/>
              <a:t>2D per-trigger yield</a:t>
            </a:r>
          </a:p>
          <a:p>
            <a:pPr lvl="1"/>
            <a:r>
              <a:rPr lang="en-GB" dirty="0" smtClean="0"/>
              <a:t>Projection to </a:t>
            </a:r>
            <a:r>
              <a:rPr lang="en-GB" dirty="0" err="1" smtClean="0">
                <a:latin typeface="Symbol" panose="05050102010706020507" pitchFamily="18" charset="2"/>
              </a:rPr>
              <a:t>Df</a:t>
            </a:r>
            <a:endParaRPr lang="en-GB" dirty="0" smtClean="0"/>
          </a:p>
          <a:p>
            <a:pPr lvl="1"/>
            <a:r>
              <a:rPr lang="en-GB" dirty="0" err="1" smtClean="0"/>
              <a:t>v</a:t>
            </a:r>
            <a:r>
              <a:rPr lang="en-GB" baseline="-25000" dirty="0" err="1" smtClean="0"/>
              <a:t>n</a:t>
            </a:r>
            <a:r>
              <a:rPr lang="en-GB" dirty="0" smtClean="0"/>
              <a:t> from fit vs </a:t>
            </a:r>
            <a:r>
              <a:rPr lang="en-GB" dirty="0" err="1" smtClean="0"/>
              <a:t>N</a:t>
            </a:r>
            <a:r>
              <a:rPr lang="en-GB" baseline="-25000" dirty="0" err="1" smtClean="0"/>
              <a:t>ch</a:t>
            </a:r>
            <a:r>
              <a:rPr lang="en-GB" dirty="0" smtClean="0"/>
              <a:t> (corrected), </a:t>
            </a:r>
            <a:r>
              <a:rPr lang="en-GB" dirty="0" err="1" smtClean="0"/>
              <a:t>p</a:t>
            </a:r>
            <a:r>
              <a:rPr lang="en-GB" baseline="-25000" dirty="0" err="1" smtClean="0"/>
              <a:t>T</a:t>
            </a:r>
            <a:r>
              <a:rPr lang="en-GB" dirty="0" smtClean="0"/>
              <a:t> (</a:t>
            </a:r>
            <a:r>
              <a:rPr lang="en-GB" dirty="0" smtClean="0">
                <a:latin typeface="Symbol" panose="05050102010706020507" pitchFamily="18" charset="2"/>
              </a:rPr>
              <a:t>h</a:t>
            </a:r>
            <a:r>
              <a:rPr lang="en-GB" dirty="0" smtClean="0"/>
              <a:t>-gap?)</a:t>
            </a:r>
          </a:p>
          <a:p>
            <a:r>
              <a:rPr lang="en-GB" dirty="0" smtClean="0"/>
              <a:t>Subtraction (next slide…)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en-US" smtClean="0"/>
              <a:t>Understanding Collectivity collectively - Jan Fiete Grosse-Oetringhaus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F4FA6-C3FB-4517-86AB-2276D9DDFBB1}" type="slidenum">
              <a:rPr lang="en-US" altLang="en-US" smtClean="0"/>
              <a:pPr/>
              <a:t>13</a:t>
            </a:fld>
            <a:endParaRPr lang="en-US" altLang="en-US"/>
          </a:p>
        </p:txBody>
      </p:sp>
      <p:pic>
        <p:nvPicPr>
          <p:cNvPr id="6" name="Content Placeholder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44" r="3919" b="14458"/>
          <a:stretch/>
        </p:blipFill>
        <p:spPr bwMode="auto">
          <a:xfrm>
            <a:off x="7924801" y="4495418"/>
            <a:ext cx="2057400" cy="1877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36057" y="755476"/>
            <a:ext cx="3333750" cy="7524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77075" y="76200"/>
            <a:ext cx="2676525" cy="7429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95007" y="85899"/>
            <a:ext cx="2457450" cy="666750"/>
          </a:xfrm>
          <a:prstGeom prst="rect">
            <a:avLst/>
          </a:prstGeom>
        </p:spPr>
      </p:pic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3556798"/>
              </p:ext>
            </p:extLst>
          </p:nvPr>
        </p:nvGraphicFramePr>
        <p:xfrm>
          <a:off x="6814334" y="1989586"/>
          <a:ext cx="1727200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0" name="Equation" r:id="rId8" imgW="1295280" imgH="520560" progId="Equation.3">
                  <p:embed/>
                </p:oleObj>
              </mc:Choice>
              <mc:Fallback>
                <p:oleObj name="Equation" r:id="rId8" imgW="1295280" imgH="52056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814334" y="1989586"/>
                        <a:ext cx="1727200" cy="695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3033260"/>
              </p:ext>
            </p:extLst>
          </p:nvPr>
        </p:nvGraphicFramePr>
        <p:xfrm>
          <a:off x="9055100" y="1916112"/>
          <a:ext cx="26416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1" name="Equation" r:id="rId10" imgW="1981080" imgH="495000" progId="Equation.3">
                  <p:embed/>
                </p:oleObj>
              </mc:Choice>
              <mc:Fallback>
                <p:oleObj name="Equation" r:id="rId10" imgW="1981080" imgH="495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9055100" y="1916112"/>
                        <a:ext cx="2641600" cy="660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/>
          <p:cNvSpPr/>
          <p:nvPr/>
        </p:nvSpPr>
        <p:spPr>
          <a:xfrm>
            <a:off x="7239000" y="76200"/>
            <a:ext cx="4800599" cy="143175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7150537" y="1675751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CMS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9415900" y="1600200"/>
            <a:ext cx="1749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ATLAS, ALICE</a:t>
            </a:r>
            <a:endParaRPr lang="en-GB" dirty="0"/>
          </a:p>
        </p:txBody>
      </p:sp>
      <p:sp>
        <p:nvSpPr>
          <p:cNvPr id="18" name="Rectangle 17"/>
          <p:cNvSpPr/>
          <p:nvPr/>
        </p:nvSpPr>
        <p:spPr>
          <a:xfrm>
            <a:off x="6705600" y="1600200"/>
            <a:ext cx="5346857" cy="11740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2527197"/>
              </p:ext>
            </p:extLst>
          </p:nvPr>
        </p:nvGraphicFramePr>
        <p:xfrm>
          <a:off x="9131300" y="2971800"/>
          <a:ext cx="2805633" cy="13716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2" name="Equation" r:id="rId12" imgW="1765080" imgH="863280" progId="Equation.3">
                  <p:embed/>
                </p:oleObj>
              </mc:Choice>
              <mc:Fallback>
                <p:oleObj name="Equation" r:id="rId12" imgW="1765080" imgH="8632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9131300" y="2971800"/>
                        <a:ext cx="2805633" cy="13716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20"/>
          <p:cNvSpPr/>
          <p:nvPr/>
        </p:nvSpPr>
        <p:spPr>
          <a:xfrm>
            <a:off x="8991600" y="2895600"/>
            <a:ext cx="3048000" cy="149235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39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Common Observable: </a:t>
            </a:r>
            <a:br>
              <a:rPr lang="en-GB" dirty="0"/>
            </a:br>
            <a:r>
              <a:rPr lang="en-GB" dirty="0"/>
              <a:t>Two-Particle Correlation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Subtraction procedure (both)</a:t>
            </a:r>
          </a:p>
          <a:p>
            <a:pPr lvl="1"/>
            <a:r>
              <a:rPr lang="en-GB" dirty="0" smtClean="0"/>
              <a:t>Template fit</a:t>
            </a:r>
          </a:p>
          <a:p>
            <a:pPr lvl="1"/>
            <a:r>
              <a:rPr lang="en-GB" dirty="0" smtClean="0"/>
              <a:t>Peripheral subtraction</a:t>
            </a:r>
          </a:p>
          <a:p>
            <a:r>
              <a:rPr lang="en-GB" dirty="0" smtClean="0"/>
              <a:t>Feasible in |</a:t>
            </a:r>
            <a:r>
              <a:rPr lang="en-GB" dirty="0" smtClean="0">
                <a:latin typeface="Symbol" panose="05050102010706020507" pitchFamily="18" charset="2"/>
              </a:rPr>
              <a:t>h</a:t>
            </a:r>
            <a:r>
              <a:rPr lang="en-GB" dirty="0" smtClean="0"/>
              <a:t>| &lt; 0.8? How much additional work for ATLAS/CMS?</a:t>
            </a:r>
          </a:p>
          <a:p>
            <a:r>
              <a:rPr lang="en-GB" dirty="0" smtClean="0"/>
              <a:t>Output plots</a:t>
            </a:r>
          </a:p>
          <a:p>
            <a:pPr lvl="1"/>
            <a:r>
              <a:rPr lang="en-GB" dirty="0" smtClean="0"/>
              <a:t>Extracted </a:t>
            </a:r>
            <a:r>
              <a:rPr lang="en-GB" dirty="0" err="1" smtClean="0"/>
              <a:t>v</a:t>
            </a:r>
            <a:r>
              <a:rPr lang="en-GB" baseline="-25000" dirty="0" err="1" smtClean="0"/>
              <a:t>n</a:t>
            </a:r>
            <a:r>
              <a:rPr lang="en-GB" dirty="0" smtClean="0"/>
              <a:t> vs. </a:t>
            </a:r>
            <a:r>
              <a:rPr lang="en-GB" dirty="0" err="1" smtClean="0"/>
              <a:t>N</a:t>
            </a:r>
            <a:r>
              <a:rPr lang="en-GB" baseline="-25000" dirty="0" err="1" smtClean="0"/>
              <a:t>ch</a:t>
            </a:r>
            <a:r>
              <a:rPr lang="en-GB" dirty="0" smtClean="0"/>
              <a:t> (corrected), </a:t>
            </a:r>
            <a:r>
              <a:rPr lang="en-GB" dirty="0" err="1" smtClean="0"/>
              <a:t>p</a:t>
            </a:r>
            <a:r>
              <a:rPr lang="en-GB" baseline="-25000" dirty="0" err="1" smtClean="0"/>
              <a:t>T</a:t>
            </a:r>
            <a:endParaRPr lang="en-GB" baseline="-25000" dirty="0" smtClean="0"/>
          </a:p>
          <a:p>
            <a:pPr lvl="1"/>
            <a:r>
              <a:rPr lang="en-GB" dirty="0" smtClean="0"/>
              <a:t>2D plots after subtraction?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en-US" smtClean="0"/>
              <a:t>Understanding Collectivity collectively - Jan Fiete Grosse-Oetringhaus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F4FA6-C3FB-4517-86AB-2276D9DDFBB1}" type="slidenum">
              <a:rPr lang="en-US" altLang="en-US" smtClean="0"/>
              <a:pPr/>
              <a:t>14</a:t>
            </a:fld>
            <a:endParaRPr lang="en-US" altLang="en-US"/>
          </a:p>
        </p:txBody>
      </p:sp>
      <p:pic>
        <p:nvPicPr>
          <p:cNvPr id="6" name="Picture 5" descr="https://atlas.web.cern.ch/Atlas/GROUPS/PHYSICS/PAPERS/HION-2015-09/figaux_1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300" y="3964781"/>
            <a:ext cx="5804277" cy="2067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8185" y="1981200"/>
            <a:ext cx="5857482" cy="97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87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Common Observable:</a:t>
            </a:r>
            <a:br>
              <a:rPr lang="en-GB" dirty="0" smtClean="0"/>
            </a:br>
            <a:r>
              <a:rPr lang="en-GB" dirty="0" err="1" smtClean="0"/>
              <a:t>Cumulants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2, 4, 6, 8-particle</a:t>
            </a:r>
          </a:p>
          <a:p>
            <a:r>
              <a:rPr lang="en-GB" dirty="0" smtClean="0"/>
              <a:t>Definition</a:t>
            </a:r>
          </a:p>
          <a:p>
            <a:pPr lvl="1"/>
            <a:r>
              <a:rPr lang="en-GB" dirty="0" smtClean="0"/>
              <a:t>Averaging</a:t>
            </a:r>
          </a:p>
          <a:p>
            <a:pPr lvl="1"/>
            <a:r>
              <a:rPr lang="en-GB" dirty="0"/>
              <a:t>No </a:t>
            </a:r>
            <a:r>
              <a:rPr lang="en-GB" dirty="0">
                <a:latin typeface="Symbol" panose="05050102010706020507" pitchFamily="18" charset="2"/>
              </a:rPr>
              <a:t>h</a:t>
            </a:r>
            <a:r>
              <a:rPr lang="en-GB" dirty="0"/>
              <a:t>-gap</a:t>
            </a:r>
            <a:r>
              <a:rPr lang="en-GB" dirty="0" smtClean="0"/>
              <a:t>? / </a:t>
            </a:r>
            <a:r>
              <a:rPr lang="en-GB" dirty="0"/>
              <a:t>Sub event method</a:t>
            </a:r>
            <a:r>
              <a:rPr lang="en-GB" dirty="0" smtClean="0"/>
              <a:t>?</a:t>
            </a:r>
          </a:p>
          <a:p>
            <a:r>
              <a:rPr lang="en-GB" dirty="0" smtClean="0"/>
              <a:t>Binning</a:t>
            </a:r>
          </a:p>
          <a:p>
            <a:pPr lvl="1"/>
            <a:r>
              <a:rPr lang="en-GB" dirty="0" err="1" smtClean="0"/>
              <a:t>pT</a:t>
            </a:r>
            <a:r>
              <a:rPr lang="en-GB" dirty="0" smtClean="0"/>
              <a:t> ranges</a:t>
            </a:r>
          </a:p>
          <a:p>
            <a:r>
              <a:rPr lang="en-GB" dirty="0" smtClean="0"/>
              <a:t>Output plots</a:t>
            </a:r>
          </a:p>
          <a:p>
            <a:pPr lvl="1"/>
            <a:r>
              <a:rPr lang="en-GB" dirty="0" err="1" smtClean="0"/>
              <a:t>c</a:t>
            </a:r>
            <a:r>
              <a:rPr lang="en-GB" baseline="-25000" dirty="0" err="1" smtClean="0"/>
              <a:t>n</a:t>
            </a:r>
            <a:r>
              <a:rPr lang="en-GB" dirty="0" smtClean="0"/>
              <a:t> and </a:t>
            </a:r>
            <a:r>
              <a:rPr lang="en-GB" dirty="0" err="1" smtClean="0"/>
              <a:t>v</a:t>
            </a:r>
            <a:r>
              <a:rPr lang="en-GB" baseline="-25000" dirty="0" err="1" smtClean="0"/>
              <a:t>n</a:t>
            </a:r>
            <a:r>
              <a:rPr lang="en-GB" dirty="0"/>
              <a:t> </a:t>
            </a:r>
            <a:r>
              <a:rPr lang="en-GB" dirty="0" smtClean="0"/>
              <a:t>vs. </a:t>
            </a:r>
            <a:r>
              <a:rPr lang="en-GB" dirty="0" err="1" smtClean="0"/>
              <a:t>N</a:t>
            </a:r>
            <a:r>
              <a:rPr lang="en-GB" baseline="-25000" dirty="0" err="1" smtClean="0"/>
              <a:t>ch</a:t>
            </a:r>
            <a:r>
              <a:rPr lang="en-GB" baseline="-25000" dirty="0" smtClean="0"/>
              <a:t> </a:t>
            </a:r>
            <a:r>
              <a:rPr lang="en-GB" dirty="0" smtClean="0"/>
              <a:t>(corrected), </a:t>
            </a:r>
            <a:r>
              <a:rPr lang="en-GB" dirty="0" err="1" smtClean="0"/>
              <a:t>p</a:t>
            </a:r>
            <a:r>
              <a:rPr lang="en-GB" baseline="-25000" dirty="0" err="1" smtClean="0"/>
              <a:t>T</a:t>
            </a:r>
            <a:endParaRPr lang="en-GB" baseline="-25000" dirty="0"/>
          </a:p>
          <a:p>
            <a:endParaRPr lang="en-GB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en-US" smtClean="0"/>
              <a:t>Understanding Collectivity collectively - Jan Fiete Grosse-Oetringhaus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F4FA6-C3FB-4517-86AB-2276D9DDFBB1}" type="slidenum">
              <a:rPr lang="en-US" altLang="en-US" smtClean="0"/>
              <a:pPr/>
              <a:t>15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0021" y="199170"/>
            <a:ext cx="3105150" cy="10858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1975" y="1427162"/>
            <a:ext cx="401002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1975" y="2410618"/>
            <a:ext cx="1933575" cy="9810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15400" y="3536949"/>
            <a:ext cx="2989169" cy="277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48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Common Observable:</a:t>
            </a:r>
            <a:br>
              <a:rPr lang="en-GB" dirty="0" smtClean="0"/>
            </a:br>
            <a:r>
              <a:rPr lang="en-GB" dirty="0"/>
              <a:t>Symmetric </a:t>
            </a:r>
            <a:r>
              <a:rPr lang="en-GB" dirty="0" err="1" smtClean="0"/>
              <a:t>cumulant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Up for discussion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en-US" smtClean="0"/>
              <a:t>Understanding Collectivity collectively - Jan Fiete Grosse-Oetringhaus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F4FA6-C3FB-4517-86AB-2276D9DDFBB1}" type="slidenum">
              <a:rPr lang="en-US" altLang="en-US" smtClean="0"/>
              <a:pPr/>
              <a:t>16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870" y="1219200"/>
            <a:ext cx="423713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6281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“Validation” Monte Carlo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10668000" cy="4424363"/>
          </a:xfrm>
        </p:spPr>
        <p:txBody>
          <a:bodyPr/>
          <a:lstStyle/>
          <a:p>
            <a:r>
              <a:rPr lang="en-GB" dirty="0" smtClean="0"/>
              <a:t>Toy studies very important</a:t>
            </a:r>
          </a:p>
          <a:p>
            <a:r>
              <a:rPr lang="en-GB" dirty="0" smtClean="0"/>
              <a:t>Does PYTHIA 8 reproduce non-flow adequately in pp?</a:t>
            </a:r>
          </a:p>
          <a:p>
            <a:r>
              <a:rPr lang="en-GB" dirty="0" smtClean="0"/>
              <a:t>Let’s agree on a MC (Pythia?) and a tune for validation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en-US" smtClean="0"/>
              <a:t>Understanding Collectivity collectively - Jan Fiete Grosse-Oetringhaus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F4FA6-C3FB-4517-86AB-2276D9DDFBB1}" type="slidenum">
              <a:rPr lang="en-US" altLang="en-US" smtClean="0"/>
              <a:pPr/>
              <a:t>17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3748" y="50564"/>
            <a:ext cx="2755342" cy="2286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366" y="3847586"/>
            <a:ext cx="3642722" cy="25156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6462" y="3786745"/>
            <a:ext cx="3467691" cy="260958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40517" y="3840222"/>
            <a:ext cx="3402497" cy="253035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8915400" y="6169223"/>
            <a:ext cx="18036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0" dirty="0"/>
              <a:t>JHEP 09 (2013) </a:t>
            </a:r>
            <a:r>
              <a:rPr lang="en-GB" sz="1400" b="0" dirty="0" smtClean="0"/>
              <a:t>049</a:t>
            </a:r>
            <a:endParaRPr lang="en-GB" sz="1400" b="0" dirty="0"/>
          </a:p>
        </p:txBody>
      </p:sp>
      <p:sp>
        <p:nvSpPr>
          <p:cNvPr id="12" name="TextBox 11"/>
          <p:cNvSpPr txBox="1"/>
          <p:nvPr/>
        </p:nvSpPr>
        <p:spPr>
          <a:xfrm>
            <a:off x="11015851" y="710234"/>
            <a:ext cx="860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Wei Li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38654" y="3622159"/>
            <a:ext cx="2416046" cy="36933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Near-side peak yield</a:t>
            </a:r>
            <a:endParaRPr lang="en-GB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6888" y="3211030"/>
            <a:ext cx="2428510" cy="1854200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 flipH="1">
            <a:off x="2076727" y="3964781"/>
            <a:ext cx="2038073" cy="91201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986483" y="3999137"/>
            <a:ext cx="1261917" cy="95386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622884" y="3612632"/>
            <a:ext cx="2501647" cy="36933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Away-side peak yield</a:t>
            </a:r>
            <a:endParaRPr lang="en-GB" dirty="0"/>
          </a:p>
        </p:txBody>
      </p:sp>
      <p:sp>
        <p:nvSpPr>
          <p:cNvPr id="21" name="TextBox 20"/>
          <p:cNvSpPr txBox="1"/>
          <p:nvPr/>
        </p:nvSpPr>
        <p:spPr>
          <a:xfrm>
            <a:off x="9027970" y="3560975"/>
            <a:ext cx="2326278" cy="36933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Uncorrelated seeds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52567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Further Ideas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Can we agree on a validation procedure?</a:t>
            </a:r>
            <a:br>
              <a:rPr lang="en-GB" dirty="0" smtClean="0"/>
            </a:br>
            <a:r>
              <a:rPr lang="en-GB" dirty="0" smtClean="0"/>
              <a:t>(probably dreaming…)</a:t>
            </a:r>
          </a:p>
          <a:p>
            <a:endParaRPr lang="en-GB" dirty="0"/>
          </a:p>
          <a:p>
            <a:r>
              <a:rPr lang="en-GB" dirty="0" smtClean="0"/>
              <a:t>Theory comparisons</a:t>
            </a:r>
          </a:p>
          <a:p>
            <a:pPr lvl="1"/>
            <a:r>
              <a:rPr lang="en-GB" dirty="0" smtClean="0"/>
              <a:t>Guidelines how to run the subtraction procedures on MC / theory curves?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en-US" smtClean="0"/>
              <a:t>Understanding Collectivity collectively - Jan Fiete Grosse-Oetringhaus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F4FA6-C3FB-4517-86AB-2276D9DDFBB1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93422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Backup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en-US" smtClean="0"/>
              <a:t>Understanding Collectivity collectively - Jan Fiete Grosse-Oetringhaus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F4FA6-C3FB-4517-86AB-2276D9DDFBB1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0714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Preamble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This meeting is aimed at the LHC experiments…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			… but everyone is welcome to stay and contribute 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en-US" smtClean="0"/>
              <a:t>Understanding Collectivity collectively - Jan Fiete Grosse-Oetringhaus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F4FA6-C3FB-4517-86AB-2276D9DDFBB1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3795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Uncorrelated Seeds ~ #MPI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en-US" smtClean="0"/>
              <a:t>Understanding Collectivity collectively - Jan Fiete Grosse-Oetringhaus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F4FA6-C3FB-4517-86AB-2276D9DDFBB1}" type="slidenum">
              <a:rPr lang="en-US" altLang="en-US" smtClean="0"/>
              <a:pPr/>
              <a:t>20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2367863"/>
            <a:ext cx="8620125" cy="387667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 rot="5400000">
            <a:off x="10734204" y="4825204"/>
            <a:ext cx="22836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JHEP 09 (2013) </a:t>
            </a:r>
            <a:r>
              <a:rPr lang="en-GB" dirty="0" smtClean="0"/>
              <a:t>049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9037" y="1447687"/>
            <a:ext cx="451485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0146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Ridge in pp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Major experimental challenge</a:t>
            </a:r>
          </a:p>
          <a:p>
            <a:pPr lvl="1"/>
            <a:r>
              <a:rPr lang="en-US" dirty="0"/>
              <a:t>Ridge signal very small</a:t>
            </a:r>
          </a:p>
          <a:p>
            <a:pPr lvl="1"/>
            <a:r>
              <a:rPr lang="en-US" dirty="0"/>
              <a:t>Jet yields multiplicity dependent</a:t>
            </a:r>
          </a:p>
          <a:p>
            <a:pPr lvl="1"/>
            <a:r>
              <a:rPr lang="en-US" dirty="0"/>
              <a:t>Near side: </a:t>
            </a:r>
            <a:r>
              <a:rPr lang="en-US" dirty="0">
                <a:latin typeface="Symbol" pitchFamily="18" charset="2"/>
              </a:rPr>
              <a:t>h</a:t>
            </a:r>
            <a:r>
              <a:rPr lang="en-US" dirty="0"/>
              <a:t> gap</a:t>
            </a:r>
          </a:p>
          <a:p>
            <a:pPr lvl="1"/>
            <a:r>
              <a:rPr lang="en-US" dirty="0"/>
              <a:t>Away side: jet + ridge</a:t>
            </a:r>
          </a:p>
          <a:p>
            <a:r>
              <a:rPr lang="en-US" dirty="0"/>
              <a:t>How to subtract jet?</a:t>
            </a:r>
          </a:p>
          <a:p>
            <a:r>
              <a:rPr lang="en-US" dirty="0"/>
              <a:t>Template fit at large </a:t>
            </a:r>
            <a:r>
              <a:rPr lang="en-US" dirty="0">
                <a:latin typeface="Symbol" panose="05050102010706020507" pitchFamily="18" charset="2"/>
              </a:rPr>
              <a:t>Dh</a:t>
            </a:r>
            <a:r>
              <a:rPr lang="en-US" dirty="0"/>
              <a:t> (ATLAS)</a:t>
            </a:r>
          </a:p>
          <a:p>
            <a:pPr lvl="1"/>
            <a:r>
              <a:rPr lang="en-US" dirty="0"/>
              <a:t>Scale </a:t>
            </a:r>
            <a:r>
              <a:rPr lang="en-US" dirty="0" smtClean="0"/>
              <a:t>low </a:t>
            </a:r>
            <a:r>
              <a:rPr lang="en-US" dirty="0"/>
              <a:t>multiplicity </a:t>
            </a:r>
            <a:r>
              <a:rPr lang="en-US" dirty="0" smtClean="0"/>
              <a:t>template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+ v</a:t>
            </a:r>
            <a:r>
              <a:rPr lang="en-US" baseline="-25000" dirty="0"/>
              <a:t>2</a:t>
            </a:r>
            <a:r>
              <a:rPr lang="en-US" dirty="0"/>
              <a:t> (publication</a:t>
            </a:r>
            <a:r>
              <a:rPr lang="en-US" dirty="0" smtClean="0"/>
              <a:t>)</a:t>
            </a:r>
            <a:br>
              <a:rPr lang="en-US" dirty="0" smtClean="0"/>
            </a:br>
            <a:r>
              <a:rPr lang="en-US" dirty="0" smtClean="0"/>
              <a:t>+ v</a:t>
            </a:r>
            <a:r>
              <a:rPr lang="en-US" baseline="-25000" dirty="0" smtClean="0"/>
              <a:t>3</a:t>
            </a:r>
            <a:r>
              <a:rPr lang="en-US" dirty="0" smtClean="0"/>
              <a:t> </a:t>
            </a:r>
            <a:r>
              <a:rPr lang="en-US" dirty="0"/>
              <a:t>and v</a:t>
            </a:r>
            <a:r>
              <a:rPr lang="en-US" baseline="-25000" dirty="0"/>
              <a:t>4</a:t>
            </a:r>
            <a:r>
              <a:rPr lang="en-US" dirty="0"/>
              <a:t> (preliminary) contribution</a:t>
            </a:r>
          </a:p>
          <a:p>
            <a:pPr marL="342900" lvl="1" indent="-342900">
              <a:buFontTx/>
              <a:buChar char="•"/>
            </a:pPr>
            <a:r>
              <a:rPr lang="en-US" dirty="0"/>
              <a:t>Scaled subtraction in full </a:t>
            </a:r>
            <a:r>
              <a:rPr lang="en-US" dirty="0">
                <a:latin typeface="Symbol" panose="05050102010706020507" pitchFamily="18" charset="2"/>
              </a:rPr>
              <a:t>Dh</a:t>
            </a:r>
            <a:r>
              <a:rPr lang="en-US" dirty="0"/>
              <a:t> (CMS)</a:t>
            </a:r>
          </a:p>
          <a:p>
            <a:pPr lvl="1"/>
            <a:r>
              <a:rPr lang="en-US" dirty="0"/>
              <a:t>Scale low multiplicity such that</a:t>
            </a:r>
            <a:br>
              <a:rPr lang="en-US" dirty="0"/>
            </a:br>
            <a:r>
              <a:rPr lang="en-US" dirty="0"/>
              <a:t>near-side peak yields identical</a:t>
            </a:r>
          </a:p>
          <a:p>
            <a:pPr marL="342900" lvl="1" indent="-342900">
              <a:buFontTx/>
              <a:buChar char="•"/>
            </a:pPr>
            <a:r>
              <a:rPr lang="en-US" dirty="0"/>
              <a:t>A gluon jet is not a quark jet!</a:t>
            </a:r>
            <a:endParaRPr lang="en-US" sz="2800" dirty="0"/>
          </a:p>
          <a:p>
            <a:pPr marL="342900" lvl="1" indent="-342900">
              <a:buFontTx/>
              <a:buChar char="•"/>
            </a:pPr>
            <a:endParaRPr lang="en-US" dirty="0"/>
          </a:p>
          <a:p>
            <a:pPr marL="342900" lvl="1" indent="-342900">
              <a:buFontTx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en-US" smtClean="0"/>
              <a:t>Understanding Collectivity collectively - Jan Fiete Grosse-Oetringhaus</a:t>
            </a:r>
            <a:endParaRPr lang="en-US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F4FA6-C3FB-4517-86AB-2276D9DDFBB1}" type="slidenum">
              <a:rPr lang="en-US" altLang="en-US" smtClean="0"/>
              <a:pPr/>
              <a:t>21</a:t>
            </a:fld>
            <a:endParaRPr lang="en-US" altLang="en-US"/>
          </a:p>
        </p:txBody>
      </p:sp>
      <p:pic>
        <p:nvPicPr>
          <p:cNvPr id="19" name="Picture 2" descr="Y:\talks\160126 hd colloq\atlas_pp_ridge_fig_03.png"/>
          <p:cNvPicPr>
            <a:picLocks noChangeAspect="1" noChangeArrowheads="1"/>
          </p:cNvPicPr>
          <p:nvPr/>
        </p:nvPicPr>
        <p:blipFill rotWithShape="1">
          <a:blip r:embed="rId3" cstate="print"/>
          <a:srcRect l="51586" b="68851"/>
          <a:stretch/>
        </p:blipFill>
        <p:spPr bwMode="auto">
          <a:xfrm>
            <a:off x="7713673" y="42000"/>
            <a:ext cx="2667229" cy="1881698"/>
          </a:xfrm>
          <a:prstGeom prst="rect">
            <a:avLst/>
          </a:prstGeom>
          <a:noFill/>
        </p:spPr>
      </p:pic>
      <p:pic>
        <p:nvPicPr>
          <p:cNvPr id="20" name="Picture 2" descr="Y:\talks\160126 hd colloq\atlas_pp_ridge_fig_03.png"/>
          <p:cNvPicPr>
            <a:picLocks noChangeAspect="1" noChangeArrowheads="1"/>
          </p:cNvPicPr>
          <p:nvPr/>
        </p:nvPicPr>
        <p:blipFill rotWithShape="1">
          <a:blip r:embed="rId3" cstate="print"/>
          <a:srcRect l="51586" t="62058"/>
          <a:stretch/>
        </p:blipFill>
        <p:spPr bwMode="auto">
          <a:xfrm>
            <a:off x="7713673" y="1931565"/>
            <a:ext cx="2667229" cy="2292055"/>
          </a:xfrm>
          <a:prstGeom prst="rect">
            <a:avLst/>
          </a:prstGeom>
          <a:noFill/>
        </p:spPr>
      </p:pic>
      <p:grpSp>
        <p:nvGrpSpPr>
          <p:cNvPr id="49" name="Group 48"/>
          <p:cNvGrpSpPr/>
          <p:nvPr/>
        </p:nvGrpSpPr>
        <p:grpSpPr>
          <a:xfrm>
            <a:off x="8135087" y="211432"/>
            <a:ext cx="2206595" cy="1563469"/>
            <a:chOff x="6611086" y="211431"/>
            <a:chExt cx="2206595" cy="1563469"/>
          </a:xfrm>
        </p:grpSpPr>
        <p:cxnSp>
          <p:nvCxnSpPr>
            <p:cNvPr id="18" name="Straight Arrow Connector 17"/>
            <p:cNvCxnSpPr/>
            <p:nvPr/>
          </p:nvCxnSpPr>
          <p:spPr bwMode="auto">
            <a:xfrm>
              <a:off x="8049374" y="271105"/>
              <a:ext cx="0" cy="1503795"/>
            </a:xfrm>
            <a:prstGeom prst="straightConnector1">
              <a:avLst/>
            </a:prstGeom>
            <a:noFill/>
            <a:ln w="38100" cap="flat" cmpd="sng" algn="ctr">
              <a:solidFill>
                <a:srgbClr val="FFC000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1" name="TextBox 20"/>
            <p:cNvSpPr txBox="1"/>
            <p:nvPr/>
          </p:nvSpPr>
          <p:spPr>
            <a:xfrm>
              <a:off x="8001000" y="1306349"/>
              <a:ext cx="7681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~0.16</a:t>
              </a:r>
            </a:p>
          </p:txBody>
        </p:sp>
        <p:cxnSp>
          <p:nvCxnSpPr>
            <p:cNvPr id="26" name="Straight Connector 25"/>
            <p:cNvCxnSpPr/>
            <p:nvPr/>
          </p:nvCxnSpPr>
          <p:spPr bwMode="auto">
            <a:xfrm flipV="1">
              <a:off x="6611086" y="211431"/>
              <a:ext cx="2206595" cy="8954"/>
            </a:xfrm>
            <a:prstGeom prst="line">
              <a:avLst/>
            </a:prstGeom>
            <a:noFill/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9" name="Straight Connector 28"/>
            <p:cNvCxnSpPr/>
            <p:nvPr/>
          </p:nvCxnSpPr>
          <p:spPr bwMode="auto">
            <a:xfrm>
              <a:off x="6611086" y="1774900"/>
              <a:ext cx="2206595" cy="0"/>
            </a:xfrm>
            <a:prstGeom prst="line">
              <a:avLst/>
            </a:prstGeom>
            <a:noFill/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30" name="Straight Connector 29"/>
          <p:cNvCxnSpPr/>
          <p:nvPr/>
        </p:nvCxnSpPr>
        <p:spPr bwMode="auto">
          <a:xfrm>
            <a:off x="7775046" y="1882490"/>
            <a:ext cx="2360484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" name="Rectangle 31"/>
          <p:cNvSpPr/>
          <p:nvPr/>
        </p:nvSpPr>
        <p:spPr>
          <a:xfrm rot="5400000">
            <a:off x="9472368" y="1454792"/>
            <a:ext cx="20805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0" dirty="0"/>
              <a:t>PRL116, 172301 (2016)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4"/>
          <a:srcRect t="1447"/>
          <a:stretch/>
        </p:blipFill>
        <p:spPr>
          <a:xfrm>
            <a:off x="7361599" y="4070978"/>
            <a:ext cx="3079714" cy="2386145"/>
          </a:xfrm>
          <a:prstGeom prst="rect">
            <a:avLst/>
          </a:prstGeom>
        </p:spPr>
      </p:pic>
      <p:sp>
        <p:nvSpPr>
          <p:cNvPr id="40" name="Rectangle 39"/>
          <p:cNvSpPr/>
          <p:nvPr/>
        </p:nvSpPr>
        <p:spPr>
          <a:xfrm rot="5400000">
            <a:off x="9508216" y="4954758"/>
            <a:ext cx="19747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0" dirty="0"/>
              <a:t>CMS-PAS-HIN-16-010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211854" y="2171777"/>
            <a:ext cx="7692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ATLAS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8129887" y="2080365"/>
            <a:ext cx="2237762" cy="1406803"/>
            <a:chOff x="6605887" y="2080364"/>
            <a:chExt cx="2237762" cy="1406803"/>
          </a:xfrm>
        </p:grpSpPr>
        <p:sp>
          <p:nvSpPr>
            <p:cNvPr id="24" name="TextBox 23"/>
            <p:cNvSpPr txBox="1"/>
            <p:nvPr/>
          </p:nvSpPr>
          <p:spPr>
            <a:xfrm>
              <a:off x="8044323" y="3059668"/>
              <a:ext cx="7681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~0.24</a:t>
              </a:r>
            </a:p>
          </p:txBody>
        </p:sp>
        <p:cxnSp>
          <p:nvCxnSpPr>
            <p:cNvPr id="25" name="Straight Arrow Connector 24"/>
            <p:cNvCxnSpPr/>
            <p:nvPr/>
          </p:nvCxnSpPr>
          <p:spPr bwMode="auto">
            <a:xfrm>
              <a:off x="8077200" y="2209800"/>
              <a:ext cx="0" cy="1238026"/>
            </a:xfrm>
            <a:prstGeom prst="straightConnector1">
              <a:avLst/>
            </a:prstGeom>
            <a:noFill/>
            <a:ln w="38100" cap="flat" cmpd="sng" algn="ctr">
              <a:solidFill>
                <a:srgbClr val="FFC000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4" name="Straight Connector 43"/>
            <p:cNvCxnSpPr/>
            <p:nvPr/>
          </p:nvCxnSpPr>
          <p:spPr bwMode="auto">
            <a:xfrm flipV="1">
              <a:off x="6637054" y="2080364"/>
              <a:ext cx="2206595" cy="8954"/>
            </a:xfrm>
            <a:prstGeom prst="line">
              <a:avLst/>
            </a:prstGeom>
            <a:noFill/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5" name="Straight Connector 44"/>
            <p:cNvCxnSpPr/>
            <p:nvPr/>
          </p:nvCxnSpPr>
          <p:spPr bwMode="auto">
            <a:xfrm flipV="1">
              <a:off x="6605887" y="3478213"/>
              <a:ext cx="2206595" cy="8954"/>
            </a:xfrm>
            <a:prstGeom prst="line">
              <a:avLst/>
            </a:prstGeom>
            <a:noFill/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7" name="TextBox 46"/>
          <p:cNvSpPr txBox="1"/>
          <p:nvPr/>
        </p:nvSpPr>
        <p:spPr>
          <a:xfrm>
            <a:off x="8915400" y="4800600"/>
            <a:ext cx="13131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High </a:t>
            </a:r>
            <a:r>
              <a:rPr lang="en-US" dirty="0" err="1"/>
              <a:t>mult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Low </a:t>
            </a:r>
            <a:r>
              <a:rPr lang="en-US" dirty="0" err="1"/>
              <a:t>mult</a:t>
            </a:r>
            <a:r>
              <a:rPr lang="en-US" dirty="0"/>
              <a:t>.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8153400" y="4114801"/>
            <a:ext cx="5838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CMS</a:t>
            </a:r>
          </a:p>
        </p:txBody>
      </p:sp>
    </p:spTree>
    <p:extLst>
      <p:ext uri="{BB962C8B-B14F-4D97-AF65-F5344CB8AC3E}">
        <p14:creationId xmlns:p14="http://schemas.microsoft.com/office/powerpoint/2010/main" val="588235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0" grpId="0"/>
      <p:bldP spid="47" grpId="0"/>
      <p:bldP spid="4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089832" y="2870319"/>
            <a:ext cx="3574855" cy="3383946"/>
            <a:chOff x="1371600" y="2940654"/>
            <a:chExt cx="3574855" cy="338394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2892"/>
            <a:stretch/>
          </p:blipFill>
          <p:spPr>
            <a:xfrm>
              <a:off x="1371600" y="2983545"/>
              <a:ext cx="3255492" cy="3341055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 rot="5400000">
              <a:off x="3800404" y="4345884"/>
              <a:ext cx="198432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0" dirty="0"/>
                <a:t>CMS-PAS-HIN-16-010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245991" y="2940654"/>
              <a:ext cx="1236236" cy="369332"/>
            </a:xfrm>
            <a:prstGeom prst="rect">
              <a:avLst/>
            </a:prstGeom>
            <a:solidFill>
              <a:srgbClr val="FFC000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v</a:t>
              </a:r>
              <a:r>
                <a:rPr lang="en-US" baseline="-25000" dirty="0"/>
                <a:t>2</a:t>
              </a:r>
              <a:r>
                <a:rPr lang="en-US" dirty="0"/>
                <a:t> vs. </a:t>
              </a:r>
              <a:r>
                <a:rPr lang="en-US" dirty="0" err="1"/>
                <a:t>N</a:t>
              </a:r>
              <a:r>
                <a:rPr lang="en-US" baseline="-25000" dirty="0" err="1"/>
                <a:t>ch</a:t>
              </a:r>
              <a:endParaRPr lang="en-US" baseline="-25000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8656872" y="2373352"/>
            <a:ext cx="3458928" cy="3816862"/>
            <a:chOff x="5715000" y="2373352"/>
            <a:chExt cx="3458928" cy="381686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5000" y="2439506"/>
              <a:ext cx="3211398" cy="3750708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 rot="5400000">
              <a:off x="8027877" y="4088633"/>
              <a:ext cx="198432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0" dirty="0"/>
                <a:t>CMS-PAS-HIN-16-010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142745" y="2373352"/>
              <a:ext cx="1236236" cy="369332"/>
            </a:xfrm>
            <a:prstGeom prst="rect">
              <a:avLst/>
            </a:prstGeom>
            <a:solidFill>
              <a:srgbClr val="FFC000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v</a:t>
              </a:r>
              <a:r>
                <a:rPr lang="en-US" baseline="-25000" dirty="0"/>
                <a:t>2</a:t>
              </a:r>
              <a:r>
                <a:rPr lang="en-US" dirty="0"/>
                <a:t> vs. </a:t>
              </a:r>
              <a:r>
                <a:rPr lang="en-US" dirty="0" err="1"/>
                <a:t>N</a:t>
              </a:r>
              <a:r>
                <a:rPr lang="en-US" baseline="-25000" dirty="0" err="1"/>
                <a:t>ch</a:t>
              </a:r>
              <a:endParaRPr lang="en-US" baseline="-250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142745" y="4145552"/>
              <a:ext cx="1192955" cy="369332"/>
            </a:xfrm>
            <a:prstGeom prst="rect">
              <a:avLst/>
            </a:prstGeom>
            <a:solidFill>
              <a:srgbClr val="FFC000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v</a:t>
              </a:r>
              <a:r>
                <a:rPr lang="en-US" baseline="-25000" dirty="0"/>
                <a:t>3</a:t>
              </a:r>
              <a:r>
                <a:rPr lang="en-US" dirty="0"/>
                <a:t> vs. </a:t>
              </a:r>
              <a:r>
                <a:rPr lang="en-US" dirty="0" err="1"/>
                <a:t>N</a:t>
              </a:r>
              <a:r>
                <a:rPr lang="en-US" baseline="-25000" dirty="0" err="1"/>
                <a:t>ch</a:t>
              </a:r>
              <a:endParaRPr lang="en-US" baseline="-25000" dirty="0"/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Ridge in pp (2)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66800" y="1752600"/>
            <a:ext cx="5656946" cy="4424363"/>
          </a:xfrm>
        </p:spPr>
        <p:txBody>
          <a:bodyPr>
            <a:normAutofit/>
          </a:bodyPr>
          <a:lstStyle/>
          <a:p>
            <a:r>
              <a:rPr lang="en-US" sz="2400" dirty="0"/>
              <a:t>Significant v</a:t>
            </a:r>
            <a:r>
              <a:rPr lang="en-US" sz="2400" baseline="-25000" dirty="0"/>
              <a:t>2</a:t>
            </a:r>
            <a:r>
              <a:rPr lang="en-US" sz="2400" dirty="0"/>
              <a:t>, v</a:t>
            </a:r>
            <a:r>
              <a:rPr lang="en-US" sz="2400" baseline="-25000" dirty="0"/>
              <a:t>3</a:t>
            </a:r>
            <a:r>
              <a:rPr lang="en-US" sz="2400" dirty="0"/>
              <a:t>, v</a:t>
            </a:r>
            <a:r>
              <a:rPr lang="en-US" sz="2400" baseline="-25000" dirty="0"/>
              <a:t>4</a:t>
            </a:r>
            <a:r>
              <a:rPr lang="en-US" sz="2400" dirty="0"/>
              <a:t> (?) found</a:t>
            </a:r>
          </a:p>
          <a:p>
            <a:r>
              <a:rPr lang="en-US" sz="2400" dirty="0"/>
              <a:t>Low </a:t>
            </a:r>
            <a:r>
              <a:rPr lang="en-US" sz="2400" dirty="0" err="1"/>
              <a:t>N</a:t>
            </a:r>
            <a:r>
              <a:rPr lang="en-US" sz="2400" baseline="-25000" dirty="0" err="1"/>
              <a:t>ch</a:t>
            </a:r>
            <a:r>
              <a:rPr lang="en-US" sz="2400" dirty="0"/>
              <a:t> results depend on ridge assumption at low multiplicity</a:t>
            </a:r>
          </a:p>
          <a:p>
            <a:r>
              <a:rPr lang="en-US" sz="2400" dirty="0"/>
              <a:t>v</a:t>
            </a:r>
            <a:r>
              <a:rPr lang="en-US" sz="2400" baseline="-25000" dirty="0"/>
              <a:t>2</a:t>
            </a:r>
            <a:r>
              <a:rPr lang="en-US" sz="2400" dirty="0"/>
              <a:t> collective up to 6 particles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en-US" smtClean="0"/>
              <a:t>Understanding Collectivity collectively - Jan Fiete Grosse-Oetringhaus</a:t>
            </a:r>
            <a:endParaRPr lang="en-US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F4FA6-C3FB-4517-86AB-2276D9DDFBB1}" type="slidenum">
              <a:rPr lang="en-US" altLang="en-US" smtClean="0"/>
              <a:pPr/>
              <a:t>22</a:t>
            </a:fld>
            <a:endParaRPr lang="en-US" altLang="en-US"/>
          </a:p>
        </p:txBody>
      </p:sp>
      <p:grpSp>
        <p:nvGrpSpPr>
          <p:cNvPr id="21" name="Group 20"/>
          <p:cNvGrpSpPr/>
          <p:nvPr/>
        </p:nvGrpSpPr>
        <p:grpSpPr>
          <a:xfrm>
            <a:off x="8754237" y="45003"/>
            <a:ext cx="3361562" cy="2330452"/>
            <a:chOff x="5812365" y="45003"/>
            <a:chExt cx="3361562" cy="2330452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624" b="66990"/>
            <a:stretch/>
          </p:blipFill>
          <p:spPr>
            <a:xfrm>
              <a:off x="5812365" y="179389"/>
              <a:ext cx="3179235" cy="2196066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5961772" y="45003"/>
              <a:ext cx="1236236" cy="369332"/>
            </a:xfrm>
            <a:prstGeom prst="rect">
              <a:avLst/>
            </a:prstGeom>
            <a:solidFill>
              <a:srgbClr val="FFC000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v</a:t>
              </a:r>
              <a:r>
                <a:rPr lang="en-US" baseline="-25000" dirty="0"/>
                <a:t>2</a:t>
              </a:r>
              <a:r>
                <a:rPr lang="en-US" dirty="0"/>
                <a:t> vs. </a:t>
              </a:r>
              <a:r>
                <a:rPr lang="en-US" dirty="0" err="1"/>
                <a:t>N</a:t>
              </a:r>
              <a:r>
                <a:rPr lang="en-US" baseline="-25000" dirty="0" err="1"/>
                <a:t>ch</a:t>
              </a:r>
              <a:endParaRPr lang="en-US" baseline="-25000" dirty="0"/>
            </a:p>
          </p:txBody>
        </p:sp>
        <p:sp>
          <p:nvSpPr>
            <p:cNvPr id="12" name="Rectangle 11"/>
            <p:cNvSpPr/>
            <p:nvPr/>
          </p:nvSpPr>
          <p:spPr>
            <a:xfrm rot="5400000">
              <a:off x="7958947" y="1059604"/>
              <a:ext cx="212218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0" dirty="0"/>
                <a:t>ATLAS-CONF-2016-026</a:t>
              </a:r>
            </a:p>
          </p:txBody>
        </p:sp>
      </p:grpSp>
      <p:sp>
        <p:nvSpPr>
          <p:cNvPr id="14" name="Up-Down Arrow 13"/>
          <p:cNvSpPr/>
          <p:nvPr/>
        </p:nvSpPr>
        <p:spPr bwMode="auto">
          <a:xfrm>
            <a:off x="9342673" y="1132070"/>
            <a:ext cx="361183" cy="551161"/>
          </a:xfrm>
          <a:prstGeom prst="upDownArrow">
            <a:avLst/>
          </a:prstGeom>
          <a:solidFill>
            <a:srgbClr val="FFC000"/>
          </a:solidFill>
          <a:ln w="127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0431051" y="722373"/>
            <a:ext cx="1257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pp 13 </a:t>
            </a:r>
            <a:r>
              <a:rPr lang="en-US" dirty="0" err="1"/>
              <a:t>TeV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9571272" y="3603903"/>
            <a:ext cx="1257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pp 13 </a:t>
            </a:r>
            <a:r>
              <a:rPr lang="en-US" dirty="0" err="1">
                <a:solidFill>
                  <a:srgbClr val="FF0000"/>
                </a:solidFill>
              </a:rPr>
              <a:t>TeV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371084" y="4884502"/>
            <a:ext cx="1257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pp 13 </a:t>
            </a:r>
            <a:r>
              <a:rPr lang="en-US" dirty="0" err="1">
                <a:solidFill>
                  <a:srgbClr val="FF0000"/>
                </a:solidFill>
              </a:rPr>
              <a:t>TeV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088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3"/>
              </a:rPr>
              <a:t>https://lpcc.web.cern.ch/LPCC</a:t>
            </a:r>
            <a:r>
              <a:rPr lang="en-GB" dirty="0" smtClean="0">
                <a:hlinkClick r:id="rId3"/>
              </a:rPr>
              <a:t>/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Facilitate common physics effort of CERN experiments</a:t>
            </a:r>
          </a:p>
          <a:p>
            <a:endParaRPr lang="en-GB" dirty="0" smtClean="0"/>
          </a:p>
          <a:p>
            <a:r>
              <a:rPr lang="en-GB" dirty="0" smtClean="0"/>
              <a:t>Set of LHC working groups</a:t>
            </a:r>
          </a:p>
          <a:p>
            <a:pPr lvl="1"/>
            <a:r>
              <a:rPr lang="en-GB" dirty="0" smtClean="0"/>
              <a:t>Unify analysis strategies</a:t>
            </a:r>
          </a:p>
          <a:p>
            <a:pPr lvl="1"/>
            <a:r>
              <a:rPr lang="en-GB" dirty="0" smtClean="0"/>
              <a:t>Unify representation of results </a:t>
            </a:r>
            <a:r>
              <a:rPr lang="en-GB" dirty="0" smtClean="0">
                <a:sym typeface="Wingdings" panose="05000000000000000000" pitchFamily="2" charset="2"/>
              </a:rPr>
              <a:t> helps theorists</a:t>
            </a:r>
          </a:p>
          <a:p>
            <a:pPr lvl="1"/>
            <a:r>
              <a:rPr lang="en-GB" dirty="0" smtClean="0">
                <a:sym typeface="Wingdings" panose="05000000000000000000" pitchFamily="2" charset="2"/>
              </a:rPr>
              <a:t>Resolve data inconsistency between experiments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en-US" smtClean="0"/>
              <a:t>Understanding Collectivity collectively - Jan Fiete Grosse-Oetringhaus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F4FA6-C3FB-4517-86AB-2276D9DDFBB1}" type="slidenum">
              <a:rPr lang="en-US" altLang="en-US" smtClean="0"/>
              <a:pPr/>
              <a:t>3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28600"/>
            <a:ext cx="8165123" cy="13608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t="2837"/>
          <a:stretch/>
        </p:blipFill>
        <p:spPr>
          <a:xfrm>
            <a:off x="8884260" y="3505200"/>
            <a:ext cx="2981325" cy="26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97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Minimum Bias and </a:t>
            </a:r>
            <a:r>
              <a:rPr lang="en-GB" dirty="0" smtClean="0"/>
              <a:t>Underlying </a:t>
            </a:r>
            <a:br>
              <a:rPr lang="en-GB" dirty="0" smtClean="0"/>
            </a:br>
            <a:r>
              <a:rPr lang="en-GB" dirty="0" smtClean="0"/>
              <a:t>Event Group (“MB&amp;UE”)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First LPCC group</a:t>
            </a:r>
          </a:p>
          <a:p>
            <a:r>
              <a:rPr lang="en-GB" dirty="0" smtClean="0"/>
              <a:t>Did a set of baseline measurements in 2009</a:t>
            </a:r>
          </a:p>
          <a:p>
            <a:pPr lvl="1"/>
            <a:r>
              <a:rPr lang="en-GB" dirty="0" smtClean="0"/>
              <a:t>Minimum Bias: </a:t>
            </a:r>
            <a:r>
              <a:rPr lang="en-GB" dirty="0" err="1" smtClean="0"/>
              <a:t>dN</a:t>
            </a:r>
            <a:r>
              <a:rPr lang="en-GB" baseline="-25000" dirty="0" err="1"/>
              <a:t>ch</a:t>
            </a:r>
            <a:r>
              <a:rPr lang="en-GB" dirty="0" smtClean="0"/>
              <a:t>/d</a:t>
            </a:r>
            <a:r>
              <a:rPr lang="en-GB" dirty="0" smtClean="0">
                <a:latin typeface="Symbol" panose="05050102010706020507" pitchFamily="18" charset="2"/>
              </a:rPr>
              <a:t>h</a:t>
            </a:r>
            <a:r>
              <a:rPr lang="en-GB" dirty="0" smtClean="0"/>
              <a:t>, </a:t>
            </a:r>
            <a:r>
              <a:rPr lang="en-GB" dirty="0" err="1" smtClean="0"/>
              <a:t>dN</a:t>
            </a:r>
            <a:r>
              <a:rPr lang="en-GB" baseline="-25000" dirty="0" err="1"/>
              <a:t>ch</a:t>
            </a:r>
            <a:r>
              <a:rPr lang="en-GB" dirty="0" smtClean="0"/>
              <a:t>/</a:t>
            </a:r>
            <a:r>
              <a:rPr lang="en-GB" dirty="0" err="1" smtClean="0"/>
              <a:t>dp</a:t>
            </a:r>
            <a:r>
              <a:rPr lang="en-GB" baseline="-25000" dirty="0" err="1" smtClean="0"/>
              <a:t>T</a:t>
            </a:r>
            <a:r>
              <a:rPr lang="en-GB" dirty="0" smtClean="0"/>
              <a:t>, P(</a:t>
            </a:r>
            <a:r>
              <a:rPr lang="en-GB" dirty="0" err="1" smtClean="0"/>
              <a:t>N</a:t>
            </a:r>
            <a:r>
              <a:rPr lang="en-GB" baseline="-25000" dirty="0" err="1" smtClean="0"/>
              <a:t>ch</a:t>
            </a:r>
            <a:r>
              <a:rPr lang="en-GB" dirty="0" smtClean="0"/>
              <a:t>), &lt;</a:t>
            </a:r>
            <a:r>
              <a:rPr lang="en-GB" dirty="0" err="1" smtClean="0"/>
              <a:t>p</a:t>
            </a:r>
            <a:r>
              <a:rPr lang="en-GB" baseline="-25000" dirty="0" err="1" smtClean="0"/>
              <a:t>T</a:t>
            </a:r>
            <a:r>
              <a:rPr lang="en-GB" dirty="0" smtClean="0"/>
              <a:t>&gt; vs </a:t>
            </a:r>
            <a:r>
              <a:rPr lang="en-GB" dirty="0" err="1" smtClean="0"/>
              <a:t>N</a:t>
            </a:r>
            <a:r>
              <a:rPr lang="en-GB" baseline="-25000" dirty="0" err="1" smtClean="0"/>
              <a:t>ch</a:t>
            </a:r>
            <a:endParaRPr lang="en-GB" baseline="-25000" dirty="0" smtClean="0"/>
          </a:p>
          <a:p>
            <a:pPr lvl="1"/>
            <a:r>
              <a:rPr lang="en-GB" dirty="0" smtClean="0"/>
              <a:t>Underlying Event: </a:t>
            </a:r>
            <a:r>
              <a:rPr lang="en-GB" dirty="0" err="1" smtClean="0"/>
              <a:t>N</a:t>
            </a:r>
            <a:r>
              <a:rPr lang="en-GB" baseline="-25000" dirty="0" err="1" smtClean="0"/>
              <a:t>ch</a:t>
            </a:r>
            <a:r>
              <a:rPr lang="en-GB" dirty="0" smtClean="0"/>
              <a:t> and </a:t>
            </a:r>
            <a:r>
              <a:rPr lang="en-GB" dirty="0" err="1" smtClean="0"/>
              <a:t>p</a:t>
            </a:r>
            <a:r>
              <a:rPr lang="en-GB" baseline="-25000" dirty="0" err="1" smtClean="0"/>
              <a:t>T,sum</a:t>
            </a:r>
            <a:r>
              <a:rPr lang="en-GB" dirty="0" smtClean="0"/>
              <a:t> vs. </a:t>
            </a:r>
            <a:r>
              <a:rPr lang="en-GB" dirty="0" err="1" smtClean="0"/>
              <a:t>p</a:t>
            </a:r>
            <a:r>
              <a:rPr lang="en-GB" baseline="-25000" dirty="0" err="1" smtClean="0"/>
              <a:t>T,lead</a:t>
            </a:r>
            <a:endParaRPr lang="en-GB" baseline="-25000" dirty="0" smtClean="0"/>
          </a:p>
          <a:p>
            <a:pPr lvl="1"/>
            <a:r>
              <a:rPr lang="en-GB" dirty="0" smtClean="0"/>
              <a:t>Inelastic cross-section</a:t>
            </a:r>
          </a:p>
          <a:p>
            <a:r>
              <a:rPr lang="en-GB" dirty="0" smtClean="0"/>
              <a:t>Revived for increase in energy</a:t>
            </a:r>
          </a:p>
          <a:p>
            <a:r>
              <a:rPr lang="en-GB" dirty="0" smtClean="0"/>
              <a:t>Initially focused on pp</a:t>
            </a:r>
          </a:p>
          <a:p>
            <a:endParaRPr lang="en-GB" dirty="0" smtClean="0"/>
          </a:p>
          <a:p>
            <a:pPr lvl="1"/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en-US" smtClean="0"/>
              <a:t>Understanding Collectivity collectively - Jan Fiete Grosse-Oetringhaus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F4FA6-C3FB-4517-86AB-2276D9DDFBB1}" type="slidenum">
              <a:rPr lang="en-US" altLang="en-US" smtClean="0"/>
              <a:pPr/>
              <a:t>4</a:t>
            </a:fld>
            <a:endParaRPr lang="en-US" altLang="en-US"/>
          </a:p>
        </p:txBody>
      </p:sp>
      <p:pic>
        <p:nvPicPr>
          <p:cNvPr id="6" name="Picture 10" descr="reg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80"/>
          <a:stretch>
            <a:fillRect/>
          </a:stretch>
        </p:blipFill>
        <p:spPr bwMode="auto">
          <a:xfrm>
            <a:off x="6810963" y="3845630"/>
            <a:ext cx="1878585" cy="2015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5428" y="244754"/>
            <a:ext cx="2942301" cy="21336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 rot="5400000">
            <a:off x="11138179" y="1027408"/>
            <a:ext cx="17075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b="0" dirty="0" smtClean="0">
                <a:latin typeface="Times-Roman"/>
              </a:rPr>
              <a:t>EPJC </a:t>
            </a:r>
            <a:r>
              <a:rPr lang="fr-FR" sz="1400" b="0" dirty="0">
                <a:latin typeface="Times-Roman"/>
              </a:rPr>
              <a:t>(2010) </a:t>
            </a:r>
            <a:r>
              <a:rPr lang="fr-FR" sz="1400" b="0" dirty="0" smtClean="0">
                <a:latin typeface="Times-Roman"/>
              </a:rPr>
              <a:t>68,89</a:t>
            </a:r>
            <a:endParaRPr lang="en-US" sz="1400" dirty="0"/>
          </a:p>
        </p:txBody>
      </p:sp>
      <p:grpSp>
        <p:nvGrpSpPr>
          <p:cNvPr id="9" name="Group 8"/>
          <p:cNvGrpSpPr/>
          <p:nvPr/>
        </p:nvGrpSpPr>
        <p:grpSpPr>
          <a:xfrm>
            <a:off x="9091827" y="2573184"/>
            <a:ext cx="2746223" cy="3656024"/>
            <a:chOff x="4110495" y="3257836"/>
            <a:chExt cx="2282771" cy="3039034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10495" y="3257836"/>
              <a:ext cx="2282771" cy="2848921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4495397" y="5989093"/>
              <a:ext cx="18297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0" dirty="0" smtClean="0"/>
                <a:t>NJP13:053033,2011</a:t>
              </a:r>
              <a:endParaRPr lang="en-US" sz="1400" b="0" dirty="0"/>
            </a:p>
          </p:txBody>
        </p:sp>
      </p:grpSp>
    </p:spTree>
    <p:extLst>
      <p:ext uri="{BB962C8B-B14F-4D97-AF65-F5344CB8AC3E}">
        <p14:creationId xmlns:p14="http://schemas.microsoft.com/office/powerpoint/2010/main" val="4203313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0" y="2971979"/>
            <a:ext cx="3260969" cy="31173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“Common Plots”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1752600"/>
            <a:ext cx="8839092" cy="4572000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Idea: measure exactly the same quantity in different experiments</a:t>
            </a:r>
          </a:p>
          <a:p>
            <a:pPr lvl="1"/>
            <a:r>
              <a:rPr lang="en-GB" dirty="0" smtClean="0"/>
              <a:t>Detectors are different</a:t>
            </a:r>
          </a:p>
          <a:p>
            <a:pPr lvl="1"/>
            <a:r>
              <a:rPr lang="en-GB" dirty="0" smtClean="0"/>
              <a:t>Therefore, this means </a:t>
            </a:r>
            <a:r>
              <a:rPr lang="en-GB" i="1" dirty="0" smtClean="0"/>
              <a:t>correct </a:t>
            </a:r>
            <a:r>
              <a:rPr lang="en-GB" dirty="0" smtClean="0"/>
              <a:t>measurement to the same quantity</a:t>
            </a:r>
          </a:p>
          <a:p>
            <a:pPr lvl="1"/>
            <a:r>
              <a:rPr lang="en-GB" dirty="0" smtClean="0"/>
              <a:t>Minimize corrections, in particular model-dependent corrections</a:t>
            </a:r>
          </a:p>
          <a:p>
            <a:r>
              <a:rPr lang="en-GB" dirty="0" smtClean="0"/>
              <a:t>May sound simple </a:t>
            </a:r>
            <a:r>
              <a:rPr lang="en-GB" dirty="0" smtClean="0">
                <a:sym typeface="Wingdings" panose="05000000000000000000" pitchFamily="2" charset="2"/>
              </a:rPr>
              <a:t> devil in the details</a:t>
            </a:r>
          </a:p>
          <a:p>
            <a:r>
              <a:rPr lang="en-GB" dirty="0" smtClean="0">
                <a:sym typeface="Wingdings" panose="05000000000000000000" pitchFamily="2" charset="2"/>
              </a:rPr>
              <a:t>Example: </a:t>
            </a:r>
            <a:r>
              <a:rPr lang="en-GB" dirty="0" err="1" smtClean="0">
                <a:sym typeface="Wingdings" panose="05000000000000000000" pitchFamily="2" charset="2"/>
              </a:rPr>
              <a:t>dN</a:t>
            </a:r>
            <a:r>
              <a:rPr lang="en-GB" baseline="-25000" dirty="0" err="1" smtClean="0">
                <a:sym typeface="Wingdings" panose="05000000000000000000" pitchFamily="2" charset="2"/>
              </a:rPr>
              <a:t>ch</a:t>
            </a:r>
            <a:r>
              <a:rPr lang="en-GB" dirty="0" smtClean="0">
                <a:sym typeface="Wingdings" panose="05000000000000000000" pitchFamily="2" charset="2"/>
              </a:rPr>
              <a:t>/d</a:t>
            </a:r>
            <a:r>
              <a:rPr lang="en-GB" dirty="0" smtClean="0">
                <a:latin typeface="Symbol" panose="05050102010706020507" pitchFamily="18" charset="2"/>
                <a:sym typeface="Wingdings" panose="05000000000000000000" pitchFamily="2" charset="2"/>
              </a:rPr>
              <a:t>h</a:t>
            </a:r>
          </a:p>
          <a:p>
            <a:pPr lvl="1"/>
            <a:r>
              <a:rPr lang="en-GB" dirty="0" smtClean="0">
                <a:sym typeface="Wingdings" panose="05000000000000000000" pitchFamily="2" charset="2"/>
              </a:rPr>
              <a:t>Primary particle definition: leptons? Strange baryons? (</a:t>
            </a:r>
            <a:r>
              <a:rPr lang="en-GB" dirty="0" err="1" smtClean="0">
                <a:sym typeface="Wingdings" panose="05000000000000000000" pitchFamily="2" charset="2"/>
              </a:rPr>
              <a:t>c</a:t>
            </a:r>
            <a:r>
              <a:rPr lang="en-GB" dirty="0" err="1" smtClean="0">
                <a:latin typeface="Symbol" panose="05050102010706020507" pitchFamily="18" charset="2"/>
                <a:sym typeface="Wingdings" panose="05000000000000000000" pitchFamily="2" charset="2"/>
              </a:rPr>
              <a:t>t</a:t>
            </a:r>
            <a:r>
              <a:rPr lang="en-GB" dirty="0" smtClean="0">
                <a:sym typeface="Wingdings" panose="05000000000000000000" pitchFamily="2" charset="2"/>
              </a:rPr>
              <a:t> ~ few cm)</a:t>
            </a:r>
          </a:p>
          <a:p>
            <a:pPr lvl="1"/>
            <a:r>
              <a:rPr lang="en-GB" dirty="0" smtClean="0"/>
              <a:t>Event classes: inelastic, non single-diffractive? </a:t>
            </a:r>
            <a:r>
              <a:rPr lang="en-GB" dirty="0" smtClean="0">
                <a:sym typeface="Wingdings" panose="05000000000000000000" pitchFamily="2" charset="2"/>
              </a:rPr>
              <a:t> Model dependence</a:t>
            </a:r>
          </a:p>
          <a:p>
            <a:pPr lvl="1"/>
            <a:r>
              <a:rPr lang="en-GB" dirty="0" smtClean="0">
                <a:sym typeface="Wingdings" panose="05000000000000000000" pitchFamily="2" charset="2"/>
              </a:rPr>
              <a:t>“INEL&gt;0” classes = at least one charged particle within an |</a:t>
            </a:r>
            <a:r>
              <a:rPr lang="en-GB" dirty="0" smtClean="0">
                <a:latin typeface="Symbol" panose="05050102010706020507" pitchFamily="18" charset="2"/>
                <a:sym typeface="Wingdings" panose="05000000000000000000" pitchFamily="2" charset="2"/>
              </a:rPr>
              <a:t>h</a:t>
            </a:r>
            <a:r>
              <a:rPr lang="en-GB" dirty="0" smtClean="0">
                <a:sym typeface="Wingdings" panose="05000000000000000000" pitchFamily="2" charset="2"/>
              </a:rPr>
              <a:t>| range and above some </a:t>
            </a:r>
            <a:r>
              <a:rPr lang="en-GB" dirty="0" err="1" smtClean="0">
                <a:sym typeface="Wingdings" panose="05000000000000000000" pitchFamily="2" charset="2"/>
              </a:rPr>
              <a:t>p</a:t>
            </a:r>
            <a:r>
              <a:rPr lang="en-GB" baseline="-25000" dirty="0" err="1" smtClean="0">
                <a:sym typeface="Wingdings" panose="05000000000000000000" pitchFamily="2" charset="2"/>
              </a:rPr>
              <a:t>T</a:t>
            </a:r>
            <a:endParaRPr lang="en-GB" baseline="-25000" dirty="0" smtClean="0">
              <a:sym typeface="Wingdings" panose="05000000000000000000" pitchFamily="2" charset="2"/>
            </a:endParaRPr>
          </a:p>
          <a:p>
            <a:r>
              <a:rPr lang="en-GB" dirty="0"/>
              <a:t>Purpose</a:t>
            </a:r>
          </a:p>
          <a:p>
            <a:pPr lvl="1"/>
            <a:r>
              <a:rPr lang="en-GB" dirty="0" smtClean="0"/>
              <a:t>Show inter-experimental agreement</a:t>
            </a:r>
          </a:p>
          <a:p>
            <a:pPr lvl="1"/>
            <a:r>
              <a:rPr lang="en-GB" dirty="0" smtClean="0"/>
              <a:t>Clearly defined measurement for theory comparison</a:t>
            </a:r>
            <a:endParaRPr lang="en-GB" dirty="0"/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en-US" smtClean="0"/>
              <a:t>Understanding Collectivity collectively - Jan Fiete Grosse-Oetringhaus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F4FA6-C3FB-4517-86AB-2276D9DDFBB1}" type="slidenum">
              <a:rPr lang="en-US" altLang="en-US" smtClean="0"/>
              <a:pPr/>
              <a:t>5</a:t>
            </a:fld>
            <a:endParaRPr lang="en-US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8915400" y="1554164"/>
            <a:ext cx="320040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Example: </a:t>
            </a:r>
            <a:r>
              <a:rPr lang="en-GB" dirty="0" err="1" smtClean="0"/>
              <a:t>dN</a:t>
            </a:r>
            <a:r>
              <a:rPr lang="en-GB" baseline="-25000" dirty="0" err="1" smtClean="0"/>
              <a:t>ch</a:t>
            </a:r>
            <a:r>
              <a:rPr lang="en-GB" dirty="0" smtClean="0"/>
              <a:t>/d</a:t>
            </a:r>
            <a:r>
              <a:rPr lang="en-GB" dirty="0" smtClean="0">
                <a:latin typeface="Symbol" panose="05050102010706020507" pitchFamily="18" charset="2"/>
              </a:rPr>
              <a:t>h</a:t>
            </a:r>
            <a:r>
              <a:rPr lang="en-GB" dirty="0" smtClean="0"/>
              <a:t> for events which have at least one particle within </a:t>
            </a:r>
            <a:br>
              <a:rPr lang="en-GB" dirty="0" smtClean="0"/>
            </a:br>
            <a:r>
              <a:rPr lang="en-GB" dirty="0" smtClean="0"/>
              <a:t>|</a:t>
            </a:r>
            <a:r>
              <a:rPr lang="en-GB" dirty="0" smtClean="0">
                <a:latin typeface="Symbol" panose="05050102010706020507" pitchFamily="18" charset="2"/>
              </a:rPr>
              <a:t>h</a:t>
            </a:r>
            <a:r>
              <a:rPr lang="en-GB" dirty="0" smtClean="0"/>
              <a:t>| &lt; 0.8 and </a:t>
            </a:r>
            <a:r>
              <a:rPr lang="en-GB" dirty="0" err="1" smtClean="0"/>
              <a:t>p</a:t>
            </a:r>
            <a:r>
              <a:rPr lang="en-GB" baseline="-25000" dirty="0" err="1" smtClean="0"/>
              <a:t>T</a:t>
            </a:r>
            <a:r>
              <a:rPr lang="en-GB" dirty="0" smtClean="0"/>
              <a:t> &gt; 0.5 GeV/c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615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Minimum Bias and Underlying </a:t>
            </a:r>
            <a:br>
              <a:rPr lang="en-GB" dirty="0"/>
            </a:br>
            <a:r>
              <a:rPr lang="en-GB" dirty="0"/>
              <a:t>Event Group (“MB&amp;UE”)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Ridge and correlation studies have been discussed in the MB&amp;UE WG “lately</a:t>
            </a:r>
            <a:r>
              <a:rPr lang="en-GB" dirty="0"/>
              <a:t>” (Nov ’15): </a:t>
            </a:r>
            <a:r>
              <a:rPr lang="en-GB" dirty="0">
                <a:hlinkClick r:id="rId2"/>
              </a:rPr>
              <a:t>https://indico.cern.ch/event/393716/timetable</a:t>
            </a:r>
            <a:r>
              <a:rPr lang="en-GB" dirty="0" smtClean="0">
                <a:hlinkClick r:id="rId2"/>
              </a:rPr>
              <a:t>/</a:t>
            </a:r>
            <a:endParaRPr lang="en-GB" dirty="0" smtClean="0"/>
          </a:p>
          <a:p>
            <a:pPr lvl="1"/>
            <a:r>
              <a:rPr lang="en-GB" dirty="0" smtClean="0"/>
              <a:t>Seemed the appropriate working group</a:t>
            </a:r>
          </a:p>
          <a:p>
            <a:endParaRPr lang="en-GB" dirty="0"/>
          </a:p>
          <a:p>
            <a:r>
              <a:rPr lang="en-GB" dirty="0" smtClean="0"/>
              <a:t>Proposal to use this group as a platform to discuss </a:t>
            </a:r>
            <a:r>
              <a:rPr lang="en-GB" dirty="0" err="1" smtClean="0"/>
              <a:t>collectivity</a:t>
            </a:r>
            <a:r>
              <a:rPr lang="en-GB" dirty="0" smtClean="0"/>
              <a:t> in small systems among the LHC experiments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en-US" smtClean="0"/>
              <a:t>Understanding Collectivity collectively - Jan Fiete Grosse-Oetringhaus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F4FA6-C3FB-4517-86AB-2276D9DDFBB1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167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Organizational Aspects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Working group has set of experimental contacts / conveners</a:t>
            </a:r>
          </a:p>
          <a:p>
            <a:pPr lvl="1"/>
            <a:r>
              <a:rPr lang="en-GB" dirty="0"/>
              <a:t>ALICE: Jan </a:t>
            </a:r>
            <a:r>
              <a:rPr lang="en-GB" dirty="0" err="1"/>
              <a:t>Fiete</a:t>
            </a:r>
            <a:r>
              <a:rPr lang="en-GB" dirty="0"/>
              <a:t> </a:t>
            </a:r>
            <a:r>
              <a:rPr lang="en-GB" dirty="0" smtClean="0"/>
              <a:t>Grosse-</a:t>
            </a:r>
            <a:r>
              <a:rPr lang="en-GB" dirty="0" err="1" smtClean="0"/>
              <a:t>Oetringhaus</a:t>
            </a:r>
            <a:r>
              <a:rPr lang="en-GB" dirty="0" smtClean="0"/>
              <a:t>, Valentina </a:t>
            </a:r>
            <a:r>
              <a:rPr lang="en-GB" dirty="0" err="1" smtClean="0"/>
              <a:t>Zaccolo</a:t>
            </a:r>
            <a:endParaRPr lang="en-GB" dirty="0"/>
          </a:p>
          <a:p>
            <a:pPr lvl="1"/>
            <a:r>
              <a:rPr lang="en-GB" dirty="0"/>
              <a:t>ATLAS: </a:t>
            </a:r>
            <a:r>
              <a:rPr lang="en-GB" dirty="0" err="1"/>
              <a:t>Oldrich</a:t>
            </a:r>
            <a:r>
              <a:rPr lang="en-GB" dirty="0"/>
              <a:t> </a:t>
            </a:r>
            <a:r>
              <a:rPr lang="en-GB" dirty="0" err="1"/>
              <a:t>Kepka</a:t>
            </a:r>
            <a:r>
              <a:rPr lang="en-GB" dirty="0"/>
              <a:t> (MB), Deepak </a:t>
            </a:r>
            <a:r>
              <a:rPr lang="en-GB" dirty="0" err="1"/>
              <a:t>Kar</a:t>
            </a:r>
            <a:r>
              <a:rPr lang="en-GB" dirty="0"/>
              <a:t> (UE) </a:t>
            </a:r>
          </a:p>
          <a:p>
            <a:pPr lvl="1"/>
            <a:r>
              <a:rPr lang="en-GB" dirty="0"/>
              <a:t>CMS: Arthur </a:t>
            </a:r>
            <a:r>
              <a:rPr lang="en-GB" dirty="0" err="1"/>
              <a:t>Moraes</a:t>
            </a:r>
            <a:r>
              <a:rPr lang="en-GB" dirty="0"/>
              <a:t>, Benoit Roland </a:t>
            </a:r>
          </a:p>
          <a:p>
            <a:pPr lvl="1"/>
            <a:r>
              <a:rPr lang="en-GB" dirty="0" err="1"/>
              <a:t>LHCb</a:t>
            </a:r>
            <a:r>
              <a:rPr lang="en-GB" dirty="0"/>
              <a:t>: Michael </a:t>
            </a:r>
            <a:r>
              <a:rPr lang="en-GB" dirty="0" err="1"/>
              <a:t>Schmelling</a:t>
            </a:r>
            <a:r>
              <a:rPr lang="en-GB" dirty="0"/>
              <a:t> </a:t>
            </a:r>
          </a:p>
          <a:p>
            <a:pPr lvl="1"/>
            <a:r>
              <a:rPr lang="en-GB" dirty="0"/>
              <a:t>TOTEM: Ken </a:t>
            </a:r>
            <a:r>
              <a:rPr lang="en-GB" dirty="0" err="1"/>
              <a:t>Österberg</a:t>
            </a:r>
            <a:r>
              <a:rPr lang="en-GB" dirty="0"/>
              <a:t>, </a:t>
            </a:r>
            <a:r>
              <a:rPr lang="en-GB" dirty="0" err="1"/>
              <a:t>Fabrizio</a:t>
            </a:r>
            <a:r>
              <a:rPr lang="en-GB" dirty="0"/>
              <a:t> Ferro </a:t>
            </a:r>
          </a:p>
          <a:p>
            <a:pPr lvl="1"/>
            <a:r>
              <a:rPr lang="en-GB" dirty="0"/>
              <a:t>LPCC: Michelangelo </a:t>
            </a:r>
            <a:r>
              <a:rPr lang="en-GB" dirty="0" err="1"/>
              <a:t>Mangano</a:t>
            </a:r>
            <a:r>
              <a:rPr lang="en-GB" dirty="0"/>
              <a:t> </a:t>
            </a:r>
            <a:endParaRPr lang="en-GB" dirty="0" smtClean="0"/>
          </a:p>
          <a:p>
            <a:r>
              <a:rPr lang="en-GB" dirty="0" smtClean="0"/>
              <a:t>We have the option to add a “ridge”-expert as additional convener</a:t>
            </a:r>
          </a:p>
          <a:p>
            <a:pPr lvl="1"/>
            <a:r>
              <a:rPr lang="en-GB" dirty="0" smtClean="0"/>
              <a:t>Needs to go through experimental hierarchy (contact current conveners)</a:t>
            </a:r>
          </a:p>
          <a:p>
            <a:r>
              <a:rPr lang="en-GB" dirty="0" smtClean="0"/>
              <a:t>Experimental approvals</a:t>
            </a:r>
          </a:p>
          <a:p>
            <a:pPr lvl="1"/>
            <a:r>
              <a:rPr lang="en-GB" dirty="0" smtClean="0"/>
              <a:t>Plots typically made public in short public/conference notes</a:t>
            </a:r>
          </a:p>
          <a:p>
            <a:pPr lvl="1"/>
            <a:r>
              <a:rPr lang="en-GB" dirty="0" smtClean="0"/>
              <a:t>Usually approvals lightweight for LPCC-related groups</a:t>
            </a:r>
          </a:p>
          <a:p>
            <a:r>
              <a:rPr lang="en-GB" dirty="0"/>
              <a:t>I will prepare </a:t>
            </a:r>
            <a:r>
              <a:rPr lang="en-GB" dirty="0" smtClean="0"/>
              <a:t>a summary to </a:t>
            </a:r>
            <a:r>
              <a:rPr lang="en-GB" dirty="0"/>
              <a:t>be sent to the MB&amp;UE </a:t>
            </a:r>
            <a:r>
              <a:rPr lang="en-GB" dirty="0" smtClean="0"/>
              <a:t>group</a:t>
            </a:r>
            <a:endParaRPr lang="en-GB" dirty="0"/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en-US" smtClean="0"/>
              <a:t>Understanding Collectivity collectively - Jan Fiete Grosse-Oetringhaus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F4FA6-C3FB-4517-86AB-2276D9DDFBB1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776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Aims of today’s discussion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Clarify differences / similarities of ALICE / ATLAS / CMS methods</a:t>
            </a:r>
          </a:p>
          <a:p>
            <a:r>
              <a:rPr lang="en-GB" dirty="0" smtClean="0"/>
              <a:t>Identify and define “common plots”</a:t>
            </a:r>
          </a:p>
          <a:p>
            <a:r>
              <a:rPr lang="en-GB" dirty="0" smtClean="0"/>
              <a:t>Identify common MC + tune for method validation</a:t>
            </a:r>
          </a:p>
          <a:p>
            <a:r>
              <a:rPr lang="en-GB" dirty="0" smtClean="0"/>
              <a:t>Theory comparison guidelines</a:t>
            </a:r>
          </a:p>
          <a:p>
            <a:endParaRPr lang="en-GB" dirty="0" smtClean="0"/>
          </a:p>
          <a:p>
            <a:r>
              <a:rPr lang="en-GB" dirty="0" smtClean="0"/>
              <a:t>Focus on experimental methods, not on the interpretation of results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en-US" smtClean="0"/>
              <a:t>Understanding Collectivity collectively - Jan Fiete Grosse-Oetringhaus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F4FA6-C3FB-4517-86AB-2276D9DDFBB1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016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Some Slides to Guide the Discussion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en-US" smtClean="0"/>
              <a:t>Understanding Collectivity collectively - Jan Fiete Grosse-Oetringhaus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F4FA6-C3FB-4517-86AB-2276D9DDFBB1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476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Standarddesign">
  <a:themeElements>
    <a:clrScheme name="3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3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Standarddesign">
  <a:themeElements>
    <a:clrScheme name="4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4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Standarddesign">
  <a:themeElements>
    <a:clrScheme name="6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6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Standard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28575"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tx1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17411</TotalTime>
  <Words>1073</Words>
  <Application>Microsoft Office PowerPoint</Application>
  <PresentationFormat>Widescreen</PresentationFormat>
  <Paragraphs>226</Paragraphs>
  <Slides>22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Arial</vt:lpstr>
      <vt:lpstr>Calibri</vt:lpstr>
      <vt:lpstr>Calibri Light</vt:lpstr>
      <vt:lpstr>Symbol</vt:lpstr>
      <vt:lpstr>Times-Roman</vt:lpstr>
      <vt:lpstr>Wingdings</vt:lpstr>
      <vt:lpstr>3_Standarddesign</vt:lpstr>
      <vt:lpstr>4_Standarddesign</vt:lpstr>
      <vt:lpstr>6_Standarddesign</vt:lpstr>
      <vt:lpstr>5_Standarddesign</vt:lpstr>
      <vt:lpstr>Microsoft Equation 3.0</vt:lpstr>
      <vt:lpstr>Understanding Collectivity collectively  Activities within the CERN LPCC MB&amp;UE WG</vt:lpstr>
      <vt:lpstr>Preamble</vt:lpstr>
      <vt:lpstr>PowerPoint Presentation</vt:lpstr>
      <vt:lpstr>Minimum Bias and Underlying  Event Group (“MB&amp;UE”)</vt:lpstr>
      <vt:lpstr>“Common Plots”</vt:lpstr>
      <vt:lpstr>Minimum Bias and Underlying  Event Group (“MB&amp;UE”)</vt:lpstr>
      <vt:lpstr>Organizational Aspects</vt:lpstr>
      <vt:lpstr>Aims of today’s discussion</vt:lpstr>
      <vt:lpstr>Some Slides to Guide the Discussion</vt:lpstr>
      <vt:lpstr>Event Selection</vt:lpstr>
      <vt:lpstr>Phase Space</vt:lpstr>
      <vt:lpstr>Example of common plot for our purpose</vt:lpstr>
      <vt:lpstr>Common Observable:  Two-Particle Correlation</vt:lpstr>
      <vt:lpstr>Common Observable:  Two-Particle Correlation</vt:lpstr>
      <vt:lpstr>Common Observable: Cumulants</vt:lpstr>
      <vt:lpstr>Common Observable: Symmetric cumulant</vt:lpstr>
      <vt:lpstr>“Validation” Monte Carlo</vt:lpstr>
      <vt:lpstr>Further Ideas</vt:lpstr>
      <vt:lpstr>Backup</vt:lpstr>
      <vt:lpstr>Uncorrelated Seeds ~ #MPI</vt:lpstr>
      <vt:lpstr>Ridge in pp</vt:lpstr>
      <vt:lpstr>Ridge in pp (2)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jfgrosse</dc:creator>
  <cp:lastModifiedBy>Windows User</cp:lastModifiedBy>
  <cp:revision>6472</cp:revision>
  <dcterms:created xsi:type="dcterms:W3CDTF">2006-09-05T14:03:07Z</dcterms:created>
  <dcterms:modified xsi:type="dcterms:W3CDTF">2017-05-10T18:15:59Z</dcterms:modified>
</cp:coreProperties>
</file>