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8" r:id="rId1"/>
    <p:sldMasterId id="2147484189" r:id="rId2"/>
    <p:sldMasterId id="2147484201" r:id="rId3"/>
    <p:sldMasterId id="2147484213" r:id="rId4"/>
  </p:sldMasterIdLst>
  <p:notesMasterIdLst>
    <p:notesMasterId r:id="rId46"/>
  </p:notesMasterIdLst>
  <p:handoutMasterIdLst>
    <p:handoutMasterId r:id="rId47"/>
  </p:handoutMasterIdLst>
  <p:sldIdLst>
    <p:sldId id="256" r:id="rId5"/>
    <p:sldId id="304" r:id="rId6"/>
    <p:sldId id="269" r:id="rId7"/>
    <p:sldId id="259" r:id="rId8"/>
    <p:sldId id="260" r:id="rId9"/>
    <p:sldId id="293" r:id="rId10"/>
    <p:sldId id="305" r:id="rId11"/>
    <p:sldId id="296" r:id="rId12"/>
    <p:sldId id="307" r:id="rId13"/>
    <p:sldId id="299" r:id="rId14"/>
    <p:sldId id="295" r:id="rId15"/>
    <p:sldId id="298" r:id="rId16"/>
    <p:sldId id="297" r:id="rId17"/>
    <p:sldId id="311" r:id="rId18"/>
    <p:sldId id="279" r:id="rId19"/>
    <p:sldId id="286" r:id="rId20"/>
    <p:sldId id="308" r:id="rId21"/>
    <p:sldId id="302" r:id="rId22"/>
    <p:sldId id="310" r:id="rId23"/>
    <p:sldId id="300" r:id="rId24"/>
    <p:sldId id="309" r:id="rId25"/>
    <p:sldId id="287" r:id="rId26"/>
    <p:sldId id="290" r:id="rId27"/>
    <p:sldId id="292" r:id="rId28"/>
    <p:sldId id="291" r:id="rId29"/>
    <p:sldId id="265" r:id="rId30"/>
    <p:sldId id="284" r:id="rId31"/>
    <p:sldId id="303" r:id="rId32"/>
    <p:sldId id="266" r:id="rId33"/>
    <p:sldId id="288" r:id="rId34"/>
    <p:sldId id="289" r:id="rId35"/>
    <p:sldId id="270" r:id="rId36"/>
    <p:sldId id="271" r:id="rId37"/>
    <p:sldId id="275" r:id="rId38"/>
    <p:sldId id="285" r:id="rId39"/>
    <p:sldId id="283" r:id="rId40"/>
    <p:sldId id="282" r:id="rId41"/>
    <p:sldId id="280" r:id="rId42"/>
    <p:sldId id="281" r:id="rId43"/>
    <p:sldId id="262" r:id="rId44"/>
    <p:sldId id="263" r:id="rId45"/>
  </p:sldIdLst>
  <p:sldSz cx="9144000" cy="6858000" type="screen4x3"/>
  <p:notesSz cx="6746875" cy="9867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FFCC"/>
    <a:srgbClr val="CC6600"/>
    <a:srgbClr val="0066FF"/>
    <a:srgbClr val="CCFFFF"/>
    <a:srgbClr val="CCECFF"/>
    <a:srgbClr val="FFFFFF"/>
    <a:srgbClr val="FF99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2" autoAdjust="0"/>
    <p:restoredTop sz="94624" autoAdjust="0"/>
  </p:normalViewPr>
  <p:slideViewPr>
    <p:cSldViewPr>
      <p:cViewPr varScale="1">
        <p:scale>
          <a:sx n="82" d="100"/>
          <a:sy n="82" d="100"/>
        </p:scale>
        <p:origin x="114" y="22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23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84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27713" y="0"/>
            <a:ext cx="9540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2625"/>
            <a:ext cx="717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11913" y="9572625"/>
            <a:ext cx="3698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CDE2B3B2-DDAA-4186-88A0-B8B31590D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09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67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33488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748213"/>
            <a:ext cx="53975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7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33488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748213"/>
            <a:ext cx="53975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33488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748213"/>
            <a:ext cx="53975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7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5997-4598-472C-9DCE-BD33A11172FD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3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26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58C8-E8E0-47F4-81C3-487720936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9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97364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A080-C19E-4275-B398-2DB39957E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8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1845-E7CF-4E9B-B7C8-3E3C13973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5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728" y="226766"/>
            <a:ext cx="684546" cy="64536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9218"/>
            <a:ext cx="6705600" cy="680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6FD7-D787-4060-A248-F32B2A81F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2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199615"/>
            <a:ext cx="7162800" cy="1200971"/>
          </a:xfrm>
          <a:solidFill>
            <a:srgbClr val="F4FF5F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>
            <a:lvl1pPr>
              <a:defRPr sz="4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4495800" cy="3810000"/>
          </a:xfrm>
        </p:spPr>
        <p:txBody>
          <a:bodyPr anchor="ctr"/>
          <a:lstStyle>
            <a:lvl1pPr indent="284163" defTabSz="1046163">
              <a:defRPr sz="2800">
                <a:solidFill>
                  <a:srgbClr val="5A91FE"/>
                </a:solidFill>
              </a:defRPr>
            </a:lvl1pPr>
            <a:lvl2pPr marL="474663" lvl="1" indent="377825" defTabSz="1046163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defRPr sz="2400"/>
            </a:lvl2pPr>
          </a:lstStyle>
          <a:p>
            <a:pPr lvl="0"/>
            <a:r>
              <a:rPr lang="en-US" altLang="en-US" noProof="0" smtClean="0"/>
              <a:t>Click</a:t>
            </a:r>
          </a:p>
          <a:p>
            <a:pPr lvl="1"/>
            <a:r>
              <a:rPr lang="en-US" altLang="en-US" noProof="0" smtClean="0"/>
              <a:t>ddd</a:t>
            </a:r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2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1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" y="678264"/>
            <a:ext cx="9141977" cy="616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23081" y="6641914"/>
            <a:ext cx="2016224" cy="21608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B3392B-8E1C-4953-AFF5-843B4B02F0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9579546" cy="6469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A7C2F6-8395-48F1-832D-8A9685DEE1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0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1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501662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692150"/>
            <a:ext cx="4501662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4B00CD-054C-43B5-A86F-F54DA371B3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3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68" y="550351"/>
            <a:ext cx="6546664" cy="591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A4393E-3344-4949-B5E6-6DFFE7193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06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1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744CDD-DA76-4831-8B5B-94A18B08B0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3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35BB-E18E-4B64-8F5E-FBDF76004D67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24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74D93B-0541-4D7B-BDC5-F784545CEA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26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48E13B-F6D8-45EF-83EC-0F7E51A8F5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1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997364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3D877C-995D-483A-99F1-EC27A50ABB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33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1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7C23DC-A539-44B9-821A-4A6056997B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85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727" y="226762"/>
            <a:ext cx="684546" cy="64536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9214"/>
            <a:ext cx="6717323" cy="680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133205-DFAD-4FC0-8070-EC6A4E2C09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31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669" y="2569655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26C1-A000-4A6A-8705-FF910B55C7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8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9" y="46324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193675" indent="258763">
              <a:defRPr/>
            </a:lvl2pPr>
            <a:lvl3pPr marL="384175" indent="244475">
              <a:defRPr/>
            </a:lvl3pPr>
            <a:lvl4pPr marL="62865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86864" y="6644020"/>
            <a:ext cx="1619033" cy="2160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67D-64B6-48C6-86B8-FA491E514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3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9579546" cy="6469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560E-24AC-4925-BCF5-2F01A17A6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09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9" y="46324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AD78-84B2-4DA5-8D52-38D6E8F8B2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76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69" y="550354"/>
            <a:ext cx="6546665" cy="591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2D35-92F2-43A2-819E-9511B64FB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0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670" y="2569657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26C1-A000-4A6A-8705-FF910B55C7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1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9" y="46324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C9E1-BDC2-4823-A7A9-8C95C7C43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3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6026-7CC3-40CC-A065-ABA75C4DF7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76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26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58C8-E8E0-47F4-81C3-487720936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32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97364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A080-C19E-4275-B398-2DB39957E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1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9" y="46324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1845-E7CF-4E9B-B7C8-3E3C13973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20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728" y="226765"/>
            <a:ext cx="684546" cy="64536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9217"/>
            <a:ext cx="6705600" cy="680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6FD7-D787-4060-A248-F32B2A81F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68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193675" indent="258763">
              <a:defRPr/>
            </a:lvl2pPr>
            <a:lvl3pPr marL="384175" indent="244475">
              <a:defRPr/>
            </a:lvl3pPr>
            <a:lvl4pPr marL="62865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521763" y="6641914"/>
            <a:ext cx="1619033" cy="2160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67D-64B6-48C6-86B8-FA491E514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6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193675" indent="258763">
              <a:defRPr/>
            </a:lvl2pPr>
            <a:lvl3pPr marL="384175" indent="244475">
              <a:defRPr/>
            </a:lvl3pPr>
            <a:lvl4pPr marL="62865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86865" y="6669360"/>
            <a:ext cx="2057135" cy="19074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67D-64B6-48C6-86B8-FA491E514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4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9579546" cy="6469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560E-24AC-4925-BCF5-2F01A17A6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AD78-84B2-4DA5-8D52-38D6E8F8B2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5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70" y="550356"/>
            <a:ext cx="6546665" cy="591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2D35-92F2-43A2-819E-9511B64FB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C9E1-BDC2-4823-A7A9-8C95C7C43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7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6026-7CC3-40CC-A065-ABA75C4DF7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4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CBB784-4134-4CBF-8BFF-5A99DC6B9D87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9784" y="6641914"/>
            <a:ext cx="1944216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1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9784" y="6641914"/>
            <a:ext cx="1944216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65184" y="46326"/>
            <a:ext cx="2366032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  <a:defRPr/>
            </a:pP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205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7056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58A62F-5D10-4B79-BF9E-24B57F8E3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3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indent="530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1731" y="6674947"/>
            <a:ext cx="2016224" cy="2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 Body Text</a:t>
            </a:r>
          </a:p>
          <a:p>
            <a:pPr lvl="1"/>
            <a:r>
              <a:rPr lang="en-US" altLang="en-US" dirty="0" smtClean="0"/>
              <a:t> Second Level</a:t>
            </a:r>
          </a:p>
          <a:p>
            <a:pPr lvl="2"/>
            <a:r>
              <a:rPr lang="en-US" altLang="en-US" dirty="0" smtClean="0"/>
              <a:t> 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465184" y="46321"/>
            <a:ext cx="2366033" cy="59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705600"/>
            <a:ext cx="685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fld id="{4A38568A-9C3A-4286-B9D2-BCA0A72E00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7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66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967" y="6641914"/>
            <a:ext cx="1619033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Body Text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65184" y="46324"/>
            <a:ext cx="2366032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  <a:defRPr/>
            </a:pP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205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7056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58A62F-5D10-4B79-BF9E-24B57F8E3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6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indent="530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502.0557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gif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wiki.cern.ch/twiki/pub/CMSPublic/PhysicsResultsHIN14006/final_v2.pdf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emf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cern.ch\dfs\Users\s\sks\Documents\My Pictures\pPb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6394"/>
          <a:stretch/>
        </p:blipFill>
        <p:spPr bwMode="auto">
          <a:xfrm>
            <a:off x="3" y="0"/>
            <a:ext cx="9117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/>
          <p:cNvSpPr txBox="1">
            <a:spLocks noChangeArrowheads="1"/>
          </p:cNvSpPr>
          <p:nvPr/>
        </p:nvSpPr>
        <p:spPr>
          <a:xfrm>
            <a:off x="251522" y="0"/>
            <a:ext cx="8507288" cy="1224136"/>
          </a:xfrm>
          <a:prstGeom prst="rect">
            <a:avLst/>
          </a:prstGeom>
          <a:solidFill>
            <a:srgbClr val="F4FF5F"/>
          </a:solidFill>
          <a:ln w="57150">
            <a:solidFill>
              <a:schemeClr val="tx1"/>
            </a:solidFill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Collectivity in small systems  ! </a:t>
            </a: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kern="0" dirty="0" smtClean="0">
                <a:effectLst/>
              </a:rPr>
              <a:t>  </a:t>
            </a:r>
            <a:endParaRPr lang="en-US" sz="180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9"/>
          <p:cNvSpPr txBox="1">
            <a:spLocks noChangeArrowheads="1"/>
          </p:cNvSpPr>
          <p:nvPr/>
        </p:nvSpPr>
        <p:spPr>
          <a:xfrm>
            <a:off x="251522" y="0"/>
            <a:ext cx="8507288" cy="1224136"/>
          </a:xfrm>
          <a:prstGeom prst="rect">
            <a:avLst/>
          </a:prstGeom>
          <a:solidFill>
            <a:srgbClr val="F4FF5F"/>
          </a:solidFill>
          <a:ln w="57150">
            <a:solidFill>
              <a:schemeClr val="tx1"/>
            </a:solidFill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Collectivity in small systems  ! </a:t>
            </a: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kern="0" dirty="0" smtClean="0">
                <a:effectLst/>
              </a:rPr>
              <a:t>(depends </a:t>
            </a:r>
            <a:r>
              <a:rPr lang="en-US" sz="1800" kern="0" dirty="0">
                <a:effectLst/>
              </a:rPr>
              <a:t>on what you mean by 'collectivity')</a:t>
            </a:r>
            <a:r>
              <a:rPr lang="en-US" sz="1800" kern="0" dirty="0" smtClean="0">
                <a:effectLst/>
              </a:rPr>
              <a:t> </a:t>
            </a:r>
            <a:endParaRPr lang="en-US" sz="180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06227" name="Rectangle 19"/>
          <p:cNvSpPr>
            <a:spLocks noGrp="1" noChangeArrowheads="1"/>
          </p:cNvSpPr>
          <p:nvPr>
            <p:ph type="title"/>
          </p:nvPr>
        </p:nvSpPr>
        <p:spPr>
          <a:xfrm>
            <a:off x="251522" y="0"/>
            <a:ext cx="8507288" cy="1224136"/>
          </a:xfrm>
          <a:solidFill>
            <a:srgbClr val="F4FF5F"/>
          </a:solidFill>
          <a:ln w="57150">
            <a:solidFill>
              <a:schemeClr val="tx1"/>
            </a:solidFill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‘Collectivity’ in small systems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effectLst/>
              </a:rPr>
              <a:t> Some random collection of Key questions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9B4DE-2EAC-4EF7-AFF0-93F89476A457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86600" y="6646873"/>
            <a:ext cx="2057400" cy="2111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sz="900" smtClean="0">
                <a:solidFill>
                  <a:srgbClr val="919191"/>
                </a:solidFill>
                <a:latin typeface="Arial" charset="0"/>
              </a:rPr>
              <a:t>2017 NBI WS J. Schukraft</a:t>
            </a:r>
            <a:endParaRPr lang="en-US" sz="900" dirty="0">
              <a:solidFill>
                <a:srgbClr val="919191"/>
              </a:solidFill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004048" y="5609741"/>
            <a:ext cx="4013076" cy="1017862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</a:rPr>
              <a:t>Why does this matter ?</a:t>
            </a:r>
            <a:endParaRPr lang="en-US" sz="2400" b="1" kern="0" dirty="0" smtClean="0">
              <a:solidFill>
                <a:srgbClr val="0000FF"/>
              </a:solidFill>
              <a:latin typeface="Arial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</a:rPr>
              <a:t>Some open questions </a:t>
            </a:r>
            <a:endParaRPr lang="en-US" sz="2400" b="1" kern="0" dirty="0" smtClean="0">
              <a:solidFill>
                <a:srgbClr val="0000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0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97" y="46321"/>
            <a:ext cx="7700827" cy="591573"/>
          </a:xfrm>
        </p:spPr>
        <p:txBody>
          <a:bodyPr/>
          <a:lstStyle/>
          <a:p>
            <a:r>
              <a:rPr lang="en-US" dirty="0" smtClean="0"/>
              <a:t>Pressure or </a:t>
            </a:r>
            <a:r>
              <a:rPr lang="en-US" dirty="0"/>
              <a:t>D</a:t>
            </a:r>
            <a:r>
              <a:rPr lang="en-US" dirty="0" smtClean="0"/>
              <a:t>ensity tomography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sQGP Hydro model:  </a:t>
            </a:r>
            <a:r>
              <a:rPr lang="en-US" dirty="0" smtClean="0"/>
              <a:t>Pressure tomography</a:t>
            </a:r>
            <a:endParaRPr lang="en-US" dirty="0" smtClean="0"/>
          </a:p>
          <a:p>
            <a:pPr lvl="1"/>
            <a:r>
              <a:rPr lang="en-US" b="1" u="sng" dirty="0" smtClean="0"/>
              <a:t> IS density homogeneities</a:t>
            </a:r>
            <a:r>
              <a:rPr lang="en-US" dirty="0" smtClean="0"/>
              <a:t> =&gt; pressure gradients =&gt; momentum anisotropy =&gt; spatial anisotropy dN/</a:t>
            </a:r>
            <a:r>
              <a:rPr lang="en-US" dirty="0" err="1" smtClean="0"/>
              <a:t>d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endParaRPr lang="en-US" dirty="0" smtClean="0">
              <a:latin typeface="Symbol" panose="05050102010706020507" pitchFamily="18" charset="2"/>
            </a:endParaRPr>
          </a:p>
          <a:p>
            <a:pPr lvl="1"/>
            <a:r>
              <a:rPr lang="en-US" dirty="0"/>
              <a:t> </a:t>
            </a:r>
            <a:r>
              <a:rPr lang="en-US" dirty="0" smtClean="0"/>
              <a:t>requires strong FSI, dense &amp; large systems (small #K), low </a:t>
            </a:r>
            <a:r>
              <a:rPr lang="en-US" dirty="0" err="1" smtClean="0"/>
              <a:t>visc</a:t>
            </a:r>
            <a:r>
              <a:rPr lang="en-US" dirty="0" smtClean="0"/>
              <a:t>. ‘ideal liquid</a:t>
            </a:r>
            <a:r>
              <a:rPr lang="en-US" dirty="0" smtClean="0"/>
              <a:t>’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generates </a:t>
            </a:r>
            <a:r>
              <a:rPr lang="en-US" dirty="0" smtClean="0">
                <a:solidFill>
                  <a:srgbClr val="FF0000"/>
                </a:solidFill>
              </a:rPr>
              <a:t>i)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radial  flow ii)  </a:t>
            </a:r>
            <a:r>
              <a:rPr lang="en-US" dirty="0">
                <a:solidFill>
                  <a:srgbClr val="FF0000"/>
                </a:solidFill>
              </a:rPr>
              <a:t>azimuthal flow </a:t>
            </a:r>
            <a:r>
              <a:rPr lang="en-US" dirty="0" smtClean="0">
                <a:solidFill>
                  <a:srgbClr val="FF0000"/>
                </a:solidFill>
              </a:rPr>
              <a:t>iii) </a:t>
            </a:r>
            <a:r>
              <a:rPr lang="en-US" dirty="0">
                <a:solidFill>
                  <a:srgbClr val="FF0000"/>
                </a:solidFill>
              </a:rPr>
              <a:t>space-time evolution</a:t>
            </a:r>
            <a:r>
              <a:rPr lang="en-US" dirty="0"/>
              <a:t> </a:t>
            </a:r>
            <a:r>
              <a:rPr lang="en-US" dirty="0" smtClean="0"/>
              <a:t> STE</a:t>
            </a:r>
            <a:endParaRPr lang="en-US" dirty="0"/>
          </a:p>
          <a:p>
            <a:pPr lvl="2"/>
            <a:r>
              <a:rPr lang="en-US" dirty="0" smtClean="0"/>
              <a:t> STE =&gt; HBT, CBF, but also some (small ?) part of non-linear mode mixing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sMOG</a:t>
            </a:r>
            <a:r>
              <a:rPr lang="en-US" dirty="0" smtClean="0"/>
              <a:t> X-ray model:  </a:t>
            </a:r>
            <a:r>
              <a:rPr lang="en-US" dirty="0" smtClean="0"/>
              <a:t>Density Tomography</a:t>
            </a:r>
            <a:r>
              <a:rPr lang="en-US" dirty="0" smtClean="0"/>
              <a:t>		</a:t>
            </a:r>
            <a:r>
              <a:rPr lang="en-US" sz="1100" dirty="0" err="1" smtClean="0">
                <a:solidFill>
                  <a:schemeClr val="tx1"/>
                </a:solidFill>
              </a:rPr>
              <a:t>sMOG</a:t>
            </a:r>
            <a:r>
              <a:rPr lang="en-US" sz="1100" dirty="0" smtClean="0">
                <a:solidFill>
                  <a:schemeClr val="tx1"/>
                </a:solidFill>
              </a:rPr>
              <a:t>=Mist </a:t>
            </a:r>
            <a:r>
              <a:rPr lang="en-US" sz="1100" dirty="0" smtClean="0">
                <a:solidFill>
                  <a:schemeClr val="tx1"/>
                </a:solidFill>
              </a:rPr>
              <a:t>Of Gray stuff</a:t>
            </a:r>
          </a:p>
          <a:p>
            <a:pPr lvl="1"/>
            <a:r>
              <a:rPr lang="en-US" dirty="0"/>
              <a:t> </a:t>
            </a:r>
            <a:r>
              <a:rPr lang="en-US" b="1" u="sng" dirty="0" smtClean="0"/>
              <a:t>IS density </a:t>
            </a:r>
            <a:r>
              <a:rPr lang="en-US" b="1" u="sng" dirty="0"/>
              <a:t>homogeneities</a:t>
            </a:r>
            <a:r>
              <a:rPr lang="en-US" dirty="0"/>
              <a:t> </a:t>
            </a:r>
            <a:r>
              <a:rPr lang="en-US" dirty="0" smtClean="0"/>
              <a:t> =&gt; direct image by scattering 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requires some </a:t>
            </a:r>
            <a:r>
              <a:rPr lang="en-US" dirty="0" smtClean="0"/>
              <a:t>FSI, </a:t>
            </a:r>
            <a:r>
              <a:rPr lang="en-US" dirty="0"/>
              <a:t>no problem with small or dilute systems</a:t>
            </a:r>
            <a:r>
              <a:rPr lang="en-US" sz="1600" dirty="0"/>
              <a:t> (dilute = small contrast)</a:t>
            </a:r>
            <a:endParaRPr lang="en-US" sz="1600" dirty="0" smtClean="0"/>
          </a:p>
          <a:p>
            <a:pPr lvl="2"/>
            <a:r>
              <a:rPr lang="en-US" dirty="0" smtClean="0"/>
              <a:t> Density </a:t>
            </a:r>
            <a:r>
              <a:rPr lang="en-US" dirty="0"/>
              <a:t>Tomography (‘x-ray’)  =&gt;</a:t>
            </a:r>
            <a:r>
              <a:rPr lang="en-US" dirty="0">
                <a:solidFill>
                  <a:srgbClr val="FF0000"/>
                </a:solidFill>
              </a:rPr>
              <a:t> azimuthal flow</a:t>
            </a:r>
          </a:p>
          <a:p>
            <a:pPr lvl="2"/>
            <a:r>
              <a:rPr lang="en-US" dirty="0" smtClean="0"/>
              <a:t> Color </a:t>
            </a:r>
            <a:r>
              <a:rPr lang="en-US" dirty="0"/>
              <a:t>reconnection | </a:t>
            </a:r>
            <a:r>
              <a:rPr lang="en-US" dirty="0" err="1"/>
              <a:t>Colour</a:t>
            </a:r>
            <a:r>
              <a:rPr lang="en-US" dirty="0"/>
              <a:t> Ropes | hadronisation | ?? =&gt; </a:t>
            </a:r>
            <a:r>
              <a:rPr lang="en-US" dirty="0">
                <a:solidFill>
                  <a:srgbClr val="FF0000"/>
                </a:solidFill>
              </a:rPr>
              <a:t>radial </a:t>
            </a:r>
            <a:r>
              <a:rPr lang="en-US" dirty="0" smtClean="0">
                <a:solidFill>
                  <a:srgbClr val="FF0000"/>
                </a:solidFill>
              </a:rPr>
              <a:t>flow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 Free </a:t>
            </a:r>
            <a:r>
              <a:rPr lang="en-US" dirty="0"/>
              <a:t>streaming + CF freeze-out (or ??) =&gt; </a:t>
            </a:r>
            <a:r>
              <a:rPr lang="en-US" dirty="0">
                <a:solidFill>
                  <a:srgbClr val="FF0000"/>
                </a:solidFill>
              </a:rPr>
              <a:t>space-time evolution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7969" y="6081779"/>
            <a:ext cx="403244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sQGP or </a:t>
            </a:r>
            <a:r>
              <a:rPr lang="en-US" sz="2000" b="1" dirty="0" err="1" smtClean="0">
                <a:solidFill>
                  <a:srgbClr val="FF0000"/>
                </a:solidFill>
              </a:rPr>
              <a:t>sMOG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000" dirty="0" smtClean="0"/>
              <a:t>Same </a:t>
            </a:r>
            <a:r>
              <a:rPr lang="en-US" sz="2000" dirty="0" err="1" smtClean="0"/>
              <a:t>same</a:t>
            </a:r>
            <a:r>
              <a:rPr lang="en-US" sz="2000" dirty="0" smtClean="0"/>
              <a:t> or different ?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869730" y="4614191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AMPT </a:t>
            </a:r>
            <a:r>
              <a:rPr lang="en-US" sz="1000" dirty="0"/>
              <a:t>1601.05390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6299" y="5013176"/>
            <a:ext cx="1428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Romatscke</a:t>
            </a:r>
            <a:r>
              <a:rPr lang="en-US" sz="1000" dirty="0" smtClean="0"/>
              <a:t>  1504.02529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895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097" y="46326"/>
            <a:ext cx="4828245" cy="591573"/>
          </a:xfrm>
        </p:spPr>
        <p:txBody>
          <a:bodyPr/>
          <a:lstStyle/>
          <a:p>
            <a:r>
              <a:rPr lang="en-US" dirty="0" smtClean="0"/>
              <a:t>How small &amp;  dilute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of v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e  </a:t>
            </a:r>
            <a:r>
              <a:rPr lang="en-US" dirty="0" smtClean="0"/>
              <a:t>≈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x 5</a:t>
            </a:r>
            <a:r>
              <a:rPr lang="en-US" dirty="0" smtClean="0">
                <a:latin typeface="Symbol" panose="05050102010706020507" pitchFamily="18" charset="2"/>
              </a:rPr>
              <a:t>          </a:t>
            </a:r>
            <a:r>
              <a:rPr lang="en-US" sz="1800" dirty="0" err="1" smtClean="0">
                <a:solidFill>
                  <a:schemeClr val="tx1"/>
                </a:solidFill>
              </a:rPr>
              <a:t>dAu</a:t>
            </a:r>
            <a:r>
              <a:rPr lang="en-US" sz="1800" dirty="0" smtClean="0">
                <a:solidFill>
                  <a:schemeClr val="tx1"/>
                </a:solidFill>
              </a:rPr>
              <a:t>(RHIC) -&gt; PbPb (LHC)</a:t>
            </a:r>
          </a:p>
          <a:p>
            <a:pPr lvl="1"/>
            <a:r>
              <a:rPr lang="en-US" dirty="0" smtClean="0"/>
              <a:t>Large systems/high √s: v</a:t>
            </a:r>
            <a:r>
              <a:rPr lang="en-US" baseline="-25000" dirty="0" smtClean="0"/>
              <a:t>2</a:t>
            </a:r>
            <a:r>
              <a:rPr lang="en-US" dirty="0" smtClean="0"/>
              <a:t>(p</a:t>
            </a:r>
            <a:r>
              <a:rPr lang="en-US" baseline="-25000" dirty="0" smtClean="0"/>
              <a:t>T</a:t>
            </a:r>
            <a:r>
              <a:rPr lang="en-US" dirty="0" smtClean="0"/>
              <a:t>) = c, &lt;p</a:t>
            </a:r>
            <a:r>
              <a:rPr lang="en-US" baseline="-25000" dirty="0" smtClean="0"/>
              <a:t>T</a:t>
            </a:r>
            <a:r>
              <a:rPr lang="en-US" dirty="0" smtClean="0"/>
              <a:t>&gt; </a:t>
            </a:r>
            <a:r>
              <a:rPr lang="en-US" dirty="0" smtClean="0"/>
              <a:t>↑</a:t>
            </a:r>
          </a:p>
          <a:p>
            <a:pPr lvl="1"/>
            <a:r>
              <a:rPr lang="en-US" dirty="0" smtClean="0"/>
              <a:t>Small systems/ low dN/dy: increasing dilution K </a:t>
            </a:r>
            <a:r>
              <a:rPr lang="en-US" dirty="0"/>
              <a:t>↑</a:t>
            </a:r>
          </a:p>
          <a:p>
            <a:pPr lvl="1"/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614" t="13342" r="4077" b="4704"/>
          <a:stretch/>
        </p:blipFill>
        <p:spPr>
          <a:xfrm>
            <a:off x="-180528" y="1766252"/>
            <a:ext cx="5083910" cy="3415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919" t="3940" r="14856"/>
          <a:stretch/>
        </p:blipFill>
        <p:spPr>
          <a:xfrm>
            <a:off x="3275856" y="3285630"/>
            <a:ext cx="1944216" cy="67440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94251" y="4971288"/>
            <a:ext cx="5790149" cy="1730094"/>
            <a:chOff x="94251" y="4971288"/>
            <a:chExt cx="5790149" cy="17300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34361" t="54737" r="41691"/>
            <a:stretch/>
          </p:blipFill>
          <p:spPr>
            <a:xfrm>
              <a:off x="342900" y="5001122"/>
              <a:ext cx="1584176" cy="7857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33357" r="33269" b="64631"/>
            <a:stretch/>
          </p:blipFill>
          <p:spPr>
            <a:xfrm>
              <a:off x="2633404" y="5232544"/>
              <a:ext cx="2902133" cy="5604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415393" y="5870385"/>
              <a:ext cx="1595310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pp:pA:AA</a:t>
              </a:r>
              <a:endParaRPr lang="en-US" sz="1600" b="1" dirty="0" smtClean="0"/>
            </a:p>
            <a:p>
              <a:r>
                <a:rPr lang="en-US" sz="1600" dirty="0"/>
                <a:t>dN/dy</a:t>
              </a:r>
              <a:r>
                <a:rPr lang="en-US" sz="1600" dirty="0" smtClean="0"/>
                <a:t>= </a:t>
              </a:r>
              <a:r>
                <a:rPr lang="en-US" sz="1600" dirty="0" smtClean="0">
                  <a:solidFill>
                    <a:srgbClr val="FF0000"/>
                  </a:solidFill>
                </a:rPr>
                <a:t>1:10:100</a:t>
              </a:r>
            </a:p>
            <a:p>
              <a:r>
                <a:rPr lang="en-US" sz="1600" dirty="0" smtClean="0"/>
                <a:t>dN/dy</a:t>
              </a:r>
              <a:r>
                <a:rPr lang="en-US" sz="1600" baseline="30000" dirty="0" smtClean="0"/>
                <a:t>1/3</a:t>
              </a:r>
              <a:r>
                <a:rPr lang="en-US" sz="1600" dirty="0" smtClean="0"/>
                <a:t>= </a:t>
              </a:r>
              <a:r>
                <a:rPr lang="en-US" sz="1600" dirty="0" smtClean="0">
                  <a:solidFill>
                    <a:srgbClr val="FF0000"/>
                  </a:solidFill>
                </a:rPr>
                <a:t>1:2:5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36559" y="4971288"/>
              <a:ext cx="26478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D. </a:t>
              </a:r>
              <a:r>
                <a:rPr lang="en-US" sz="1200" dirty="0" err="1" smtClean="0"/>
                <a:t>Teany</a:t>
              </a:r>
              <a:r>
                <a:rPr lang="en-US" sz="1200" dirty="0" smtClean="0"/>
                <a:t> http</a:t>
              </a:r>
              <a:r>
                <a:rPr lang="en-US" sz="1200" dirty="0"/>
                <a:t>://arxiv.org/abs/1312.6770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4251" y="5870385"/>
              <a:ext cx="22268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JYO: http</a:t>
              </a:r>
              <a:r>
                <a:rPr lang="en-US" sz="1100" dirty="0"/>
                <a:t>://arxiv.org/abs/1106.4356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842" y="936636"/>
            <a:ext cx="3271622" cy="28751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86865" y="770869"/>
            <a:ext cx="1661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H. Niemi 1404.7327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0600" y="3835529"/>
            <a:ext cx="3719575" cy="13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994" y="-36731"/>
            <a:ext cx="3648436" cy="591573"/>
          </a:xfrm>
        </p:spPr>
        <p:txBody>
          <a:bodyPr/>
          <a:lstStyle/>
          <a:p>
            <a:r>
              <a:rPr lang="en-US" dirty="0" smtClean="0"/>
              <a:t>AMPT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" y="678264"/>
            <a:ext cx="9338949" cy="6165850"/>
          </a:xfrm>
        </p:spPr>
        <p:txBody>
          <a:bodyPr/>
          <a:lstStyle/>
          <a:p>
            <a:r>
              <a:rPr lang="en-US" dirty="0" smtClean="0"/>
              <a:t> Dynamics is definitely oversimplified and probably wrong</a:t>
            </a:r>
          </a:p>
          <a:p>
            <a:pPr lvl="8"/>
            <a:r>
              <a:rPr lang="en-US" dirty="0" smtClean="0"/>
              <a:t>‘</a:t>
            </a:r>
            <a:r>
              <a:rPr lang="en-US" dirty="0" err="1" smtClean="0"/>
              <a:t>Micky</a:t>
            </a:r>
            <a:r>
              <a:rPr lang="en-US" dirty="0" smtClean="0"/>
              <a:t> Mouse billiard balls’ with tons of parameters</a:t>
            </a:r>
          </a:p>
          <a:p>
            <a:pPr lvl="1"/>
            <a:r>
              <a:rPr lang="en-US" dirty="0" smtClean="0"/>
              <a:t> however, the hydrodynamics seems correct !</a:t>
            </a:r>
          </a:p>
          <a:p>
            <a:pPr lvl="2"/>
            <a:r>
              <a:rPr lang="en-US" dirty="0" smtClean="0"/>
              <a:t> what counts is ‘lots of interacting stuff’ (string melting + few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Common wisdom: AMPT = (a) kinetic transport underlying hydro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and as such smoothly extrapolates to dilute &amp; small systems with large K</a:t>
            </a:r>
          </a:p>
          <a:p>
            <a:r>
              <a:rPr lang="en-US" dirty="0"/>
              <a:t> </a:t>
            </a:r>
            <a:r>
              <a:rPr lang="en-US" dirty="0" smtClean="0"/>
              <a:t>Monkey wrench: ‘</a:t>
            </a:r>
            <a:r>
              <a:rPr lang="en-GB" sz="1600" b="1" dirty="0" smtClean="0">
                <a:solidFill>
                  <a:schemeClr val="tx1"/>
                </a:solidFill>
              </a:rPr>
              <a:t>Anisotropic </a:t>
            </a:r>
            <a:r>
              <a:rPr lang="en-GB" sz="1600" b="1" dirty="0">
                <a:solidFill>
                  <a:schemeClr val="tx1"/>
                </a:solidFill>
              </a:rPr>
              <a:t>parton escape is the dominant </a:t>
            </a:r>
            <a:r>
              <a:rPr lang="en-GB" sz="1600" b="1" dirty="0" smtClean="0">
                <a:solidFill>
                  <a:schemeClr val="tx1"/>
                </a:solidFill>
              </a:rPr>
              <a:t>source’</a:t>
            </a:r>
            <a:r>
              <a:rPr lang="en-GB" sz="1600" b="1" dirty="0">
                <a:solidFill>
                  <a:schemeClr val="tx1"/>
                </a:solidFill>
              </a:rPr>
              <a:t> </a:t>
            </a:r>
            <a:r>
              <a:rPr lang="en-GB" sz="1600" b="1" dirty="0" smtClean="0">
                <a:solidFill>
                  <a:schemeClr val="tx1"/>
                </a:solidFill>
              </a:rPr>
              <a:t> (1502.05572)</a:t>
            </a:r>
            <a:endParaRPr lang="en-GB" sz="1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260786" y="3433754"/>
            <a:ext cx="2080185" cy="2602682"/>
            <a:chOff x="7260786" y="3433754"/>
            <a:chExt cx="2080185" cy="260268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0264" y="3433754"/>
              <a:ext cx="1378215" cy="175220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60786" y="5451661"/>
              <a:ext cx="2080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Information is in the </a:t>
              </a:r>
            </a:p>
            <a:p>
              <a:r>
                <a:rPr lang="en-US" sz="1600" dirty="0" smtClean="0"/>
                <a:t>‘non-interacting’ rays !</a:t>
              </a:r>
              <a:endParaRPr lang="en-US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1055" y="3538356"/>
            <a:ext cx="2808312" cy="3066240"/>
            <a:chOff x="181055" y="3538356"/>
            <a:chExt cx="2808312" cy="3066240"/>
          </a:xfrm>
        </p:grpSpPr>
        <p:sp>
          <p:nvSpPr>
            <p:cNvPr id="7" name="TextBox 6"/>
            <p:cNvSpPr txBox="1"/>
            <p:nvPr/>
          </p:nvSpPr>
          <p:spPr>
            <a:xfrm>
              <a:off x="181055" y="6266042"/>
              <a:ext cx="28083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&lt;</a:t>
              </a:r>
              <a:r>
                <a:rPr lang="en-US" sz="1600" dirty="0" err="1" smtClean="0"/>
                <a:t>N</a:t>
              </a:r>
              <a:r>
                <a:rPr lang="en-US" sz="1600" baseline="-25000" dirty="0" err="1" smtClean="0"/>
                <a:t>col</a:t>
              </a:r>
              <a:r>
                <a:rPr lang="en-US" sz="1600" dirty="0" smtClean="0"/>
                <a:t>&gt; = 5 (1) in AuAu(</a:t>
              </a:r>
              <a:r>
                <a:rPr lang="en-US" sz="1600" dirty="0" err="1" smtClean="0"/>
                <a:t>dAu</a:t>
              </a:r>
              <a:r>
                <a:rPr lang="en-US" sz="1600" dirty="0" smtClean="0"/>
                <a:t>)</a:t>
              </a:r>
              <a:endParaRPr lang="en-GB" sz="16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1055" y="3538356"/>
              <a:ext cx="2582240" cy="2604264"/>
              <a:chOff x="181055" y="3435772"/>
              <a:chExt cx="2582240" cy="260426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10893" t="14673" b="4622"/>
              <a:stretch/>
            </p:blipFill>
            <p:spPr>
              <a:xfrm>
                <a:off x="181055" y="3435772"/>
                <a:ext cx="2582240" cy="2604264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899592" y="4338623"/>
                <a:ext cx="976664" cy="338554"/>
                <a:chOff x="899592" y="4338623"/>
                <a:chExt cx="976664" cy="338554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1247558" y="4338623"/>
                  <a:ext cx="628698" cy="338554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d-Au</a:t>
                  </a:r>
                  <a:endParaRPr lang="en-US" sz="1600" b="1" dirty="0"/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 bwMode="auto">
                <a:xfrm flipH="1">
                  <a:off x="899592" y="4564629"/>
                  <a:ext cx="347966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1672287" y="4785145"/>
                <a:ext cx="776175" cy="516063"/>
                <a:chOff x="1173820" y="4338623"/>
                <a:chExt cx="776175" cy="516063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1173820" y="4338623"/>
                  <a:ext cx="776175" cy="338554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Au-Au</a:t>
                  </a:r>
                  <a:endParaRPr lang="en-US" sz="1600" b="1" dirty="0"/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 bwMode="auto">
                <a:xfrm>
                  <a:off x="1247558" y="4564629"/>
                  <a:ext cx="0" cy="29005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31" name="Group 30"/>
          <p:cNvGrpSpPr/>
          <p:nvPr/>
        </p:nvGrpSpPr>
        <p:grpSpPr>
          <a:xfrm>
            <a:off x="2970881" y="3193131"/>
            <a:ext cx="4424819" cy="3691353"/>
            <a:chOff x="2974502" y="3166647"/>
            <a:chExt cx="4424819" cy="3691353"/>
          </a:xfrm>
        </p:grpSpPr>
        <p:grpSp>
          <p:nvGrpSpPr>
            <p:cNvPr id="17" name="Group 16"/>
            <p:cNvGrpSpPr/>
            <p:nvPr/>
          </p:nvGrpSpPr>
          <p:grpSpPr>
            <a:xfrm>
              <a:off x="3150849" y="3166647"/>
              <a:ext cx="4248472" cy="3691353"/>
              <a:chOff x="3433250" y="3166647"/>
              <a:chExt cx="4248472" cy="369135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t="6920" r="2555"/>
              <a:stretch/>
            </p:blipFill>
            <p:spPr>
              <a:xfrm>
                <a:off x="3433250" y="3166647"/>
                <a:ext cx="4248472" cy="369135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446244" y="3909403"/>
                <a:ext cx="992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escaping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17715" y="4285390"/>
                <a:ext cx="11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interacting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5420317" y="3950989"/>
                <a:ext cx="281334" cy="1430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5961530" y="4471731"/>
                <a:ext cx="452125" cy="1829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2974502" y="3500184"/>
              <a:ext cx="936104" cy="1224136"/>
              <a:chOff x="755576" y="3068960"/>
              <a:chExt cx="936104" cy="1224136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755576" y="3068960"/>
                <a:ext cx="576064" cy="122413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1043608" y="3284984"/>
                <a:ext cx="0" cy="36004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1043608" y="3645024"/>
                <a:ext cx="648072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7432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30571"/>
            <a:ext cx="3757440" cy="480774"/>
          </a:xfrm>
        </p:spPr>
        <p:txBody>
          <a:bodyPr/>
          <a:lstStyle/>
          <a:p>
            <a:r>
              <a:rPr lang="en-US" sz="2800" dirty="0" smtClean="0"/>
              <a:t>AMPT &amp;  Hydro in pp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So far, both describe small &amp; dilute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27" t="7754" r="7450"/>
          <a:stretch/>
        </p:blipFill>
        <p:spPr>
          <a:xfrm>
            <a:off x="57941" y="1801238"/>
            <a:ext cx="4824536" cy="5056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41" y="1616572"/>
            <a:ext cx="297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http://arxiv.org/abs/1404.4129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00209" y="1221047"/>
            <a:ext cx="4172031" cy="3108572"/>
            <a:chOff x="5002166" y="1964124"/>
            <a:chExt cx="4172031" cy="31085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2166" y="1964124"/>
              <a:ext cx="4172031" cy="310857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372678" y="2852936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1701.07145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37801" y="4469637"/>
            <a:ext cx="4248472" cy="1117229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Possible differences:</a:t>
            </a: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Tx/>
              <a:buChar char="-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Direct photon v</a:t>
            </a:r>
            <a:r>
              <a:rPr lang="en-US" sz="1400" b="1" baseline="-25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 ?</a:t>
            </a: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Tx/>
              <a:buChar char="-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Nonlinear mode mixing (v</a:t>
            </a:r>
            <a:r>
              <a:rPr lang="en-US" sz="1400" b="1" baseline="-25000" dirty="0" smtClean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~v</a:t>
            </a:r>
            <a:r>
              <a:rPr lang="en-US" sz="1400" b="1" baseline="-25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1400" b="1" baseline="30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) ?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Shape evolution: pressure vs free streaming ?</a:t>
            </a:r>
            <a:endParaRPr lang="en-US" sz="1400" dirty="0" smtClean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65874" y="5630714"/>
            <a:ext cx="4036991" cy="1195760"/>
            <a:chOff x="5165874" y="5630714"/>
            <a:chExt cx="4036991" cy="1195760"/>
          </a:xfrm>
        </p:grpSpPr>
        <p:grpSp>
          <p:nvGrpSpPr>
            <p:cNvPr id="18" name="Group 17"/>
            <p:cNvGrpSpPr/>
            <p:nvPr/>
          </p:nvGrpSpPr>
          <p:grpSpPr>
            <a:xfrm>
              <a:off x="5165874" y="5780200"/>
              <a:ext cx="1228131" cy="980728"/>
              <a:chOff x="6368205" y="5801072"/>
              <a:chExt cx="1228131" cy="980728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6368205" y="5801072"/>
                <a:ext cx="502577" cy="980728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6660232" y="6270564"/>
                <a:ext cx="936104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5"/>
              <p:cNvCxnSpPr>
                <a:endCxn id="12" idx="0"/>
              </p:cNvCxnSpPr>
              <p:nvPr/>
            </p:nvCxnSpPr>
            <p:spPr bwMode="auto">
              <a:xfrm flipV="1">
                <a:off x="6619493" y="5801072"/>
                <a:ext cx="1" cy="49036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" name="TextBox 16"/>
            <p:cNvSpPr txBox="1"/>
            <p:nvPr/>
          </p:nvSpPr>
          <p:spPr>
            <a:xfrm>
              <a:off x="7554657" y="5630714"/>
              <a:ext cx="164820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u="sng" dirty="0" smtClean="0"/>
                <a:t>Transport:</a:t>
              </a:r>
            </a:p>
            <a:p>
              <a:pPr algn="l"/>
              <a:r>
                <a:rPr lang="en-US" sz="1400" dirty="0" smtClean="0"/>
                <a:t>less matter</a:t>
              </a:r>
            </a:p>
            <a:p>
              <a:pPr algn="l"/>
              <a:r>
                <a:rPr lang="en-US" sz="1400" dirty="0"/>
                <a:t>l</a:t>
              </a:r>
              <a:r>
                <a:rPr lang="en-US" sz="1400" dirty="0" smtClean="0"/>
                <a:t>ess scattering &amp; BS</a:t>
              </a:r>
            </a:p>
            <a:p>
              <a:pPr algn="l"/>
              <a:r>
                <a:rPr lang="en-US" sz="1400" dirty="0"/>
                <a:t>m</a:t>
              </a:r>
              <a:r>
                <a:rPr lang="en-US" sz="1400" dirty="0" smtClean="0"/>
                <a:t>ore N</a:t>
              </a:r>
              <a:r>
                <a:rPr lang="en-US" sz="1400" baseline="-25000" dirty="0" smtClean="0"/>
                <a:t>ch</a:t>
              </a:r>
            </a:p>
            <a:p>
              <a:pPr algn="l"/>
              <a:r>
                <a:rPr lang="en-US" sz="1400" b="1" dirty="0">
                  <a:solidFill>
                    <a:srgbClr val="FF0000"/>
                  </a:solidFill>
                </a:rPr>
                <a:t>l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ess </a:t>
              </a:r>
              <a:r>
                <a:rPr lang="en-US" sz="14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?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37107" y="5656923"/>
              <a:ext cx="118654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u="sng" dirty="0" smtClean="0"/>
                <a:t>Hydro:</a:t>
              </a:r>
            </a:p>
            <a:p>
              <a:pPr algn="l"/>
              <a:r>
                <a:rPr lang="en-US" sz="1400" dirty="0" smtClean="0"/>
                <a:t>more gradient</a:t>
              </a:r>
            </a:p>
            <a:p>
              <a:pPr algn="l"/>
              <a:r>
                <a:rPr lang="en-US" sz="1400" dirty="0"/>
                <a:t>m</a:t>
              </a:r>
              <a:r>
                <a:rPr lang="en-US" sz="1400" dirty="0" smtClean="0"/>
                <a:t>ore flow</a:t>
              </a:r>
            </a:p>
            <a:p>
              <a:pPr algn="l"/>
              <a:r>
                <a:rPr lang="en-US" sz="1400" dirty="0"/>
                <a:t>m</a:t>
              </a:r>
              <a:r>
                <a:rPr lang="en-US" sz="1400" dirty="0" smtClean="0"/>
                <a:t>ore N</a:t>
              </a:r>
              <a:r>
                <a:rPr lang="en-US" sz="1400" baseline="-25000" dirty="0" smtClean="0"/>
                <a:t>ch</a:t>
              </a:r>
            </a:p>
            <a:p>
              <a:pPr algn="l"/>
              <a:r>
                <a:rPr lang="en-US" sz="1400" b="1" dirty="0">
                  <a:solidFill>
                    <a:srgbClr val="FF0000"/>
                  </a:solidFill>
                </a:rPr>
                <a:t>m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ore </a:t>
              </a:r>
              <a:r>
                <a:rPr lang="en-US" sz="14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?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2" name="Curved Connector 21"/>
          <p:cNvCxnSpPr/>
          <p:nvPr/>
        </p:nvCxnSpPr>
        <p:spPr bwMode="auto">
          <a:xfrm flipV="1">
            <a:off x="5570495" y="6071179"/>
            <a:ext cx="549577" cy="164628"/>
          </a:xfrm>
          <a:prstGeom prst="curvedConnector3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394948" y="927806"/>
            <a:ext cx="6559579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/>
              <a:t>2</a:t>
            </a:r>
            <a:r>
              <a:rPr lang="en-US" sz="2000" b="1" u="sng" dirty="0" smtClean="0"/>
              <a:t>) Open Questions:</a:t>
            </a:r>
          </a:p>
          <a:p>
            <a:pPr algn="l"/>
            <a:r>
              <a:rPr lang="en-US" sz="2000" dirty="0" smtClean="0"/>
              <a:t>-   Are HD hydro and LD transport </a:t>
            </a:r>
            <a:r>
              <a:rPr lang="en-US" sz="2000" b="1" u="sng" dirty="0" smtClean="0"/>
              <a:t>observationally distinct </a:t>
            </a:r>
            <a:r>
              <a:rPr lang="en-US" sz="2000" dirty="0" smtClean="0"/>
              <a:t>?</a:t>
            </a:r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en-US" sz="2000" dirty="0"/>
              <a:t>I</a:t>
            </a:r>
            <a:r>
              <a:rPr lang="en-US" sz="2000" dirty="0" smtClean="0"/>
              <a:t>f yes, which regime are we in pp/pA/AA </a:t>
            </a:r>
          </a:p>
          <a:p>
            <a:pPr algn="l"/>
            <a:r>
              <a:rPr lang="en-US" sz="1600" dirty="0" smtClean="0"/>
              <a:t>       (various indications that even AA is not in full </a:t>
            </a:r>
            <a:r>
              <a:rPr lang="en-US" sz="1600" dirty="0" err="1" smtClean="0"/>
              <a:t>therm+hydro</a:t>
            </a:r>
            <a:r>
              <a:rPr lang="en-US" sz="1600" dirty="0" smtClean="0"/>
              <a:t> </a:t>
            </a:r>
            <a:r>
              <a:rPr lang="en-US" sz="1600" dirty="0" err="1" smtClean="0"/>
              <a:t>equil</a:t>
            </a:r>
            <a:r>
              <a:rPr lang="en-US" sz="1600" dirty="0" smtClean="0"/>
              <a:t>.)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If no, why does hydro work so well where it shouldn't ?</a:t>
            </a:r>
          </a:p>
          <a:p>
            <a:pPr algn="l"/>
            <a:r>
              <a:rPr lang="en-US" dirty="0" smtClean="0"/>
              <a:t>      (and </a:t>
            </a:r>
            <a:r>
              <a:rPr lang="en-US" dirty="0"/>
              <a:t>what do we measure in </a:t>
            </a:r>
            <a:r>
              <a:rPr lang="en-US" dirty="0" smtClean="0"/>
              <a:t>pp,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/s </a:t>
            </a:r>
            <a:r>
              <a:rPr lang="en-US" dirty="0"/>
              <a:t>means what </a:t>
            </a:r>
            <a:r>
              <a:rPr lang="en-US" dirty="0" smtClean="0"/>
              <a:t>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050" y="46321"/>
            <a:ext cx="7008330" cy="591573"/>
          </a:xfrm>
        </p:spPr>
        <p:txBody>
          <a:bodyPr/>
          <a:lstStyle/>
          <a:p>
            <a:r>
              <a:rPr lang="en-US" dirty="0" smtClean="0"/>
              <a:t>3) What </a:t>
            </a:r>
            <a:r>
              <a:rPr lang="en-US" dirty="0" smtClean="0"/>
              <a:t>happens after  Hydro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r>
              <a:rPr lang="en-US" dirty="0" smtClean="0"/>
              <a:t> mass matters, up to a point (again,  p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GB" dirty="0"/>
              <a:t>≈ </a:t>
            </a:r>
            <a:r>
              <a:rPr lang="en-US" dirty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)..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presumably, 'falling out of hydro' is a smooth process (over large p</a:t>
            </a:r>
            <a:r>
              <a:rPr lang="en-US" baseline="-25000" dirty="0" smtClean="0"/>
              <a:t>T</a:t>
            </a:r>
            <a:r>
              <a:rPr lang="en-US" dirty="0" smtClean="0"/>
              <a:t> range)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do we need </a:t>
            </a:r>
            <a:r>
              <a:rPr lang="en-US" b="1" dirty="0" smtClean="0"/>
              <a:t>new physics</a:t>
            </a:r>
            <a:r>
              <a:rPr lang="en-US" dirty="0" smtClean="0"/>
              <a:t> (eg coalescence) at intermediate p</a:t>
            </a:r>
            <a:r>
              <a:rPr lang="en-US" baseline="-25000" dirty="0" smtClean="0"/>
              <a:t>T</a:t>
            </a:r>
            <a:r>
              <a:rPr lang="en-US" dirty="0" smtClean="0"/>
              <a:t> (4-10 GeV) ?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or a </a:t>
            </a:r>
            <a:r>
              <a:rPr lang="en-US" b="1" dirty="0" smtClean="0"/>
              <a:t>smooth transition</a:t>
            </a:r>
            <a:r>
              <a:rPr lang="en-US" dirty="0" smtClean="0"/>
              <a:t> between </a:t>
            </a:r>
            <a:r>
              <a:rPr lang="en-US" dirty="0" smtClean="0"/>
              <a:t>(</a:t>
            </a:r>
            <a:r>
              <a:rPr lang="en-US" dirty="0" err="1" smtClean="0"/>
              <a:t>hydro+thermo</a:t>
            </a:r>
            <a:r>
              <a:rPr lang="en-US" dirty="0" smtClean="0"/>
              <a:t>)  </a:t>
            </a:r>
            <a:r>
              <a:rPr lang="en-US" dirty="0" smtClean="0"/>
              <a:t>and </a:t>
            </a:r>
            <a:r>
              <a:rPr lang="en-US" dirty="0" smtClean="0"/>
              <a:t>(</a:t>
            </a:r>
            <a:r>
              <a:rPr lang="en-US" dirty="0" err="1" smtClean="0"/>
              <a:t>jets+fragmentation</a:t>
            </a:r>
            <a:r>
              <a:rPr lang="en-US" dirty="0" smtClean="0"/>
              <a:t>) </a:t>
            </a:r>
            <a:r>
              <a:rPr lang="en-US" dirty="0" smtClean="0"/>
              <a:t>?</a:t>
            </a:r>
          </a:p>
          <a:p>
            <a:pPr marL="1905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9553" y="2492896"/>
            <a:ext cx="4272226" cy="2846945"/>
            <a:chOff x="0" y="795962"/>
            <a:chExt cx="4272226" cy="2846945"/>
          </a:xfrm>
        </p:grpSpPr>
        <p:pic>
          <p:nvPicPr>
            <p:cNvPr id="7" name="Picture Placeholder 1"/>
            <p:cNvPicPr>
              <a:picLocks noChangeAspect="1"/>
            </p:cNvPicPr>
            <p:nvPr/>
          </p:nvPicPr>
          <p:blipFill rotWithShape="1">
            <a:blip r:embed="rId2">
              <a:lum/>
              <a:alphaModFix/>
            </a:blip>
            <a:srcRect t="7166"/>
            <a:stretch/>
          </p:blipFill>
          <p:spPr bwMode="auto">
            <a:xfrm>
              <a:off x="0" y="795962"/>
              <a:ext cx="4272226" cy="284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2297297" y="2092106"/>
              <a:ext cx="0" cy="809013"/>
            </a:xfrm>
            <a:prstGeom prst="straightConnector1">
              <a:avLst/>
            </a:prstGeom>
            <a:solidFill>
              <a:srgbClr val="FFFF99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4572000" y="2492896"/>
            <a:ext cx="4431939" cy="3011621"/>
            <a:chOff x="4712060" y="795962"/>
            <a:chExt cx="4431939" cy="3011621"/>
          </a:xfrm>
        </p:grpSpPr>
        <p:grpSp>
          <p:nvGrpSpPr>
            <p:cNvPr id="10" name="Group 9"/>
            <p:cNvGrpSpPr/>
            <p:nvPr/>
          </p:nvGrpSpPr>
          <p:grpSpPr>
            <a:xfrm>
              <a:off x="4712060" y="795962"/>
              <a:ext cx="4431939" cy="3011621"/>
              <a:chOff x="5273458" y="1177447"/>
              <a:chExt cx="3870541" cy="263013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3" t="9045"/>
              <a:stretch/>
            </p:blipFill>
            <p:spPr bwMode="auto">
              <a:xfrm>
                <a:off x="5273458" y="1177447"/>
                <a:ext cx="3870541" cy="2512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168" y="3348031"/>
                <a:ext cx="3292700" cy="459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1" name="Straight Arrow Connector 10"/>
            <p:cNvCxnSpPr/>
            <p:nvPr/>
          </p:nvCxnSpPr>
          <p:spPr bwMode="auto">
            <a:xfrm>
              <a:off x="7662179" y="1830185"/>
              <a:ext cx="0" cy="809013"/>
            </a:xfrm>
            <a:prstGeom prst="straightConnector1">
              <a:avLst/>
            </a:prstGeom>
            <a:solidFill>
              <a:srgbClr val="FFFF99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Left-Right Arrow 14"/>
          <p:cNvSpPr/>
          <p:nvPr/>
        </p:nvSpPr>
        <p:spPr bwMode="auto">
          <a:xfrm>
            <a:off x="7270091" y="4815751"/>
            <a:ext cx="1634079" cy="148215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 bwMode="auto">
          <a:xfrm>
            <a:off x="5220072" y="4795239"/>
            <a:ext cx="780760" cy="206055"/>
          </a:xfrm>
          <a:prstGeom prst="leftRightArrow">
            <a:avLst/>
          </a:prstGeom>
          <a:solidFill>
            <a:srgbClr val="FF00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 bwMode="auto">
          <a:xfrm>
            <a:off x="5803547" y="4992617"/>
            <a:ext cx="1634079" cy="148215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34644" y="4454618"/>
            <a:ext cx="751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Hydro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95128" y="485219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pQCD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04515" y="476309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?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838101" y="5644300"/>
            <a:ext cx="4248472" cy="674031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Varying size &amp; density: 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hat effect in intermediate p</a:t>
            </a:r>
            <a:r>
              <a:rPr lang="en-US" b="1" baseline="-25000" dirty="0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? </a:t>
            </a:r>
            <a:endParaRPr lang="en-US" sz="14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83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7" y="46321"/>
            <a:ext cx="3494546" cy="591573"/>
          </a:xfrm>
        </p:spPr>
        <p:txBody>
          <a:bodyPr/>
          <a:lstStyle/>
          <a:p>
            <a:r>
              <a:rPr lang="en-US" dirty="0" smtClean="0"/>
              <a:t>Hydro in PbPb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8" y="692119"/>
            <a:ext cx="9110642" cy="6165850"/>
          </a:xfrm>
        </p:spPr>
        <p:txBody>
          <a:bodyPr/>
          <a:lstStyle/>
          <a:p>
            <a:r>
              <a:rPr lang="en-US" sz="2000" dirty="0" smtClean="0"/>
              <a:t> ideal (BW) hydro </a:t>
            </a:r>
            <a:r>
              <a:rPr lang="en-GB" sz="2000" dirty="0"/>
              <a:t>≈ </a:t>
            </a:r>
            <a:r>
              <a:rPr lang="en-US" sz="2000" dirty="0" smtClean="0"/>
              <a:t> ok &lt; 1-2 GeV(p, K), &gt; 3-4 GeV (p, </a:t>
            </a:r>
            <a:r>
              <a:rPr lang="en-US" sz="2000" dirty="0" smtClean="0">
                <a:latin typeface="Symbol" panose="05050102010706020507" pitchFamily="18" charset="2"/>
              </a:rPr>
              <a:t>L</a:t>
            </a:r>
            <a:r>
              <a:rPr lang="en-US" sz="2000" dirty="0" smtClean="0"/>
              <a:t>, ..) in both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and v</a:t>
            </a:r>
            <a:r>
              <a:rPr lang="en-US" sz="2000" baseline="-25000" dirty="0" smtClean="0"/>
              <a:t>2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deviations at high p</a:t>
            </a:r>
            <a:r>
              <a:rPr lang="en-US" baseline="-25000" dirty="0" smtClean="0"/>
              <a:t>T</a:t>
            </a:r>
            <a:r>
              <a:rPr lang="en-US" dirty="0" smtClean="0"/>
              <a:t>: 'smooth decoupling ?'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" y="1431504"/>
            <a:ext cx="501644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6258" r="52457" b="4345"/>
          <a:stretch/>
        </p:blipFill>
        <p:spPr bwMode="auto">
          <a:xfrm>
            <a:off x="5220824" y="2060848"/>
            <a:ext cx="3923176" cy="463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>
            <a:off x="6732240" y="3573016"/>
            <a:ext cx="360040" cy="720080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 bwMode="auto">
          <a:xfrm>
            <a:off x="7164288" y="3356992"/>
            <a:ext cx="360040" cy="72008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 bwMode="auto">
          <a:xfrm>
            <a:off x="8172400" y="2492896"/>
            <a:ext cx="36004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504594" y="1094488"/>
            <a:ext cx="3634711" cy="674031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eviation depends on mass</a:t>
            </a: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Tx/>
              <a:buChar char="-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≈ same p</a:t>
            </a:r>
            <a:r>
              <a:rPr lang="en-US" b="1" baseline="-25000" dirty="0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in spectra and v</a:t>
            </a:r>
            <a:r>
              <a:rPr lang="en-US" b="1" baseline="-25000" dirty="0" smtClean="0">
                <a:solidFill>
                  <a:srgbClr val="000000"/>
                </a:solidFill>
                <a:latin typeface="+mn-lt"/>
              </a:rPr>
              <a:t>2</a:t>
            </a:r>
            <a:endParaRPr lang="en-US" baseline="-250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0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387" y="46321"/>
            <a:ext cx="4289636" cy="591573"/>
          </a:xfrm>
        </p:spPr>
        <p:txBody>
          <a:bodyPr/>
          <a:lstStyle/>
          <a:p>
            <a:r>
              <a:rPr lang="en-US" dirty="0" smtClean="0"/>
              <a:t>Radial Flow in pPb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r="8872" b="901"/>
          <a:stretch/>
        </p:blipFill>
        <p:spPr bwMode="auto">
          <a:xfrm>
            <a:off x="0" y="598327"/>
            <a:ext cx="4464495" cy="626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 r="9402"/>
          <a:stretch/>
        </p:blipFill>
        <p:spPr bwMode="auto">
          <a:xfrm>
            <a:off x="4470609" y="620688"/>
            <a:ext cx="4673391" cy="32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656018" y="3717032"/>
            <a:ext cx="4464496" cy="1754969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>
                <a:latin typeface="+mn-lt"/>
              </a:rPr>
              <a:t>earlier 'decoupling'</a:t>
            </a:r>
          </a:p>
          <a:p>
            <a:r>
              <a:rPr lang="en-US" dirty="0" smtClean="0">
                <a:latin typeface="+mn-lt"/>
              </a:rPr>
              <a:t>T</a:t>
            </a:r>
            <a:r>
              <a:rPr lang="en-US" baseline="-25000" dirty="0" smtClean="0">
                <a:latin typeface="+mn-lt"/>
              </a:rPr>
              <a:t>kin</a:t>
            </a:r>
            <a:r>
              <a:rPr lang="en-US" dirty="0" smtClean="0">
                <a:latin typeface="+mn-lt"/>
              </a:rPr>
              <a:t> </a:t>
            </a:r>
            <a:r>
              <a:rPr lang="en-GB" dirty="0"/>
              <a:t>≈ 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en-US" baseline="-25000" dirty="0" smtClean="0"/>
              <a:t>chem</a:t>
            </a:r>
          </a:p>
          <a:p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dirty="0" err="1" smtClean="0">
                <a:latin typeface="+mn-lt"/>
              </a:rPr>
              <a:t>,T</a:t>
            </a:r>
            <a:r>
              <a:rPr lang="en-US" baseline="-25000" dirty="0" err="1" smtClean="0">
                <a:latin typeface="+mn-lt"/>
              </a:rPr>
              <a:t>kin</a:t>
            </a: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Symbol" panose="05050102010706020507" pitchFamily="18" charset="2"/>
              </a:rPr>
              <a:t>p</a:t>
            </a:r>
            <a:r>
              <a:rPr lang="en-US" dirty="0" err="1" smtClean="0">
                <a:latin typeface="+mn-lt"/>
              </a:rPr>
              <a:t>,K,p</a:t>
            </a:r>
            <a:r>
              <a:rPr lang="en-US" dirty="0" smtClean="0">
                <a:latin typeface="+mn-lt"/>
              </a:rPr>
              <a:t>) </a:t>
            </a:r>
            <a:r>
              <a:rPr lang="en-GB" dirty="0"/>
              <a:t>≈ </a:t>
            </a:r>
            <a:r>
              <a:rPr lang="en-US" dirty="0"/>
              <a:t> </a:t>
            </a:r>
            <a:r>
              <a:rPr lang="en-US" dirty="0" err="1" smtClean="0">
                <a:latin typeface="Symbol" panose="05050102010706020507" pitchFamily="18" charset="2"/>
              </a:rPr>
              <a:t>b,</a:t>
            </a:r>
            <a:r>
              <a:rPr lang="en-US" dirty="0" err="1" smtClean="0">
                <a:latin typeface="+mn-lt"/>
              </a:rPr>
              <a:t>T</a:t>
            </a:r>
            <a:r>
              <a:rPr lang="en-US" baseline="-25000" dirty="0" err="1" smtClean="0">
                <a:latin typeface="+mn-lt"/>
              </a:rPr>
              <a:t>kin</a:t>
            </a:r>
            <a:r>
              <a:rPr lang="en-US" dirty="0" smtClean="0">
                <a:latin typeface="Symbol" panose="05050102010706020507" pitchFamily="18" charset="2"/>
              </a:rPr>
              <a:t>(X, W</a:t>
            </a:r>
            <a:r>
              <a:rPr lang="en-US" dirty="0" smtClean="0"/>
              <a:t>)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d, 3He</a:t>
            </a:r>
            <a:r>
              <a:rPr lang="en-US" dirty="0" smtClean="0">
                <a:latin typeface="+mn-lt"/>
              </a:rPr>
              <a:t>) in</a:t>
            </a:r>
            <a:r>
              <a:rPr lang="en-US" u="sng" dirty="0" smtClean="0">
                <a:latin typeface="+mn-lt"/>
              </a:rPr>
              <a:t> PbPb</a:t>
            </a:r>
            <a:r>
              <a:rPr lang="en-US" dirty="0" smtClean="0">
                <a:latin typeface="+mn-lt"/>
              </a:rPr>
              <a:t> compatible with </a:t>
            </a:r>
            <a:r>
              <a:rPr lang="en-US" b="1" dirty="0" smtClean="0">
                <a:latin typeface="+mn-lt"/>
              </a:rPr>
              <a:t>flow</a:t>
            </a:r>
          </a:p>
          <a:p>
            <a:r>
              <a:rPr lang="en-US" b="1" dirty="0" smtClean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 in</a:t>
            </a:r>
            <a:r>
              <a:rPr lang="en-US" b="1" dirty="0" smtClean="0">
                <a:latin typeface="+mn-lt"/>
              </a:rPr>
              <a:t> </a:t>
            </a:r>
            <a:r>
              <a:rPr lang="en-US" u="sng" dirty="0" smtClean="0">
                <a:latin typeface="+mn-lt"/>
              </a:rPr>
              <a:t>pPb</a:t>
            </a:r>
            <a:r>
              <a:rPr lang="en-US" dirty="0" smtClean="0">
                <a:latin typeface="+mn-lt"/>
              </a:rPr>
              <a:t> compatible with </a:t>
            </a:r>
            <a:r>
              <a:rPr lang="en-US" b="1" dirty="0" smtClean="0">
                <a:latin typeface="+mn-lt"/>
              </a:rPr>
              <a:t>coalescence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742059" y="5661248"/>
            <a:ext cx="4392488" cy="923972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no (or little) hadronic rescattering ?</a:t>
            </a:r>
            <a:br>
              <a:rPr lang="en-US" b="1" dirty="0" smtClean="0">
                <a:solidFill>
                  <a:srgbClr val="FF0000"/>
                </a:solidFill>
                <a:latin typeface="+mn-lt"/>
              </a:rPr>
            </a:b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clear &amp; direct view on the sQGP ??</a:t>
            </a:r>
            <a:endParaRPr lang="en-US" dirty="0" smtClean="0">
              <a:latin typeface="+mn-lt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1835696" y="4077072"/>
            <a:ext cx="216024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89252" y="908841"/>
            <a:ext cx="7641548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smtClean="0"/>
              <a:t>3) Open Questions:</a:t>
            </a:r>
          </a:p>
          <a:p>
            <a:pPr algn="l"/>
            <a:r>
              <a:rPr lang="en-US" sz="2000" dirty="0" smtClean="0"/>
              <a:t>-   ‘New’ or ‘smooth’ physics at intermediate p</a:t>
            </a:r>
            <a:r>
              <a:rPr lang="en-US" sz="2000" baseline="-25000" dirty="0" smtClean="0"/>
              <a:t>T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        		NCQ scaling vs f*hydro + (1-f) pQCD</a:t>
            </a:r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Can density &amp; size dependence (pp/pA) of decoupling regime tell ?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		vary relative importance of sQGP vs HRG phases  </a:t>
            </a:r>
          </a:p>
        </p:txBody>
      </p:sp>
    </p:spTree>
    <p:extLst>
      <p:ext uri="{BB962C8B-B14F-4D97-AF65-F5344CB8AC3E}">
        <p14:creationId xmlns:p14="http://schemas.microsoft.com/office/powerpoint/2010/main" val="17273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11" y="46326"/>
            <a:ext cx="6726200" cy="591573"/>
          </a:xfrm>
        </p:spPr>
        <p:txBody>
          <a:bodyPr/>
          <a:lstStyle/>
          <a:p>
            <a:r>
              <a:rPr lang="en-US" dirty="0" smtClean="0"/>
              <a:t>4) What </a:t>
            </a:r>
            <a:r>
              <a:rPr lang="en-US" dirty="0" smtClean="0"/>
              <a:t>about ‘hard Probes’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flow and jet-quenching closely connected</a:t>
            </a:r>
            <a:endParaRPr lang="en-US" dirty="0"/>
          </a:p>
          <a:p>
            <a:pPr lvl="1"/>
            <a:r>
              <a:rPr lang="en-US" dirty="0" smtClean="0"/>
              <a:t>  liquid =&gt; strong FSI =&gt; energy loss </a:t>
            </a:r>
          </a:p>
          <a:p>
            <a:r>
              <a:rPr lang="en-US" dirty="0"/>
              <a:t> </a:t>
            </a:r>
            <a:r>
              <a:rPr lang="en-US" dirty="0" smtClean="0"/>
              <a:t>Naïve expectation:  O(20-30% effects) for MB pA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948475"/>
            <a:ext cx="6547119" cy="489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49" y="46326"/>
            <a:ext cx="7546938" cy="591573"/>
          </a:xfrm>
        </p:spPr>
        <p:txBody>
          <a:bodyPr/>
          <a:lstStyle/>
          <a:p>
            <a:r>
              <a:rPr lang="en-US" dirty="0" smtClean="0"/>
              <a:t>Jet Quenching &amp; Quarkonia in 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Conventional Wisdom: Not (non-trivially) modified in </a:t>
            </a:r>
            <a:r>
              <a:rPr lang="en-US" dirty="0" smtClean="0"/>
              <a:t>pA </a:t>
            </a:r>
            <a:endParaRPr lang="en-US" dirty="0" smtClean="0"/>
          </a:p>
          <a:p>
            <a:pPr lvl="1"/>
            <a:r>
              <a:rPr lang="en-US" dirty="0" smtClean="0"/>
              <a:t> beware of </a:t>
            </a:r>
            <a:r>
              <a:rPr lang="en-US" u="sng" dirty="0" smtClean="0"/>
              <a:t>confounding CNM effects &amp; limited accuracy </a:t>
            </a:r>
            <a:r>
              <a:rPr lang="en-US" dirty="0" smtClean="0"/>
              <a:t>!!</a:t>
            </a:r>
          </a:p>
          <a:p>
            <a:pPr lvl="2"/>
            <a:r>
              <a:rPr lang="en-US" dirty="0" smtClean="0"/>
              <a:t> how to disentangle IS/CNM from sQGP in pp/pA if there is no comparison data ?</a:t>
            </a:r>
          </a:p>
          <a:p>
            <a:pPr lvl="1"/>
            <a:r>
              <a:rPr lang="en-US" dirty="0" smtClean="0"/>
              <a:t> only </a:t>
            </a:r>
            <a:r>
              <a:rPr lang="en-US" u="sng" dirty="0" smtClean="0"/>
              <a:t>quantitative comparison </a:t>
            </a:r>
            <a:r>
              <a:rPr lang="en-US" dirty="0" smtClean="0"/>
              <a:t>between expectation(theory) and data will tell !!</a:t>
            </a:r>
          </a:p>
          <a:p>
            <a:pPr lvl="2"/>
            <a:r>
              <a:rPr lang="en-US" dirty="0" smtClean="0"/>
              <a:t> how much jet-quenching/quarkonia melting would actually be expected 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551"/>
            <a:ext cx="4071761" cy="3804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628" y="6436227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Syst. error in MB </a:t>
            </a:r>
            <a:r>
              <a:rPr lang="en-US" dirty="0"/>
              <a:t>~ </a:t>
            </a:r>
            <a:r>
              <a:rPr lang="en-US" dirty="0" smtClean="0"/>
              <a:t>±10-20%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417" y="2548358"/>
            <a:ext cx="4474800" cy="416278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00192" y="2415384"/>
            <a:ext cx="2347000" cy="3145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J/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Y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&amp;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Y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’  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</a:t>
            </a:r>
            <a:r>
              <a:rPr lang="en-US" sz="1600" b="1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vs p</a:t>
            </a:r>
            <a:r>
              <a:rPr lang="en-US" sz="1600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endParaRPr lang="en-GB" sz="1600" b="1" baseline="-25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3812" y="4379913"/>
            <a:ext cx="4698395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smtClean="0"/>
              <a:t>4) Open Questions:</a:t>
            </a:r>
          </a:p>
          <a:p>
            <a:pPr algn="l"/>
            <a:r>
              <a:rPr lang="en-US" sz="2000" dirty="0" smtClean="0"/>
              <a:t>-    </a:t>
            </a:r>
            <a:r>
              <a:rPr lang="en-US" sz="2000" u="sng" dirty="0" smtClean="0"/>
              <a:t>Calculate</a:t>
            </a:r>
            <a:r>
              <a:rPr lang="en-US" sz="2000" dirty="0" smtClean="0"/>
              <a:t> expected </a:t>
            </a:r>
            <a:r>
              <a:rPr lang="en-US" sz="2000" dirty="0" err="1" smtClean="0"/>
              <a:t>R</a:t>
            </a:r>
            <a:r>
              <a:rPr lang="en-US" sz="2000" baseline="-25000" dirty="0" err="1"/>
              <a:t>p</a:t>
            </a:r>
            <a:r>
              <a:rPr lang="en-US" sz="2000" baseline="-25000" dirty="0" err="1" smtClean="0"/>
              <a:t>A</a:t>
            </a:r>
            <a:endParaRPr lang="en-US" sz="2000" baseline="-25000" dirty="0" smtClean="0"/>
          </a:p>
          <a:p>
            <a:pPr algn="l"/>
            <a:r>
              <a:rPr lang="en-US" dirty="0" smtClean="0"/>
              <a:t>	L dependence, formation time ?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Centrality in peripheral AA and pA ?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What about pp ?? (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pp</a:t>
            </a:r>
            <a:r>
              <a:rPr lang="en-US" sz="2000" dirty="0" smtClean="0"/>
              <a:t> vs N</a:t>
            </a:r>
            <a:r>
              <a:rPr lang="en-US" sz="2000" baseline="-25000" dirty="0" smtClean="0"/>
              <a:t>ch</a:t>
            </a:r>
            <a:r>
              <a:rPr lang="en-US" sz="2000" dirty="0" smtClean="0"/>
              <a:t> ?)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New</a:t>
            </a:r>
            <a:r>
              <a:rPr lang="en-US" sz="1400" dirty="0" smtClean="0"/>
              <a:t> (self normalized)</a:t>
            </a:r>
            <a:r>
              <a:rPr lang="en-US" sz="2000" dirty="0" smtClean="0"/>
              <a:t> observables ?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  v2@high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, </a:t>
            </a:r>
            <a:r>
              <a:rPr lang="en-US" sz="2000" dirty="0" err="1" smtClean="0"/>
              <a:t>h+jet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dirty="0" err="1" smtClean="0"/>
              <a:t>+jet</a:t>
            </a:r>
            <a:r>
              <a:rPr lang="en-US" sz="2000" dirty="0" smtClean="0"/>
              <a:t>, Y(2)/Y(1)..</a:t>
            </a:r>
          </a:p>
          <a:p>
            <a:pPr algn="l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345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20" y="74024"/>
            <a:ext cx="7588616" cy="536173"/>
          </a:xfrm>
        </p:spPr>
        <p:txBody>
          <a:bodyPr/>
          <a:lstStyle/>
          <a:p>
            <a:r>
              <a:rPr lang="en-US" sz="3200" dirty="0" smtClean="0"/>
              <a:t>Small Systems .. wherever they lead..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Confront and ‘digest’ the size/density systematics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Factorize &amp; separate </a:t>
            </a:r>
            <a:r>
              <a:rPr lang="en-US" dirty="0" smtClean="0"/>
              <a:t>into </a:t>
            </a:r>
            <a:r>
              <a:rPr lang="en-US" u="sng" dirty="0" smtClean="0"/>
              <a:t>different</a:t>
            </a:r>
            <a:r>
              <a:rPr lang="en-US" dirty="0" smtClean="0"/>
              <a:t> </a:t>
            </a:r>
            <a:r>
              <a:rPr lang="en-US" b="1" dirty="0" smtClean="0"/>
              <a:t>pp</a:t>
            </a:r>
            <a:r>
              <a:rPr lang="en-US" dirty="0" smtClean="0"/>
              <a:t> (CR, CGC) and </a:t>
            </a:r>
            <a:r>
              <a:rPr lang="en-US" b="1" dirty="0" smtClean="0"/>
              <a:t>AA</a:t>
            </a:r>
            <a:r>
              <a:rPr lang="en-US" dirty="0" smtClean="0"/>
              <a:t> (QGP, hydro</a:t>
            </a:r>
            <a:r>
              <a:rPr lang="en-US" dirty="0"/>
              <a:t>) physics  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 naturally &amp; economically, without epicycles..</a:t>
            </a:r>
          </a:p>
          <a:p>
            <a:pPr lvl="2"/>
            <a:r>
              <a:rPr lang="en-US" dirty="0" smtClean="0"/>
              <a:t> where to put pA 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Incorporate </a:t>
            </a:r>
            <a:r>
              <a:rPr lang="en-US" dirty="0" smtClean="0"/>
              <a:t>into </a:t>
            </a:r>
            <a:r>
              <a:rPr lang="en-US" u="sng" dirty="0" smtClean="0"/>
              <a:t>a united</a:t>
            </a:r>
            <a:r>
              <a:rPr lang="en-US" dirty="0" smtClean="0"/>
              <a:t> </a:t>
            </a:r>
            <a:r>
              <a:rPr lang="en-US" dirty="0" err="1" smtClean="0"/>
              <a:t>thermo</a:t>
            </a:r>
            <a:r>
              <a:rPr lang="en-US" dirty="0" smtClean="0"/>
              <a:t> &amp; hydro sQGP picture ?</a:t>
            </a:r>
          </a:p>
          <a:p>
            <a:pPr lvl="2"/>
            <a:r>
              <a:rPr lang="en-US" dirty="0" smtClean="0"/>
              <a:t> </a:t>
            </a:r>
            <a:r>
              <a:rPr lang="en-US" b="1" dirty="0" smtClean="0"/>
              <a:t>extend</a:t>
            </a:r>
            <a:r>
              <a:rPr lang="en-US" dirty="0" smtClean="0"/>
              <a:t> ‘dense matter’ framework </a:t>
            </a:r>
            <a:r>
              <a:rPr lang="en-US" b="1" dirty="0" smtClean="0"/>
              <a:t>down</a:t>
            </a:r>
            <a:r>
              <a:rPr lang="en-US" dirty="0" smtClean="0"/>
              <a:t> to zero density, non-equilibrium (LDL) </a:t>
            </a:r>
            <a:r>
              <a:rPr lang="en-US" sz="1400" dirty="0" smtClean="0"/>
              <a:t> </a:t>
            </a:r>
          </a:p>
          <a:p>
            <a:pPr lvl="2"/>
            <a:r>
              <a:rPr lang="en-US" dirty="0" smtClean="0"/>
              <a:t> </a:t>
            </a:r>
            <a:r>
              <a:rPr lang="en-US" b="1" dirty="0" smtClean="0"/>
              <a:t>extend</a:t>
            </a:r>
            <a:r>
              <a:rPr lang="en-US" dirty="0" smtClean="0"/>
              <a:t> ‘dilute transport’ framework up to central AA   </a:t>
            </a:r>
            <a:r>
              <a:rPr lang="en-US" sz="1200" dirty="0" smtClean="0"/>
              <a:t>(</a:t>
            </a:r>
            <a:r>
              <a:rPr lang="en-US" sz="1200" dirty="0"/>
              <a:t>AMPT like ?)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lvl="2" indent="0"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80" y="1392806"/>
            <a:ext cx="731158" cy="8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90" y="2320183"/>
            <a:ext cx="2082210" cy="24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78" y="5746618"/>
            <a:ext cx="27366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Thermodynamical</a:t>
            </a:r>
            <a:r>
              <a:rPr lang="en-US" b="1" dirty="0"/>
              <a:t> String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Fragmentation</a:t>
            </a:r>
            <a:endParaRPr lang="en-US" b="1" dirty="0"/>
          </a:p>
          <a:p>
            <a:r>
              <a:rPr lang="en-US" sz="1400" dirty="0" smtClean="0"/>
              <a:t>T. </a:t>
            </a:r>
            <a:r>
              <a:rPr lang="en-US" sz="1400" dirty="0" err="1" smtClean="0"/>
              <a:t>Sjöstrand</a:t>
            </a:r>
            <a:r>
              <a:rPr lang="en-US" sz="1400" dirty="0"/>
              <a:t> 1610.09818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731504" y="5372548"/>
            <a:ext cx="6250732" cy="147797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GB" dirty="0"/>
              <a:t>The </a:t>
            </a:r>
            <a:r>
              <a:rPr lang="en-GB" b="1" dirty="0">
                <a:solidFill>
                  <a:srgbClr val="FF00FF"/>
                </a:solidFill>
              </a:rPr>
              <a:t>understanding of soft hadronic physics is changing</a:t>
            </a:r>
            <a:r>
              <a:rPr lang="en-GB" dirty="0"/>
              <a:t> under the onslaught of LHC </a:t>
            </a:r>
            <a:r>
              <a:rPr lang="en-GB" dirty="0" smtClean="0"/>
              <a:t>pp data …</a:t>
            </a:r>
          </a:p>
          <a:p>
            <a:r>
              <a:rPr lang="en-US" dirty="0" smtClean="0"/>
              <a:t>.. we have </a:t>
            </a:r>
            <a:r>
              <a:rPr lang="en-GB" dirty="0" smtClean="0"/>
              <a:t>an </a:t>
            </a:r>
            <a:r>
              <a:rPr lang="en-GB" dirty="0">
                <a:solidFill>
                  <a:srgbClr val="FF00FF"/>
                </a:solidFill>
              </a:rPr>
              <a:t>interesting and challenging time ahead</a:t>
            </a:r>
            <a:r>
              <a:rPr lang="en-GB" dirty="0"/>
              <a:t> of us, where some of the </a:t>
            </a:r>
            <a:r>
              <a:rPr lang="en-GB" dirty="0">
                <a:solidFill>
                  <a:srgbClr val="FF00FF"/>
                </a:solidFill>
              </a:rPr>
              <a:t>most unexpected </a:t>
            </a:r>
            <a:r>
              <a:rPr lang="en-GB" dirty="0" smtClean="0">
                <a:solidFill>
                  <a:srgbClr val="FF00FF"/>
                </a:solidFill>
              </a:rPr>
              <a:t>new LHC </a:t>
            </a:r>
            <a:r>
              <a:rPr lang="en-GB" dirty="0">
                <a:solidFill>
                  <a:srgbClr val="FF00FF"/>
                </a:solidFill>
              </a:rPr>
              <a:t>observations</a:t>
            </a:r>
            <a:r>
              <a:rPr lang="en-GB" dirty="0"/>
              <a:t> may well come in the </a:t>
            </a:r>
            <a:r>
              <a:rPr lang="en-GB" dirty="0" smtClean="0">
                <a:solidFill>
                  <a:srgbClr val="FF00FF"/>
                </a:solidFill>
              </a:rPr>
              <a:t>low-p</a:t>
            </a:r>
            <a:r>
              <a:rPr lang="en-GB" baseline="-25000" dirty="0" smtClean="0">
                <a:solidFill>
                  <a:srgbClr val="FF00FF"/>
                </a:solidFill>
              </a:rPr>
              <a:t>T</a:t>
            </a:r>
            <a:r>
              <a:rPr lang="en-GB" dirty="0" smtClean="0">
                <a:solidFill>
                  <a:srgbClr val="FF00FF"/>
                </a:solidFill>
              </a:rPr>
              <a:t> </a:t>
            </a:r>
            <a:r>
              <a:rPr lang="en-GB" dirty="0">
                <a:solidFill>
                  <a:srgbClr val="FF00FF"/>
                </a:solidFill>
              </a:rPr>
              <a:t>region</a:t>
            </a:r>
            <a:r>
              <a:rPr lang="en-GB" dirty="0"/>
              <a:t> rather than the in </a:t>
            </a:r>
            <a:r>
              <a:rPr lang="en-GB" dirty="0" smtClean="0"/>
              <a:t>high-p</a:t>
            </a:r>
            <a:r>
              <a:rPr lang="en-GB" baseline="-25000" dirty="0" smtClean="0"/>
              <a:t>T</a:t>
            </a:r>
            <a:r>
              <a:rPr lang="en-GB" dirty="0" smtClean="0"/>
              <a:t> </a:t>
            </a:r>
            <a:r>
              <a:rPr lang="en-GB" dirty="0"/>
              <a:t>one.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42900" y="4074369"/>
            <a:ext cx="8496944" cy="1200971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(personal) </a:t>
            </a:r>
            <a:r>
              <a:rPr lang="en-US" sz="2000" b="1" dirty="0" smtClean="0">
                <a:solidFill>
                  <a:srgbClr val="0000FF"/>
                </a:solidFill>
              </a:rPr>
              <a:t>Hypothesis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The physics </a:t>
            </a:r>
            <a:r>
              <a:rPr lang="en-US" sz="2000" b="1" dirty="0" smtClean="0">
                <a:solidFill>
                  <a:srgbClr val="FF0000"/>
                </a:solidFill>
              </a:rPr>
              <a:t>underlying soft </a:t>
            </a:r>
            <a:r>
              <a:rPr lang="en-US" sz="2000" b="1" dirty="0">
                <a:solidFill>
                  <a:srgbClr val="FF0000"/>
                </a:solidFill>
              </a:rPr>
              <a:t>'collectivity' </a:t>
            </a:r>
            <a:r>
              <a:rPr lang="en-US" sz="2000" b="1" dirty="0" smtClean="0">
                <a:solidFill>
                  <a:srgbClr val="FF0000"/>
                </a:solidFill>
              </a:rPr>
              <a:t>signals is </a:t>
            </a:r>
            <a:r>
              <a:rPr lang="en-US" sz="2000" b="1" dirty="0">
                <a:solidFill>
                  <a:srgbClr val="FF0000"/>
                </a:solidFill>
              </a:rPr>
              <a:t>the same in AA, pA, and </a:t>
            </a:r>
            <a:r>
              <a:rPr lang="en-US" sz="2000" b="1" dirty="0" smtClean="0">
                <a:solidFill>
                  <a:srgbClr val="FF0000"/>
                </a:solidFill>
              </a:rPr>
              <a:t>pp </a:t>
            </a:r>
            <a:r>
              <a:rPr lang="en-US" sz="1600" b="1" dirty="0" smtClean="0">
                <a:solidFill>
                  <a:srgbClr val="000000"/>
                </a:solidFill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</a:rPr>
              <a:t>e+e</a:t>
            </a:r>
            <a:r>
              <a:rPr lang="en-US" sz="1600" b="1" dirty="0" smtClean="0">
                <a:solidFill>
                  <a:srgbClr val="000000"/>
                </a:solidFill>
              </a:rPr>
              <a:t>- ?)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1200" dirty="0" smtClean="0"/>
              <a:t>Even if dominant in AA and hardly discernable in pp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It is a </a:t>
            </a:r>
            <a:r>
              <a:rPr lang="en-US" sz="2000" b="1" u="sng" dirty="0" smtClean="0">
                <a:solidFill>
                  <a:srgbClr val="FF0000"/>
                </a:solidFill>
              </a:rPr>
              <a:t>generic</a:t>
            </a:r>
            <a:r>
              <a:rPr lang="en-US" sz="2000" b="1" dirty="0" smtClean="0">
                <a:solidFill>
                  <a:srgbClr val="FF0000"/>
                </a:solidFill>
              </a:rPr>
              <a:t> property of all strongly interacting many-body </a:t>
            </a:r>
            <a:r>
              <a:rPr lang="en-US" sz="2000" b="1" dirty="0" smtClean="0">
                <a:solidFill>
                  <a:srgbClr val="002060"/>
                </a:solidFill>
              </a:rPr>
              <a:t>(≥2?)</a:t>
            </a:r>
            <a:r>
              <a:rPr lang="en-US" sz="2000" b="1" dirty="0" smtClean="0">
                <a:solidFill>
                  <a:srgbClr val="FF0000"/>
                </a:solidFill>
              </a:rPr>
              <a:t> systems.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r>
              <a:rPr lang="en-US" dirty="0" smtClean="0"/>
              <a:t>What we know: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increasingly precise measurements 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macroscopic properties 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/S,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q^, e^, D(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iffusion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baseline="-25000" dirty="0" err="1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good evidence for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deconfinement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(J/</a:t>
            </a:r>
            <a:r>
              <a:rPr lang="en-US" dirty="0" smtClean="0">
                <a:latin typeface="Symbol" panose="05050102010706020507" pitchFamily="18" charset="2"/>
              </a:rPr>
              <a:t>Y, 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coalescence =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color conductivity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Y suppression =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resonance melting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 evidence for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chiral symmetry restoration,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but indirect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strangeness ???, low mass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n-US" i="1" baseline="30000" dirty="0" err="1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(connection between rho melting and chiral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sym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?)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relevant </a:t>
            </a:r>
            <a:r>
              <a:rPr lang="en-US" dirty="0" err="1" smtClean="0">
                <a:solidFill>
                  <a:srgbClr val="FF0000"/>
                </a:solidFill>
              </a:rPr>
              <a:t>dof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b="1" u="sng" dirty="0" smtClean="0">
                <a:solidFill>
                  <a:srgbClr val="FF0000"/>
                </a:solidFill>
              </a:rPr>
              <a:t>NOT free quarks &amp; gluons</a:t>
            </a:r>
          </a:p>
          <a:p>
            <a:pPr lvl="2"/>
            <a:r>
              <a:rPr lang="en-US" b="1" dirty="0" smtClean="0"/>
              <a:t>the interaction is much too strong 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we don't know 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hat ARE the relevant </a:t>
            </a:r>
            <a:r>
              <a:rPr lang="en-US" b="1" dirty="0" err="1" smtClean="0">
                <a:solidFill>
                  <a:srgbClr val="FF0000"/>
                </a:solidFill>
              </a:rPr>
              <a:t>dof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 the QGP ?</a:t>
            </a:r>
          </a:p>
          <a:p>
            <a:pPr lvl="2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pseudoparticle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collective excitations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plasmons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..), '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glueballs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', ..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What is the dynamics ?     </a:t>
            </a:r>
            <a:r>
              <a:rPr lang="en-US" dirty="0" smtClean="0"/>
              <a:t>'looking under the hood' of the sQGP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can it happen so fast, and in very small systems (incl. pp ?)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makes thermal particle ratios, why expansion seems isentropic, ..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Where is the onset (if any) ?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does collectivity &amp; statistical behavior emerge with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size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&amp; energy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density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?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4"/>
            <a:endParaRPr lang="en-US" dirty="0" smtClean="0"/>
          </a:p>
          <a:p>
            <a:endParaRPr lang="en-US" dirty="0" smtClean="0"/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705600"/>
            <a:ext cx="685800" cy="152400"/>
          </a:xfrm>
        </p:spPr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86738" y="286"/>
            <a:ext cx="3084179" cy="591573"/>
          </a:xfrm>
        </p:spPr>
        <p:txBody>
          <a:bodyPr/>
          <a:lstStyle/>
          <a:p>
            <a:r>
              <a:rPr lang="en-GB" dirty="0" smtClean="0"/>
              <a:t>  Answers … </a:t>
            </a:r>
            <a:endParaRPr lang="en-GB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4710971" y="4"/>
            <a:ext cx="4417876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kern="0" dirty="0" smtClean="0"/>
              <a:t>and new Questions</a:t>
            </a:r>
            <a:endParaRPr lang="en-GB" kern="0" dirty="0"/>
          </a:p>
        </p:txBody>
      </p:sp>
      <p:sp>
        <p:nvSpPr>
          <p:cNvPr id="11" name="Rectangle 10"/>
          <p:cNvSpPr/>
          <p:nvPr/>
        </p:nvSpPr>
        <p:spPr>
          <a:xfrm>
            <a:off x="6051608" y="3591497"/>
            <a:ext cx="3065262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4400" b="1" spc="300" dirty="0" smtClean="0">
                <a:ln w="11430" cmpd="sng">
                  <a:solidFill>
                    <a:srgbClr val="618F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18F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18F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18FFD">
                      <a:satMod val="220000"/>
                      <a:alpha val="35000"/>
                    </a:srgbClr>
                  </a:glow>
                </a:effectLst>
              </a:rPr>
              <a:t>Why</a:t>
            </a:r>
            <a:r>
              <a:rPr lang="en-US" sz="5400" b="1" spc="300" dirty="0" smtClean="0">
                <a:ln w="11430" cmpd="sng">
                  <a:solidFill>
                    <a:srgbClr val="618F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18F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18F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18FFD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1600" b="1" spc="300" dirty="0" smtClean="0">
                <a:ln w="11430" cmpd="sng">
                  <a:solidFill>
                    <a:srgbClr val="618F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18F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18F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18FFD">
                      <a:satMod val="220000"/>
                      <a:alpha val="35000"/>
                    </a:srgbClr>
                  </a:glow>
                </a:effectLst>
              </a:rPr>
              <a:t>is it so</a:t>
            </a:r>
            <a:r>
              <a:rPr lang="en-US" sz="4400" b="1" spc="300" dirty="0" smtClean="0">
                <a:ln w="11430" cmpd="sng">
                  <a:solidFill>
                    <a:srgbClr val="618F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18F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18F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18FFD">
                      <a:satMod val="220000"/>
                      <a:alpha val="35000"/>
                    </a:srgbClr>
                  </a:glow>
                </a:effectLst>
              </a:rPr>
              <a:t>?</a:t>
            </a:r>
          </a:p>
          <a:p>
            <a:r>
              <a:rPr lang="en-US" sz="1400" b="1" spc="300" dirty="0" smtClean="0">
                <a:ln w="11430" cmpd="sng">
                  <a:solidFill>
                    <a:srgbClr val="618F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18F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18F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18FFD">
                      <a:satMod val="220000"/>
                      <a:alpha val="35000"/>
                    </a:srgbClr>
                  </a:glow>
                </a:effectLst>
              </a:rPr>
              <a:t>Microscopic Dynamics</a:t>
            </a:r>
            <a:endParaRPr lang="en-GB" sz="1400" b="1" spc="300" dirty="0">
              <a:ln w="11430" cmpd="sng">
                <a:solidFill>
                  <a:srgbClr val="618FF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618FFD">
                      <a:tint val="83000"/>
                      <a:shade val="100000"/>
                      <a:satMod val="200000"/>
                    </a:srgbClr>
                  </a:gs>
                  <a:gs pos="75000">
                    <a:srgbClr val="618F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618FF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10971" y="0"/>
            <a:ext cx="4433029" cy="591577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endParaRPr lang="en-US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012432"/>
            <a:ext cx="7554708" cy="1338828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 Equilibrium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is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part of the Problem 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(hides when and how achieved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), 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Out-of-Equilibrium may be a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part of the Solution 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dirty="0" smtClean="0">
                <a:solidFill>
                  <a:srgbClr val="0000FF"/>
                </a:solidFill>
                <a:latin typeface="+mn-lt"/>
              </a:rPr>
              <a:t>Study out-of-equilibrium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systems =&gt;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test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‘Dynamics at work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’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=&gt; Investigate small &amp; dilute systems (pp/pA)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3326" y="-38174"/>
            <a:ext cx="3905235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4400" b="1" spc="300" dirty="0" smtClean="0">
                <a:ln w="11430" cmpd="sng">
                  <a:solidFill>
                    <a:srgbClr val="618F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18F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18F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18FFD">
                      <a:satMod val="220000"/>
                      <a:alpha val="35000"/>
                    </a:srgbClr>
                  </a:glow>
                </a:effectLst>
              </a:rPr>
              <a:t>How</a:t>
            </a:r>
            <a:r>
              <a:rPr lang="en-US" sz="5400" b="1" spc="300" dirty="0" smtClean="0">
                <a:ln w="11430" cmpd="sng">
                  <a:solidFill>
                    <a:srgbClr val="618F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18F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18F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18FFD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1600" b="1" spc="300" dirty="0" smtClean="0">
                <a:ln w="11430" cmpd="sng">
                  <a:solidFill>
                    <a:srgbClr val="618F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18F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18F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18FFD">
                      <a:satMod val="220000"/>
                      <a:alpha val="35000"/>
                    </a:srgbClr>
                  </a:glow>
                </a:effectLst>
              </a:rPr>
              <a:t>is it</a:t>
            </a:r>
            <a:r>
              <a:rPr lang="en-US" sz="4400" b="1" spc="300" dirty="0" smtClean="0">
                <a:ln w="11430" cmpd="sng">
                  <a:solidFill>
                    <a:srgbClr val="618F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18F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18F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18FFD">
                      <a:satMod val="220000"/>
                      <a:alpha val="35000"/>
                    </a:srgbClr>
                  </a:glow>
                </a:effectLst>
              </a:rPr>
              <a:t>!</a:t>
            </a:r>
          </a:p>
          <a:p>
            <a:r>
              <a:rPr lang="en-US" sz="1400" b="1" spc="300" dirty="0" smtClean="0">
                <a:ln w="11430" cmpd="sng">
                  <a:solidFill>
                    <a:srgbClr val="618F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18F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18F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18FFD">
                      <a:satMod val="220000"/>
                      <a:alpha val="35000"/>
                    </a:srgbClr>
                  </a:glow>
                </a:effectLst>
              </a:rPr>
              <a:t>Macroscopic</a:t>
            </a:r>
            <a:r>
              <a:rPr lang="en-US" sz="1400" b="1" spc="300" dirty="0">
                <a:ln w="11430" cmpd="sng">
                  <a:solidFill>
                    <a:srgbClr val="618F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18F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18F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18FFD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1400" b="1" spc="300" dirty="0" smtClean="0">
                <a:ln w="11430" cmpd="sng">
                  <a:solidFill>
                    <a:srgbClr val="618F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18F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18F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18FFD">
                      <a:satMod val="220000"/>
                      <a:alpha val="35000"/>
                    </a:srgbClr>
                  </a:glow>
                </a:effectLst>
              </a:rPr>
              <a:t>Matter properties</a:t>
            </a:r>
            <a:endParaRPr lang="en-GB" sz="1400" b="1" spc="300" dirty="0">
              <a:ln w="11430" cmpd="sng">
                <a:solidFill>
                  <a:srgbClr val="618FF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618FFD">
                      <a:tint val="83000"/>
                      <a:shade val="100000"/>
                      <a:satMod val="200000"/>
                    </a:srgbClr>
                  </a:gs>
                  <a:gs pos="75000">
                    <a:srgbClr val="618FF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618FFD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5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035BB-E18E-4B64-8F5E-FBDF76004D67}" type="slidenum">
              <a:rPr lang="en-US" smtClean="0">
                <a:solidFill>
                  <a:srgbClr val="919191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Ion Paradigm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QM17 Chicago J. Schukraft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8651AC-3922-4C00-9324-1AE4D4372A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16016" y="3939023"/>
            <a:ext cx="3840427" cy="288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732" r="23861"/>
          <a:stretch/>
        </p:blipFill>
        <p:spPr>
          <a:xfrm>
            <a:off x="1763688" y="3977720"/>
            <a:ext cx="2376264" cy="28134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112662" y="630562"/>
            <a:ext cx="3950481" cy="3145363"/>
            <a:chOff x="1989671" y="620688"/>
            <a:chExt cx="3950481" cy="31453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9671" y="620688"/>
              <a:ext cx="3950481" cy="314536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610726" y="1214607"/>
              <a:ext cx="915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1508.03260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0001" t="11689" b="6807"/>
          <a:stretch/>
        </p:blipFill>
        <p:spPr>
          <a:xfrm>
            <a:off x="175612" y="1946321"/>
            <a:ext cx="2703589" cy="1368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6882" r="57308"/>
          <a:stretch/>
        </p:blipFill>
        <p:spPr>
          <a:xfrm>
            <a:off x="4689458" y="3742251"/>
            <a:ext cx="1480157" cy="894616"/>
          </a:xfrm>
          <a:prstGeom prst="rect">
            <a:avLst/>
          </a:prstGeom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2759" y="3666017"/>
            <a:ext cx="2127006" cy="104708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pp</a:t>
            </a:r>
            <a:r>
              <a:rPr lang="en-US" sz="1600" b="1" dirty="0" smtClean="0">
                <a:solidFill>
                  <a:srgbClr val="FF0000"/>
                </a:solidFill>
              </a:rPr>
              <a:t>: 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SEP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200" b="1" dirty="0" smtClean="0"/>
              <a:t>Somebody </a:t>
            </a:r>
            <a:r>
              <a:rPr lang="en-US" sz="1200" b="1" dirty="0" err="1" smtClean="0"/>
              <a:t>Elses</a:t>
            </a:r>
            <a:r>
              <a:rPr lang="en-US" sz="1200" b="1" dirty="0" smtClean="0"/>
              <a:t> Problem</a:t>
            </a:r>
          </a:p>
          <a:p>
            <a:r>
              <a:rPr lang="en-US" sz="1600" b="1" dirty="0" smtClean="0">
                <a:solidFill>
                  <a:srgbClr val="0066FF"/>
                </a:solidFill>
              </a:rPr>
              <a:t> e.g. (n)</a:t>
            </a:r>
            <a:r>
              <a:rPr lang="en-US" sz="1600" b="1" dirty="0" err="1" smtClean="0">
                <a:solidFill>
                  <a:srgbClr val="0066FF"/>
                </a:solidFill>
              </a:rPr>
              <a:t>pQCD</a:t>
            </a:r>
            <a:endParaRPr lang="en-US" sz="1600" b="1" dirty="0" smtClean="0">
              <a:solidFill>
                <a:srgbClr val="0066FF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42900" y="1114707"/>
            <a:ext cx="2127006" cy="831639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AA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0066FF"/>
                </a:solidFill>
              </a:rPr>
              <a:t>‘Hot Matter’ </a:t>
            </a:r>
            <a:r>
              <a:rPr lang="en-US" sz="1600" b="1" dirty="0">
                <a:solidFill>
                  <a:srgbClr val="FF0000"/>
                </a:solidFill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odifications</a:t>
            </a:r>
            <a:r>
              <a:rPr lang="en-US" sz="1600" b="1" dirty="0" smtClean="0">
                <a:solidFill>
                  <a:srgbClr val="0066FF"/>
                </a:solidFill>
              </a:rPr>
              <a:t> (“R</a:t>
            </a:r>
            <a:r>
              <a:rPr lang="en-US" sz="1600" b="1" baseline="-25000" dirty="0" smtClean="0">
                <a:solidFill>
                  <a:srgbClr val="0066FF"/>
                </a:solidFill>
              </a:rPr>
              <a:t>AA</a:t>
            </a:r>
            <a:r>
              <a:rPr lang="en-US" sz="1600" b="1" dirty="0" smtClean="0">
                <a:solidFill>
                  <a:srgbClr val="0066FF"/>
                </a:solidFill>
              </a:rPr>
              <a:t>”)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197725" y="3101377"/>
            <a:ext cx="1861130" cy="831639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err="1" smtClean="0">
                <a:solidFill>
                  <a:srgbClr val="FF0000"/>
                </a:solidFill>
              </a:rPr>
              <a:t>pA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0066FF"/>
                </a:solidFill>
              </a:rPr>
              <a:t>CNM </a:t>
            </a:r>
            <a:r>
              <a:rPr lang="en-US" sz="1600" b="1" dirty="0" smtClean="0">
                <a:solidFill>
                  <a:srgbClr val="FF0000"/>
                </a:solidFill>
              </a:rPr>
              <a:t>modifications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39789" y="3729639"/>
            <a:ext cx="1400163" cy="797713"/>
            <a:chOff x="6636229" y="2780930"/>
            <a:chExt cx="1400163" cy="797713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636229" y="2780930"/>
              <a:ext cx="1400163" cy="797713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741970" y="2835532"/>
              <a:ext cx="1173407" cy="576064"/>
              <a:chOff x="6461521" y="2564904"/>
              <a:chExt cx="1173407" cy="57606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/>
              <a:srcRect t="30563" r="84349" b="42676"/>
              <a:stretch/>
            </p:blipFill>
            <p:spPr>
              <a:xfrm flipH="1">
                <a:off x="7092280" y="2636912"/>
                <a:ext cx="542648" cy="28803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/>
              <a:srcRect t="25148" r="84590" b="21331"/>
              <a:stretch/>
            </p:blipFill>
            <p:spPr>
              <a:xfrm>
                <a:off x="6461521" y="2564904"/>
                <a:ext cx="534264" cy="5760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394755" y="2860522"/>
                <a:ext cx="553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p</a:t>
                </a:r>
                <a:endParaRPr lang="en-US" sz="1100" b="1" dirty="0"/>
              </a:p>
            </p:txBody>
          </p:sp>
        </p:grpSp>
      </p:grpSp>
      <p:sp>
        <p:nvSpPr>
          <p:cNvPr id="21" name="Arc 20"/>
          <p:cNvSpPr/>
          <p:nvPr/>
        </p:nvSpPr>
        <p:spPr bwMode="auto">
          <a:xfrm rot="1241467">
            <a:off x="3285262" y="2107657"/>
            <a:ext cx="3843325" cy="3843325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 rot="8326474">
            <a:off x="2973788" y="2798352"/>
            <a:ext cx="3843325" cy="3843325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3" name="Arc 22"/>
          <p:cNvSpPr/>
          <p:nvPr/>
        </p:nvSpPr>
        <p:spPr bwMode="auto">
          <a:xfrm rot="14675628">
            <a:off x="2727061" y="2106079"/>
            <a:ext cx="3843325" cy="3843325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7005598" y="381320"/>
            <a:ext cx="1883432" cy="909767"/>
          </a:xfrm>
          <a:prstGeom prst="wedgeEllipseCallout">
            <a:avLst>
              <a:gd name="adj1" fmla="val -58860"/>
              <a:gd name="adj2" fmla="val 110040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1986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Commissioned by TD Lee</a:t>
            </a:r>
            <a:endParaRPr lang="en-GB" sz="1200" dirty="0" smtClean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481" y="996482"/>
            <a:ext cx="9144000" cy="5913339"/>
          </a:xfrm>
        </p:spPr>
        <p:txBody>
          <a:bodyPr/>
          <a:lstStyle/>
          <a:p>
            <a:r>
              <a:rPr lang="en-US" sz="2000" dirty="0" smtClean="0"/>
              <a:t> MANY similar/identical observations</a:t>
            </a:r>
            <a:r>
              <a:rPr lang="en-US" sz="1400" b="0" dirty="0" smtClean="0"/>
              <a:t>(@ similar N</a:t>
            </a:r>
            <a:r>
              <a:rPr lang="en-US" sz="1400" b="0" baseline="-25000" dirty="0" smtClean="0"/>
              <a:t>ch</a:t>
            </a:r>
            <a:r>
              <a:rPr lang="en-US" sz="1400" b="0" dirty="0" smtClean="0"/>
              <a:t>)</a:t>
            </a:r>
            <a:r>
              <a:rPr lang="en-US" sz="2000" dirty="0" smtClean="0"/>
              <a:t>, no inconsistency </a:t>
            </a:r>
            <a:r>
              <a:rPr lang="en-US" sz="1600" b="0" dirty="0" smtClean="0"/>
              <a:t>(?), </a:t>
            </a:r>
            <a:r>
              <a:rPr lang="en-US" sz="2000" dirty="0" smtClean="0"/>
              <a:t>..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1)</a:t>
            </a:r>
            <a:r>
              <a:rPr lang="en-US" dirty="0" smtClean="0"/>
              <a:t> particle ratios (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s</a:t>
            </a:r>
            <a:r>
              <a:rPr lang="en-US" dirty="0" smtClean="0"/>
              <a:t> -&gt; 1)</a:t>
            </a:r>
          </a:p>
          <a:p>
            <a:pPr lvl="1"/>
            <a:r>
              <a:rPr lang="en-US" dirty="0"/>
              <a:t> </a:t>
            </a:r>
            <a:r>
              <a:rPr lang="en-US" b="1" dirty="0" smtClean="0"/>
              <a:t>2)</a:t>
            </a:r>
            <a:r>
              <a:rPr lang="en-US" dirty="0" smtClean="0"/>
              <a:t> p</a:t>
            </a:r>
            <a:r>
              <a:rPr lang="en-US" baseline="-25000" dirty="0" smtClean="0"/>
              <a:t>T</a:t>
            </a:r>
            <a:r>
              <a:rPr lang="en-US" dirty="0" smtClean="0"/>
              <a:t>-spectra (radial flow),</a:t>
            </a:r>
          </a:p>
          <a:p>
            <a:pPr lvl="1"/>
            <a:r>
              <a:rPr lang="en-US" dirty="0"/>
              <a:t> </a:t>
            </a:r>
            <a:r>
              <a:rPr lang="en-US" b="1" dirty="0" smtClean="0"/>
              <a:t>3)</a:t>
            </a:r>
            <a:r>
              <a:rPr lang="en-US" dirty="0" smtClean="0"/>
              <a:t> anisotropic flow: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~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n</a:t>
            </a:r>
            <a:r>
              <a:rPr lang="en-US" dirty="0" smtClean="0"/>
              <a:t>,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(p, d</a:t>
            </a:r>
            <a:r>
              <a:rPr lang="en-US" dirty="0"/>
              <a:t>, </a:t>
            </a:r>
            <a:r>
              <a:rPr lang="en-US" baseline="30000" dirty="0" smtClean="0"/>
              <a:t>3</a:t>
            </a:r>
            <a:r>
              <a:rPr lang="en-US" dirty="0" smtClean="0"/>
              <a:t>He),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(b),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(p</a:t>
            </a:r>
            <a:r>
              <a:rPr lang="en-US" baseline="-25000" dirty="0"/>
              <a:t>T</a:t>
            </a:r>
            <a:r>
              <a:rPr lang="en-US" dirty="0"/>
              <a:t>)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(LYZ),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(PID)</a:t>
            </a:r>
          </a:p>
          <a:p>
            <a:pPr lvl="1"/>
            <a:r>
              <a:rPr lang="en-US" dirty="0"/>
              <a:t> </a:t>
            </a:r>
            <a:r>
              <a:rPr lang="en-US" b="1" dirty="0" smtClean="0"/>
              <a:t>4)</a:t>
            </a:r>
            <a:r>
              <a:rPr lang="en-US" dirty="0" smtClean="0"/>
              <a:t> HBT r(N</a:t>
            </a:r>
            <a:r>
              <a:rPr lang="en-US" baseline="-25000" dirty="0" smtClean="0"/>
              <a:t>ch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GB" dirty="0" smtClean="0"/>
          </a:p>
          <a:p>
            <a:r>
              <a:rPr lang="en-US" sz="2000" dirty="0" smtClean="0"/>
              <a:t> .. </a:t>
            </a:r>
            <a:r>
              <a:rPr lang="en-US" sz="2000" dirty="0"/>
              <a:t>m</a:t>
            </a:r>
            <a:r>
              <a:rPr lang="en-US" sz="2000" dirty="0" smtClean="0"/>
              <a:t>ake the hypothesis increasingly more likely  </a:t>
            </a:r>
            <a:r>
              <a:rPr lang="en-US" sz="2000" b="0" dirty="0" smtClean="0"/>
              <a:t>(but not proven, yet !)</a:t>
            </a:r>
          </a:p>
          <a:p>
            <a:pPr lvl="1"/>
            <a:r>
              <a:rPr lang="en-US" sz="2000" dirty="0" smtClean="0"/>
              <a:t> a most 'natural' assumption, to </a:t>
            </a:r>
            <a:r>
              <a:rPr lang="en-US" sz="2000" u="sng" dirty="0" smtClean="0"/>
              <a:t>be proven wrong rather than right</a:t>
            </a:r>
          </a:p>
          <a:p>
            <a:pPr lvl="1"/>
            <a:r>
              <a:rPr lang="en-US" sz="2000" dirty="0" smtClean="0"/>
              <a:t> subtle is the lord, but malicious he is not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What is is the 'underlying dynamical physics' ?</a:t>
            </a:r>
          </a:p>
          <a:p>
            <a:pPr lvl="1"/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sQGP:</a:t>
            </a:r>
            <a:r>
              <a:rPr lang="en-US" b="1" dirty="0" smtClean="0">
                <a:solidFill>
                  <a:srgbClr val="FF00FF"/>
                </a:solidFill>
              </a:rPr>
              <a:t> thermo + hydro</a:t>
            </a:r>
            <a:r>
              <a:rPr lang="en-US" dirty="0" smtClean="0"/>
              <a:t> dynamics ('at the edge') ?</a:t>
            </a:r>
          </a:p>
          <a:p>
            <a:pPr lvl="1"/>
            <a:r>
              <a:rPr lang="en-US" dirty="0"/>
              <a:t> </a:t>
            </a:r>
            <a:r>
              <a:rPr lang="en-US" b="1" dirty="0" err="1" smtClean="0">
                <a:solidFill>
                  <a:srgbClr val="CC6600"/>
                </a:solidFill>
              </a:rPr>
              <a:t>sMOG</a:t>
            </a:r>
            <a:r>
              <a:rPr lang="en-US" dirty="0" smtClean="0"/>
              <a:t>: strongly</a:t>
            </a:r>
            <a:r>
              <a:rPr lang="en-US" b="1" dirty="0" smtClean="0">
                <a:solidFill>
                  <a:srgbClr val="FF00FF"/>
                </a:solidFill>
              </a:rPr>
              <a:t> interacting FS matter</a:t>
            </a:r>
            <a:r>
              <a:rPr lang="en-US" dirty="0" smtClean="0"/>
              <a:t> with </a:t>
            </a:r>
            <a:r>
              <a:rPr lang="en-US" b="1" dirty="0" smtClean="0">
                <a:solidFill>
                  <a:srgbClr val="FF00FF"/>
                </a:solidFill>
              </a:rPr>
              <a:t>density gradients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2"/>
              </a:rPr>
              <a:t>1502.05572</a:t>
            </a:r>
            <a:r>
              <a:rPr lang="en-US" sz="1600" dirty="0" smtClean="0"/>
              <a:t>) </a:t>
            </a:r>
          </a:p>
          <a:p>
            <a:pPr lvl="1"/>
            <a:r>
              <a:rPr lang="en-US" dirty="0"/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CGC+CR+.:</a:t>
            </a:r>
            <a:r>
              <a:rPr lang="en-US" dirty="0" smtClean="0"/>
              <a:t> weakly int. </a:t>
            </a:r>
            <a:r>
              <a:rPr lang="en-US" b="1" dirty="0" smtClean="0">
                <a:solidFill>
                  <a:srgbClr val="FF00FF"/>
                </a:solidFill>
              </a:rPr>
              <a:t>dense IS matter </a:t>
            </a:r>
            <a:r>
              <a:rPr lang="en-US" dirty="0" smtClean="0"/>
              <a:t>+ some </a:t>
            </a:r>
            <a:r>
              <a:rPr lang="en-US" dirty="0" smtClean="0">
                <a:solidFill>
                  <a:srgbClr val="FF00FF"/>
                </a:solidFill>
              </a:rPr>
              <a:t>conspiracies</a:t>
            </a:r>
            <a:r>
              <a:rPr lang="en-US" dirty="0" smtClean="0"/>
              <a:t> (also in AA !!)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???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Why should we care ?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leave the comfort zone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infinite size equilibrium</a:t>
            </a:r>
            <a:r>
              <a:rPr lang="en-US" dirty="0" smtClean="0"/>
              <a:t> to study </a:t>
            </a:r>
            <a:r>
              <a:rPr lang="en-US" b="1" dirty="0" smtClean="0">
                <a:solidFill>
                  <a:srgbClr val="FF0000"/>
                </a:solidFill>
              </a:rPr>
              <a:t>dynamics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from small &amp; dilute -&gt; large &amp; dense: </a:t>
            </a:r>
            <a:r>
              <a:rPr lang="en-US" b="1" dirty="0" smtClean="0">
                <a:solidFill>
                  <a:srgbClr val="FF0000"/>
                </a:solidFill>
              </a:rPr>
              <a:t>emergence &amp; limits of 'collectivity'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looking 'under the hood' is </a:t>
            </a:r>
            <a:r>
              <a:rPr lang="en-US" smtClean="0"/>
              <a:t>mandatory(and fun), </a:t>
            </a:r>
            <a:r>
              <a:rPr lang="en-US" dirty="0" smtClean="0"/>
              <a:t>whatever we may find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754835" y="6642100"/>
            <a:ext cx="2376264" cy="215900"/>
          </a:xfrm>
          <a:prstGeom prst="rect">
            <a:avLst/>
          </a:prstGeom>
        </p:spPr>
        <p:txBody>
          <a:bodyPr/>
          <a:lstStyle/>
          <a:p>
            <a:r>
              <a:rPr lang="en-US" altLang="en-US" sz="1000" smtClean="0">
                <a:solidFill>
                  <a:srgbClr val="919191"/>
                </a:solidFill>
              </a:rPr>
              <a:t>2017 NBI WS J. Schukraft</a:t>
            </a:r>
            <a:endParaRPr lang="en-US" altLang="en-US" sz="1000" dirty="0">
              <a:solidFill>
                <a:srgbClr val="919191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95536" y="0"/>
            <a:ext cx="8496944" cy="1016305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Summary </a:t>
            </a:r>
            <a:r>
              <a:rPr lang="en-US" sz="2000" b="1" dirty="0" smtClean="0">
                <a:solidFill>
                  <a:srgbClr val="0000FF"/>
                </a:solidFill>
              </a:rPr>
              <a:t>Hypothesis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The physics </a:t>
            </a:r>
            <a:r>
              <a:rPr lang="en-US" sz="2000" b="1" dirty="0" smtClean="0">
                <a:solidFill>
                  <a:srgbClr val="FF0000"/>
                </a:solidFill>
              </a:rPr>
              <a:t>underlying soft </a:t>
            </a:r>
            <a:r>
              <a:rPr lang="en-US" sz="2000" b="1" dirty="0">
                <a:solidFill>
                  <a:srgbClr val="FF0000"/>
                </a:solidFill>
              </a:rPr>
              <a:t>'collectivity' </a:t>
            </a:r>
            <a:r>
              <a:rPr lang="en-US" sz="2000" b="1" dirty="0" smtClean="0">
                <a:solidFill>
                  <a:srgbClr val="FF0000"/>
                </a:solidFill>
              </a:rPr>
              <a:t>signals is </a:t>
            </a:r>
            <a:r>
              <a:rPr lang="en-US" sz="2000" b="1" dirty="0">
                <a:solidFill>
                  <a:srgbClr val="FF0000"/>
                </a:solidFill>
              </a:rPr>
              <a:t>the same in AA, pA, and </a:t>
            </a:r>
            <a:r>
              <a:rPr lang="en-US" sz="2000" b="1" dirty="0" smtClean="0">
                <a:solidFill>
                  <a:srgbClr val="FF0000"/>
                </a:solidFill>
              </a:rPr>
              <a:t>pp: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It is a </a:t>
            </a:r>
            <a:r>
              <a:rPr lang="en-US" sz="2000" b="1" u="sng" dirty="0" smtClean="0">
                <a:solidFill>
                  <a:srgbClr val="FF0000"/>
                </a:solidFill>
              </a:rPr>
              <a:t>generic</a:t>
            </a:r>
            <a:r>
              <a:rPr lang="en-US" sz="2000" b="1" dirty="0" smtClean="0">
                <a:solidFill>
                  <a:srgbClr val="FF0000"/>
                </a:solidFill>
              </a:rPr>
              <a:t> property of all strongly interacting many-body </a:t>
            </a:r>
            <a:r>
              <a:rPr lang="en-US" sz="2000" b="1" dirty="0" smtClean="0">
                <a:solidFill>
                  <a:srgbClr val="002060"/>
                </a:solidFill>
              </a:rPr>
              <a:t>(≥2?)</a:t>
            </a:r>
            <a:r>
              <a:rPr lang="en-US" sz="2000" b="1" dirty="0" smtClean="0">
                <a:solidFill>
                  <a:srgbClr val="FF0000"/>
                </a:solidFill>
              </a:rPr>
              <a:t> systems.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6" y="46321"/>
            <a:ext cx="8213787" cy="591573"/>
          </a:xfrm>
        </p:spPr>
        <p:txBody>
          <a:bodyPr/>
          <a:lstStyle/>
          <a:p>
            <a:r>
              <a:rPr lang="en-US" dirty="0" smtClean="0"/>
              <a:t>The unreasonable success of AMPT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1114375"/>
            <a:ext cx="3783434" cy="4603842"/>
            <a:chOff x="323528" y="1114375"/>
            <a:chExt cx="3783434" cy="46038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1114375"/>
              <a:ext cx="3783434" cy="46038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11069" y="1844824"/>
              <a:ext cx="12041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nucl-th</a:t>
              </a:r>
              <a:r>
                <a:rPr lang="en-US" sz="1200" dirty="0" smtClean="0"/>
                <a:t>/0312124</a:t>
              </a:r>
              <a:endParaRPr lang="en-US" sz="1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6827"/>
          <a:stretch/>
        </p:blipFill>
        <p:spPr>
          <a:xfrm>
            <a:off x="107504" y="709910"/>
            <a:ext cx="4648200" cy="440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709910"/>
            <a:ext cx="2870850" cy="4503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814" y="5165086"/>
            <a:ext cx="3110855" cy="1722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5793716"/>
            <a:ext cx="3543812" cy="9612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3180" y="2543078"/>
            <a:ext cx="5278048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AMPT in 2003 had correct higher harmonics (v</a:t>
            </a:r>
            <a:r>
              <a:rPr lang="en-US" baseline="-25000" dirty="0" smtClean="0"/>
              <a:t>3</a:t>
            </a:r>
            <a:r>
              <a:rPr lang="en-US" dirty="0" smtClean="0"/>
              <a:t>, v</a:t>
            </a:r>
            <a:r>
              <a:rPr lang="en-US" baseline="-25000" dirty="0" smtClean="0"/>
              <a:t>4</a:t>
            </a:r>
            <a:r>
              <a:rPr lang="en-US" dirty="0" smtClean="0"/>
              <a:t>, ..)</a:t>
            </a:r>
          </a:p>
          <a:p>
            <a:r>
              <a:rPr lang="en-US" dirty="0" smtClean="0"/>
              <a:t>i.e. initial state fluctuations and nonlinear hydro,</a:t>
            </a:r>
          </a:p>
          <a:p>
            <a:r>
              <a:rPr lang="en-US" dirty="0"/>
              <a:t>a</a:t>
            </a:r>
            <a:r>
              <a:rPr lang="en-US" dirty="0" smtClean="0"/>
              <a:t>nd nobody noticed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067" y="46321"/>
            <a:ext cx="5700279" cy="591573"/>
          </a:xfrm>
        </p:spPr>
        <p:txBody>
          <a:bodyPr/>
          <a:lstStyle/>
          <a:p>
            <a:r>
              <a:rPr lang="en-US" dirty="0" smtClean="0"/>
              <a:t>Almost as good as hydro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74431"/>
            <a:ext cx="2987600" cy="56835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021" y="805099"/>
            <a:ext cx="297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http://arxiv.org/abs/1210.0512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88024" y="667638"/>
            <a:ext cx="3744417" cy="4797407"/>
            <a:chOff x="3832600" y="1206930"/>
            <a:chExt cx="3744417" cy="4797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719" t="4785" r="5482"/>
            <a:stretch/>
          </p:blipFill>
          <p:spPr>
            <a:xfrm>
              <a:off x="3832600" y="1206930"/>
              <a:ext cx="3744417" cy="479740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940152" y="2204864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1508.03306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701" y="5497967"/>
            <a:ext cx="3813750" cy="1218375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651927" y="1129956"/>
            <a:ext cx="710131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 smtClean="0"/>
              <a:t>LO: v</a:t>
            </a:r>
            <a:r>
              <a:rPr lang="en-US" sz="1400" b="1" baseline="-25000" dirty="0" smtClean="0"/>
              <a:t>2</a:t>
            </a:r>
            <a:endParaRPr lang="en-US" sz="1400" b="1" baseline="-250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625684" y="575505"/>
            <a:ext cx="3476849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 smtClean="0"/>
              <a:t>NNLO: mode mixing in EP correlations</a:t>
            </a:r>
            <a:endParaRPr lang="en-US" sz="1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7496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76" y="46321"/>
            <a:ext cx="8470268" cy="591573"/>
          </a:xfrm>
        </p:spPr>
        <p:txBody>
          <a:bodyPr/>
          <a:lstStyle/>
          <a:p>
            <a:r>
              <a:rPr lang="en-US" dirty="0" smtClean="0"/>
              <a:t>Double humped near side peak shape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417" y="677863"/>
            <a:ext cx="6567318" cy="491137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278" y="4495024"/>
            <a:ext cx="4101605" cy="2362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15975" y="4193445"/>
            <a:ext cx="19639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http://arxiv.org/abs/1507.06194</a:t>
            </a:r>
          </a:p>
        </p:txBody>
      </p:sp>
    </p:spTree>
    <p:extLst>
      <p:ext uri="{BB962C8B-B14F-4D97-AF65-F5344CB8AC3E}">
        <p14:creationId xmlns:p14="http://schemas.microsoft.com/office/powerpoint/2010/main" val="13422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58" y="1679788"/>
            <a:ext cx="1321693" cy="152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1" y="2492896"/>
            <a:ext cx="2818715" cy="2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962" y="46326"/>
            <a:ext cx="7096494" cy="591573"/>
          </a:xfrm>
        </p:spPr>
        <p:txBody>
          <a:bodyPr/>
          <a:lstStyle/>
          <a:p>
            <a:r>
              <a:rPr lang="en-US" dirty="0" smtClean="0"/>
              <a:t>A priori: pp </a:t>
            </a:r>
            <a:r>
              <a:rPr lang="en-GB" dirty="0"/>
              <a:t>≈</a:t>
            </a:r>
            <a:r>
              <a:rPr lang="en-US" dirty="0" smtClean="0"/>
              <a:t> pA @ same dN/dy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 </a:t>
            </a:r>
            <a:r>
              <a:rPr lang="en-US" dirty="0"/>
              <a:t>pp = </a:t>
            </a:r>
            <a:r>
              <a:rPr lang="en-US" dirty="0" smtClean="0"/>
              <a:t>pA: N</a:t>
            </a:r>
            <a:r>
              <a:rPr lang="en-US" baseline="-25000" dirty="0" smtClean="0"/>
              <a:t>ch</a:t>
            </a:r>
            <a:r>
              <a:rPr lang="en-US" dirty="0" smtClean="0"/>
              <a:t>, transverse size</a:t>
            </a:r>
            <a:r>
              <a:rPr lang="en-US" dirty="0"/>
              <a:t> </a:t>
            </a:r>
            <a:r>
              <a:rPr lang="en-US" dirty="0" smtClean="0"/>
              <a:t>&amp; shape =&gt; </a:t>
            </a:r>
            <a:r>
              <a:rPr lang="en-US" u="sng" dirty="0" smtClean="0"/>
              <a:t>Initial State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similar: </a:t>
            </a:r>
          </a:p>
          <a:p>
            <a:pPr lvl="1"/>
            <a:r>
              <a:rPr lang="en-US" dirty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experimentally verified</a:t>
            </a:r>
            <a:r>
              <a:rPr lang="en-US" dirty="0" smtClean="0"/>
              <a:t>: </a:t>
            </a:r>
            <a:r>
              <a:rPr lang="en-US" u="sng" dirty="0" smtClean="0"/>
              <a:t>final state </a:t>
            </a:r>
            <a:r>
              <a:rPr lang="en-US" dirty="0" smtClean="0"/>
              <a:t>R(pp) </a:t>
            </a:r>
            <a:r>
              <a:rPr lang="en-GB" dirty="0" smtClean="0"/>
              <a:t>≈ R(pA) &lt; R(AA) @ same N</a:t>
            </a:r>
            <a:r>
              <a:rPr lang="en-GB" baseline="-25000" dirty="0" smtClean="0"/>
              <a:t>ch </a:t>
            </a:r>
            <a:r>
              <a:rPr lang="en-GB" dirty="0" smtClean="0"/>
              <a:t>(≈ N</a:t>
            </a:r>
            <a:r>
              <a:rPr lang="en-GB" baseline="-25000" dirty="0" smtClean="0"/>
              <a:t>part</a:t>
            </a:r>
            <a:r>
              <a:rPr lang="en-GB" dirty="0" smtClean="0"/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IF there is collectivity in central pA, THEN there is no reason why not in 'central' pp </a:t>
            </a:r>
          </a:p>
          <a:p>
            <a:r>
              <a:rPr lang="en-US" dirty="0" smtClean="0"/>
              <a:t>NLO pp </a:t>
            </a:r>
            <a:r>
              <a:rPr lang="en-GB" dirty="0" smtClean="0"/>
              <a:t>≠ pA</a:t>
            </a:r>
            <a:r>
              <a:rPr lang="en-US" dirty="0" smtClean="0"/>
              <a:t>: some differences expected</a:t>
            </a:r>
          </a:p>
          <a:p>
            <a:pPr lvl="1"/>
            <a:r>
              <a:rPr lang="en-US" dirty="0" smtClean="0"/>
              <a:t>MPI vs N</a:t>
            </a:r>
            <a:r>
              <a:rPr lang="en-US" baseline="-25000" dirty="0" smtClean="0"/>
              <a:t>coll</a:t>
            </a:r>
            <a:r>
              <a:rPr lang="en-US" dirty="0" smtClean="0"/>
              <a:t>, transverse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-profile, </a:t>
            </a:r>
            <a:br>
              <a:rPr lang="en-US" dirty="0" smtClean="0"/>
            </a:br>
            <a:r>
              <a:rPr lang="en-US" dirty="0" smtClean="0"/>
              <a:t>d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/dN =&gt; bias,  jet fraction, 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9461" name="Picture 5" descr="Image result for nucleus nucleus collision glau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2816"/>
            <a:ext cx="1636682" cy="11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9665" y="3356992"/>
            <a:ext cx="3480721" cy="3511518"/>
            <a:chOff x="-9665" y="3356992"/>
            <a:chExt cx="3480721" cy="3511518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65" y="3583526"/>
              <a:ext cx="3480721" cy="328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95536" y="3356992"/>
              <a:ext cx="1512168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&lt;p</a:t>
              </a:r>
              <a:r>
                <a:rPr lang="en-US" sz="1600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T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&gt; vs N</a:t>
              </a:r>
              <a:r>
                <a:rPr lang="en-US" sz="1600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ch</a:t>
              </a:r>
              <a:endParaRPr lang="en-GB" sz="1600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5891" y="4797152"/>
            <a:ext cx="2679320" cy="1999097"/>
            <a:chOff x="3245891" y="4797152"/>
            <a:chExt cx="2679320" cy="1999097"/>
          </a:xfrm>
        </p:grpSpPr>
        <p:pic>
          <p:nvPicPr>
            <p:cNvPr id="16" name="Picture 2" descr="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1" r="9402"/>
            <a:stretch/>
          </p:blipFill>
          <p:spPr bwMode="auto">
            <a:xfrm>
              <a:off x="3245891" y="4957932"/>
              <a:ext cx="2679320" cy="183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707906" y="4797152"/>
              <a:ext cx="2016224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BW fit: T</a:t>
              </a:r>
              <a:r>
                <a:rPr lang="en-US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kin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vs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Symbol" panose="05050102010706020507" pitchFamily="18" charset="2"/>
                </a:rPr>
                <a:t>b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99992" y="2204864"/>
            <a:ext cx="1365698" cy="238312"/>
            <a:chOff x="4980393" y="3049179"/>
            <a:chExt cx="1365698" cy="23831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89" r="50663" b="49127"/>
            <a:stretch/>
          </p:blipFill>
          <p:spPr bwMode="auto">
            <a:xfrm>
              <a:off x="4980393" y="3049501"/>
              <a:ext cx="717290" cy="23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89" r="50639" b="48705"/>
            <a:stretch/>
          </p:blipFill>
          <p:spPr bwMode="auto">
            <a:xfrm rot="10800000">
              <a:off x="5628448" y="3049179"/>
              <a:ext cx="717643" cy="23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922256" y="3190382"/>
            <a:ext cx="3221744" cy="3688638"/>
            <a:chOff x="5922256" y="3190382"/>
            <a:chExt cx="3221744" cy="3688638"/>
          </a:xfrm>
        </p:grpSpPr>
        <p:grpSp>
          <p:nvGrpSpPr>
            <p:cNvPr id="7" name="Group 6"/>
            <p:cNvGrpSpPr/>
            <p:nvPr/>
          </p:nvGrpSpPr>
          <p:grpSpPr>
            <a:xfrm>
              <a:off x="5922256" y="3190382"/>
              <a:ext cx="3212596" cy="3688638"/>
              <a:chOff x="5922256" y="3190382"/>
              <a:chExt cx="3212596" cy="368863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922256" y="3190382"/>
                <a:ext cx="3212596" cy="3688638"/>
                <a:chOff x="2843809" y="1196752"/>
                <a:chExt cx="4292716" cy="3688638"/>
              </a:xfrm>
            </p:grpSpPr>
            <p:pic>
              <p:nvPicPr>
                <p:cNvPr id="1945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909" b="48954"/>
                <a:stretch/>
              </p:blipFill>
              <p:spPr bwMode="auto">
                <a:xfrm>
                  <a:off x="2843809" y="1196752"/>
                  <a:ext cx="4292716" cy="3238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0499" r="1152"/>
                <a:stretch/>
              </p:blipFill>
              <p:spPr bwMode="auto">
                <a:xfrm>
                  <a:off x="2843809" y="4282586"/>
                  <a:ext cx="4282206" cy="602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6444208" y="4365104"/>
                <a:ext cx="1152128" cy="610040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HBT: </a:t>
                </a:r>
              </a:p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R vs N</a:t>
                </a:r>
                <a:r>
                  <a:rPr lang="en-US" sz="1600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ch</a:t>
                </a:r>
                <a:endParaRPr lang="en-GB" sz="1600" b="1" baseline="-250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 bwMode="auto">
            <a:xfrm>
              <a:off x="8172400" y="5517232"/>
              <a:ext cx="971600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4011" y="6127909"/>
            <a:ext cx="39604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pp </a:t>
            </a:r>
            <a:r>
              <a:rPr lang="en-GB" sz="2000" dirty="0" smtClean="0"/>
              <a:t>closer to pA than pA to  AA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as expected…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939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104188" y="6642100"/>
            <a:ext cx="1039812" cy="217488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94" y="116633"/>
            <a:ext cx="905710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1760" y="-1635"/>
            <a:ext cx="6732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https://n-ext.inha.ac.kr/indico/event/13/contribution/14/material/slides/0.pdf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508104" y="5949280"/>
            <a:ext cx="2808312" cy="585418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'Decoupling' at RHIC at somewhat lower p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T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928" y="46326"/>
            <a:ext cx="3712556" cy="591573"/>
          </a:xfrm>
        </p:spPr>
        <p:txBody>
          <a:bodyPr/>
          <a:lstStyle/>
          <a:p>
            <a:r>
              <a:rPr lang="en-US" dirty="0" smtClean="0"/>
              <a:t>Facts &amp; 'Fiction'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facts:</a:t>
            </a:r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weak collectivity</a:t>
            </a:r>
            <a:r>
              <a:rPr lang="en-US" dirty="0" smtClean="0"/>
              <a:t> </a:t>
            </a:r>
            <a:r>
              <a:rPr lang="en-US" u="sng" dirty="0" smtClean="0"/>
              <a:t>proven</a:t>
            </a:r>
            <a:r>
              <a:rPr lang="en-US" dirty="0" smtClean="0"/>
              <a:t> in </a:t>
            </a:r>
            <a:r>
              <a:rPr lang="en-US" b="1" dirty="0" smtClean="0"/>
              <a:t>AA</a:t>
            </a:r>
            <a:r>
              <a:rPr lang="en-US" dirty="0" smtClean="0"/>
              <a:t>, </a:t>
            </a:r>
            <a:r>
              <a:rPr lang="en-US" u="sng" dirty="0" smtClean="0"/>
              <a:t>essentially proven</a:t>
            </a:r>
            <a:r>
              <a:rPr lang="en-US" dirty="0" smtClean="0"/>
              <a:t> in </a:t>
            </a:r>
            <a:r>
              <a:rPr lang="en-US" b="1" dirty="0" smtClean="0"/>
              <a:t>pA</a:t>
            </a:r>
            <a:r>
              <a:rPr lang="en-US" dirty="0" smtClean="0"/>
              <a:t>, </a:t>
            </a:r>
            <a:r>
              <a:rPr lang="en-US" u="sng" dirty="0" smtClean="0"/>
              <a:t>less well known</a:t>
            </a:r>
            <a:r>
              <a:rPr lang="en-US" dirty="0" smtClean="0"/>
              <a:t> in </a:t>
            </a:r>
            <a:r>
              <a:rPr lang="en-US" b="1" dirty="0" smtClean="0"/>
              <a:t>pp </a:t>
            </a:r>
          </a:p>
          <a:p>
            <a:pPr lvl="2"/>
            <a:r>
              <a:rPr lang="en-US" b="1" dirty="0"/>
              <a:t> </a:t>
            </a:r>
            <a:r>
              <a:rPr lang="en-US" b="1" dirty="0" smtClean="0"/>
              <a:t>'all particles in all events'</a:t>
            </a:r>
            <a:r>
              <a:rPr lang="en-US" dirty="0" smtClean="0"/>
              <a:t> must be part of any physics model</a:t>
            </a:r>
          </a:p>
          <a:p>
            <a:pPr lvl="1"/>
            <a:r>
              <a:rPr lang="en-US" dirty="0" smtClean="0"/>
              <a:t>strong coll. </a:t>
            </a:r>
            <a:r>
              <a:rPr lang="en-US" b="1" dirty="0" smtClean="0">
                <a:solidFill>
                  <a:srgbClr val="FF00FF"/>
                </a:solidFill>
              </a:rPr>
              <a:t>(thermo &amp; hydro</a:t>
            </a:r>
            <a:r>
              <a:rPr lang="en-US" dirty="0" smtClean="0"/>
              <a:t>) </a:t>
            </a:r>
            <a:r>
              <a:rPr lang="en-US" u="sng" dirty="0" smtClean="0"/>
              <a:t>compatible</a:t>
            </a:r>
            <a:r>
              <a:rPr lang="en-US" dirty="0" smtClean="0"/>
              <a:t> with vast majority of data in </a:t>
            </a:r>
            <a:r>
              <a:rPr lang="en-US" b="1" dirty="0" smtClean="0"/>
              <a:t>AA &amp; pA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some areas need work, some tests missing in pA  </a:t>
            </a:r>
          </a:p>
          <a:p>
            <a:pPr lvl="1"/>
            <a:r>
              <a:rPr lang="en-US" u="sng" dirty="0" smtClean="0"/>
              <a:t>limited data</a:t>
            </a:r>
            <a:r>
              <a:rPr lang="en-US" dirty="0" smtClean="0"/>
              <a:t> in </a:t>
            </a:r>
            <a:r>
              <a:rPr lang="en-US" b="1" dirty="0" smtClean="0"/>
              <a:t>pp</a:t>
            </a:r>
            <a:r>
              <a:rPr lang="en-US" dirty="0" smtClean="0"/>
              <a:t> at high N</a:t>
            </a:r>
            <a:r>
              <a:rPr lang="en-US" baseline="-25000" dirty="0" smtClean="0"/>
              <a:t>ch</a:t>
            </a:r>
            <a:r>
              <a:rPr lang="en-US" dirty="0" smtClean="0"/>
              <a:t>, but </a:t>
            </a:r>
            <a:r>
              <a:rPr lang="en-US" u="sng" dirty="0" smtClean="0"/>
              <a:t>compatible</a:t>
            </a:r>
            <a:r>
              <a:rPr lang="en-US" dirty="0" smtClean="0"/>
              <a:t> with SC !</a:t>
            </a:r>
          </a:p>
          <a:p>
            <a:pPr lvl="2"/>
            <a:r>
              <a:rPr lang="en-US" dirty="0" smtClean="0"/>
              <a:t>final state (HBT, p</a:t>
            </a:r>
            <a:r>
              <a:rPr lang="en-US" baseline="-25000" dirty="0" smtClean="0"/>
              <a:t>T</a:t>
            </a:r>
            <a:r>
              <a:rPr lang="en-US" dirty="0" smtClean="0"/>
              <a:t>-spectra (v</a:t>
            </a:r>
            <a:r>
              <a:rPr lang="en-US" baseline="-25000" dirty="0" smtClean="0"/>
              <a:t>0</a:t>
            </a:r>
            <a:r>
              <a:rPr lang="en-US" dirty="0" smtClean="0"/>
              <a:t>), ridge (PID v</a:t>
            </a:r>
            <a:r>
              <a:rPr lang="en-US" baseline="-25000" dirty="0" smtClean="0"/>
              <a:t>2</a:t>
            </a:r>
            <a:r>
              <a:rPr lang="en-US" dirty="0" smtClean="0"/>
              <a:t>), part. ratios ): </a:t>
            </a:r>
            <a:r>
              <a:rPr lang="en-US" b="1" dirty="0" smtClean="0"/>
              <a:t>pp </a:t>
            </a:r>
            <a:r>
              <a:rPr lang="en-GB" b="1" dirty="0"/>
              <a:t>≈ </a:t>
            </a:r>
            <a:r>
              <a:rPr lang="en-US" b="1" dirty="0" smtClean="0"/>
              <a:t>pA @ same N</a:t>
            </a:r>
            <a:r>
              <a:rPr lang="en-US" b="1" baseline="-25000" dirty="0" smtClean="0"/>
              <a:t>ch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baseline="-25000" dirty="0" smtClean="0"/>
          </a:p>
          <a:p>
            <a:r>
              <a:rPr lang="en-US" dirty="0" smtClean="0"/>
              <a:t>Hypothesis: There </a:t>
            </a:r>
            <a:r>
              <a:rPr lang="en-US" b="1" dirty="0" smtClean="0">
                <a:solidFill>
                  <a:srgbClr val="FF00FF"/>
                </a:solidFill>
              </a:rPr>
              <a:t>IS</a:t>
            </a:r>
            <a:r>
              <a:rPr lang="en-US" b="1" dirty="0" smtClean="0">
                <a:solidFill>
                  <a:schemeClr val="tx1"/>
                </a:solidFill>
              </a:rPr>
              <a:t>*</a:t>
            </a:r>
            <a:r>
              <a:rPr lang="en-US" dirty="0" smtClean="0"/>
              <a:t> collectivity in small systems at high N</a:t>
            </a:r>
            <a:r>
              <a:rPr lang="en-US" baseline="-25000" dirty="0" smtClean="0"/>
              <a:t>ch</a:t>
            </a:r>
            <a:r>
              <a:rPr lang="en-US" dirty="0" smtClean="0"/>
              <a:t> ! </a:t>
            </a:r>
          </a:p>
          <a:p>
            <a:pPr lvl="1"/>
            <a:r>
              <a:rPr lang="en-US" dirty="0" smtClean="0"/>
              <a:t>1) </a:t>
            </a:r>
            <a:r>
              <a:rPr lang="en-US" b="1" dirty="0" smtClean="0"/>
              <a:t>pA </a:t>
            </a:r>
            <a:r>
              <a:rPr lang="en-GB" b="1" dirty="0"/>
              <a:t>≈ </a:t>
            </a:r>
            <a:r>
              <a:rPr lang="en-US" b="1" dirty="0" smtClean="0"/>
              <a:t>AA</a:t>
            </a:r>
            <a:r>
              <a:rPr lang="en-US" dirty="0" smtClean="0"/>
              <a:t>: mostly based on measurements </a:t>
            </a:r>
            <a:r>
              <a:rPr lang="en-US" dirty="0" smtClean="0">
                <a:solidFill>
                  <a:srgbClr val="FF0000"/>
                </a:solidFill>
              </a:rPr>
              <a:t>(@same N</a:t>
            </a:r>
            <a:r>
              <a:rPr lang="en-US" baseline="-25000" dirty="0" smtClean="0">
                <a:solidFill>
                  <a:srgbClr val="FF0000"/>
                </a:solidFill>
              </a:rPr>
              <a:t>ch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dirty="0" smtClean="0"/>
              <a:t>many </a:t>
            </a:r>
            <a:r>
              <a:rPr lang="en-US" dirty="0" smtClean="0">
                <a:solidFill>
                  <a:srgbClr val="FF00FF"/>
                </a:solidFill>
              </a:rPr>
              <a:t>similar phenomena</a:t>
            </a:r>
            <a:r>
              <a:rPr lang="en-US" dirty="0" smtClean="0"/>
              <a:t> &lt;=&gt; </a:t>
            </a:r>
            <a:r>
              <a:rPr lang="en-US" dirty="0" smtClean="0">
                <a:solidFill>
                  <a:srgbClr val="FF00FF"/>
                </a:solidFill>
              </a:rPr>
              <a:t>similar</a:t>
            </a:r>
            <a:r>
              <a:rPr lang="en-US" dirty="0" smtClean="0"/>
              <a:t> underlying </a:t>
            </a:r>
            <a:r>
              <a:rPr lang="en-US" dirty="0" smtClean="0">
                <a:solidFill>
                  <a:srgbClr val="FF00FF"/>
                </a:solidFill>
              </a:rPr>
              <a:t>physics</a:t>
            </a:r>
          </a:p>
          <a:p>
            <a:pPr lvl="1"/>
            <a:r>
              <a:rPr lang="en-US" dirty="0" smtClean="0"/>
              <a:t>2) </a:t>
            </a:r>
            <a:r>
              <a:rPr lang="en-US" b="1" dirty="0" smtClean="0"/>
              <a:t>pp </a:t>
            </a:r>
            <a:r>
              <a:rPr lang="en-GB" b="1" dirty="0"/>
              <a:t>≈ </a:t>
            </a:r>
            <a:r>
              <a:rPr lang="en-US" b="1" dirty="0" smtClean="0"/>
              <a:t>pA</a:t>
            </a:r>
            <a:r>
              <a:rPr lang="en-US" dirty="0" smtClean="0"/>
              <a:t>: based on </a:t>
            </a:r>
            <a:r>
              <a:rPr lang="en-US" u="sng" dirty="0" smtClean="0"/>
              <a:t>a priori </a:t>
            </a:r>
            <a:r>
              <a:rPr lang="en-US" dirty="0" smtClean="0"/>
              <a:t>expectations, increasingly on </a:t>
            </a:r>
            <a:r>
              <a:rPr lang="en-US" u="sng" dirty="0" smtClean="0"/>
              <a:t>measurements </a:t>
            </a:r>
            <a:r>
              <a:rPr lang="en-US" sz="1200" u="sng" dirty="0" smtClean="0">
                <a:solidFill>
                  <a:srgbClr val="FF0000"/>
                </a:solidFill>
              </a:rPr>
              <a:t> </a:t>
            </a:r>
            <a:endParaRPr lang="en-US" u="sng" dirty="0" smtClean="0"/>
          </a:p>
          <a:p>
            <a:pPr lvl="2"/>
            <a:r>
              <a:rPr lang="en-US" dirty="0" smtClean="0"/>
              <a:t>similar IS &amp; FS in pp and pA @ same dN/dy =&gt; </a:t>
            </a:r>
            <a:r>
              <a:rPr lang="en-GB" dirty="0" smtClean="0"/>
              <a:t>similar </a:t>
            </a:r>
            <a:r>
              <a:rPr lang="en-US" dirty="0" smtClean="0"/>
              <a:t>collective physics</a:t>
            </a:r>
          </a:p>
          <a:p>
            <a:pPr lvl="2"/>
            <a:r>
              <a:rPr lang="en-US" dirty="0" smtClean="0"/>
              <a:t>mind the jet-bias in pp !</a:t>
            </a:r>
          </a:p>
          <a:p>
            <a:pPr lvl="1"/>
            <a:r>
              <a:rPr lang="en-US" dirty="0" smtClean="0"/>
              <a:t>3) </a:t>
            </a:r>
            <a:r>
              <a:rPr lang="en-GB" b="1" dirty="0"/>
              <a:t>≈ ≠ </a:t>
            </a:r>
            <a:r>
              <a:rPr lang="en-GB" b="1" dirty="0" smtClean="0"/>
              <a:t> =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FF00FF"/>
                </a:solidFill>
              </a:rPr>
              <a:t>differences are interesting and important</a:t>
            </a:r>
            <a:r>
              <a:rPr lang="en-GB" dirty="0" smtClean="0"/>
              <a:t> to study !</a:t>
            </a:r>
            <a:endParaRPr lang="en-US" dirty="0" smtClean="0"/>
          </a:p>
          <a:p>
            <a:pPr lvl="2"/>
            <a:r>
              <a:rPr lang="en-US" dirty="0" smtClean="0"/>
              <a:t>finite size/finite time/non-equilibrium effects teach us about dynamics</a:t>
            </a:r>
            <a:endParaRPr lang="en-US" baseline="-25000" dirty="0" smtClean="0"/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374350"/>
            <a:ext cx="3029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* of the same type as in large systems, i.e. AA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8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457" y="46326"/>
            <a:ext cx="4645504" cy="591573"/>
          </a:xfrm>
        </p:spPr>
        <p:txBody>
          <a:bodyPr/>
          <a:lstStyle/>
          <a:p>
            <a:r>
              <a:rPr lang="en-US" dirty="0" smtClean="0"/>
              <a:t>pA </a:t>
            </a:r>
            <a:r>
              <a:rPr lang="en-GB" dirty="0"/>
              <a:t>≈ </a:t>
            </a:r>
            <a:r>
              <a:rPr lang="en-US" dirty="0" smtClean="0"/>
              <a:t>AA: Objections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sQGP</a:t>
            </a:r>
            <a:r>
              <a:rPr lang="en-US" dirty="0" smtClean="0"/>
              <a:t>: no ideal liquid w/o jet-quenching (energy loss) </a:t>
            </a:r>
            <a:r>
              <a:rPr lang="en-US" sz="1200" dirty="0" smtClean="0">
                <a:solidFill>
                  <a:schemeClr val="tx1"/>
                </a:solidFill>
              </a:rPr>
              <a:t>(conformal scaling ?)</a:t>
            </a:r>
          </a:p>
          <a:p>
            <a:pPr lvl="1"/>
            <a:r>
              <a:rPr lang="en-US" dirty="0" smtClean="0"/>
              <a:t>hydro is dimensionless </a:t>
            </a:r>
            <a:r>
              <a:rPr lang="en-US" b="1" dirty="0" smtClean="0"/>
              <a:t>(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= </a:t>
            </a:r>
            <a:r>
              <a:rPr lang="en-US" b="1" dirty="0" smtClean="0">
                <a:latin typeface="Symbol" panose="05050102010706020507" pitchFamily="18" charset="2"/>
              </a:rPr>
              <a:t>l</a:t>
            </a:r>
            <a:r>
              <a:rPr lang="en-US" b="1" dirty="0" smtClean="0"/>
              <a:t>/R &lt;&lt; 1)</a:t>
            </a:r>
            <a:r>
              <a:rPr lang="en-US" dirty="0" smtClean="0"/>
              <a:t>, </a:t>
            </a:r>
          </a:p>
          <a:p>
            <a:pPr lvl="2"/>
            <a:r>
              <a:rPr lang="en-US" dirty="0" smtClean="0"/>
              <a:t>R = 1-2 </a:t>
            </a:r>
            <a:r>
              <a:rPr lang="en-US" dirty="0" err="1" smtClean="0"/>
              <a:t>fm</a:t>
            </a:r>
            <a:r>
              <a:rPr lang="en-US" dirty="0" smtClean="0"/>
              <a:t> may be big: 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(&lt;0.2 </a:t>
            </a:r>
            <a:r>
              <a:rPr lang="en-US" dirty="0" err="1" smtClean="0"/>
              <a:t>fm</a:t>
            </a:r>
            <a:r>
              <a:rPr lang="en-US" dirty="0" smtClean="0"/>
              <a:t>/c?),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/S </a:t>
            </a:r>
            <a:r>
              <a:rPr lang="en-GB" dirty="0"/>
              <a:t>≈ </a:t>
            </a:r>
            <a:r>
              <a:rPr lang="en-US" dirty="0" smtClean="0"/>
              <a:t> 0 =&gt;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</a:t>
            </a:r>
            <a:r>
              <a:rPr lang="en-GB" dirty="0"/>
              <a:t>≈ </a:t>
            </a:r>
            <a:r>
              <a:rPr lang="en-US" dirty="0"/>
              <a:t> </a:t>
            </a:r>
            <a:r>
              <a:rPr lang="en-US" dirty="0" smtClean="0"/>
              <a:t>0;  1/&lt;p</a:t>
            </a:r>
            <a:r>
              <a:rPr lang="en-US" baseline="-25000" dirty="0" smtClean="0"/>
              <a:t>t</a:t>
            </a:r>
            <a:r>
              <a:rPr lang="en-US" dirty="0" smtClean="0"/>
              <a:t>&gt; </a:t>
            </a:r>
            <a:r>
              <a:rPr lang="en-GB" dirty="0"/>
              <a:t>≈ </a:t>
            </a:r>
            <a:r>
              <a:rPr lang="en-US" dirty="0"/>
              <a:t> </a:t>
            </a:r>
            <a:r>
              <a:rPr lang="en-US" dirty="0" smtClean="0"/>
              <a:t>0.3 </a:t>
            </a:r>
            <a:r>
              <a:rPr lang="en-US" dirty="0" err="1" smtClean="0"/>
              <a:t>fm</a:t>
            </a:r>
            <a:endParaRPr lang="en-US" dirty="0" smtClean="0"/>
          </a:p>
          <a:p>
            <a:pPr lvl="1"/>
            <a:r>
              <a:rPr lang="en-US" dirty="0" smtClean="0"/>
              <a:t>energy loss has dimension: </a:t>
            </a:r>
            <a:r>
              <a:rPr lang="en-US" b="1" dirty="0" smtClean="0">
                <a:latin typeface="Symbol" panose="05050102010706020507" pitchFamily="18" charset="2"/>
              </a:rPr>
              <a:t>D</a:t>
            </a:r>
            <a:r>
              <a:rPr lang="en-US" b="1" dirty="0" smtClean="0"/>
              <a:t>E ~ (</a:t>
            </a:r>
            <a:r>
              <a:rPr lang="en-US" b="1" dirty="0" err="1" smtClean="0">
                <a:latin typeface="Symbol" panose="05050102010706020507" pitchFamily="18" charset="2"/>
              </a:rPr>
              <a:t>D</a:t>
            </a:r>
            <a:r>
              <a:rPr lang="en-US" b="1" dirty="0" err="1" smtClean="0"/>
              <a:t>x</a:t>
            </a:r>
            <a:r>
              <a:rPr lang="en-US" b="1" dirty="0" smtClean="0"/>
              <a:t>-a)</a:t>
            </a:r>
            <a:r>
              <a:rPr lang="en-US" b="1" baseline="30000" dirty="0" smtClean="0"/>
              <a:t>n</a:t>
            </a:r>
            <a:r>
              <a:rPr lang="en-US" dirty="0" smtClean="0"/>
              <a:t>,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x</a:t>
            </a:r>
            <a:r>
              <a:rPr lang="en-US" dirty="0" smtClean="0"/>
              <a:t> = path length, a = formation length</a:t>
            </a:r>
          </a:p>
          <a:p>
            <a:pPr lvl="2"/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pA</a:t>
            </a:r>
            <a:r>
              <a:rPr lang="en-US" dirty="0" smtClean="0"/>
              <a:t> &gt; 1/5 x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E</a:t>
            </a:r>
            <a:r>
              <a:rPr lang="en-US" baseline="-25000" dirty="0"/>
              <a:t>A</a:t>
            </a:r>
            <a:r>
              <a:rPr lang="en-US" baseline="-25000" dirty="0" smtClean="0"/>
              <a:t>A</a:t>
            </a:r>
            <a:r>
              <a:rPr lang="en-US" dirty="0" smtClean="0"/>
              <a:t> (n = 1, a = 0), and possibly much more</a:t>
            </a:r>
          </a:p>
          <a:p>
            <a:pPr lvl="2"/>
            <a:r>
              <a:rPr lang="en-US" dirty="0" smtClean="0"/>
              <a:t> is measured</a:t>
            </a:r>
            <a:r>
              <a:rPr lang="en-US" b="1" dirty="0" smtClean="0"/>
              <a:t> R</a:t>
            </a:r>
            <a:r>
              <a:rPr lang="en-US" b="1" baseline="-25000" dirty="0" smtClean="0"/>
              <a:t>pPb</a:t>
            </a:r>
            <a:r>
              <a:rPr lang="en-US" b="1" dirty="0" smtClean="0"/>
              <a:t> (in)compatible</a:t>
            </a:r>
            <a:r>
              <a:rPr lang="en-US" dirty="0" smtClean="0"/>
              <a:t> with </a:t>
            </a:r>
            <a:r>
              <a:rPr lang="en-US" u="sng" dirty="0" smtClean="0"/>
              <a:t>quantitative</a:t>
            </a:r>
            <a:r>
              <a:rPr lang="en-US" dirty="0" smtClean="0"/>
              <a:t> expectations for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E ?</a:t>
            </a:r>
          </a:p>
          <a:p>
            <a:r>
              <a:rPr lang="en-US" dirty="0" smtClean="0"/>
              <a:t>hydro not applicable (large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, large gradient/viscosity corrections, ..)</a:t>
            </a:r>
          </a:p>
          <a:p>
            <a:pPr lvl="1"/>
            <a:r>
              <a:rPr lang="en-US" dirty="0" smtClean="0"/>
              <a:t>Why then does it still give a ‘correct’ answer ??</a:t>
            </a:r>
          </a:p>
          <a:p>
            <a:pPr lvl="1"/>
            <a:r>
              <a:rPr lang="en-US" dirty="0" smtClean="0"/>
              <a:t>we may need different TH tools, not necessarily different physics ?</a:t>
            </a:r>
          </a:p>
          <a:p>
            <a:pPr lvl="2"/>
            <a:r>
              <a:rPr lang="en-US" dirty="0" smtClean="0"/>
              <a:t>'hydro' : physics driven by gradients in SI matter</a:t>
            </a:r>
          </a:p>
          <a:p>
            <a:pPr lvl="2"/>
            <a:r>
              <a:rPr lang="en-US" dirty="0" smtClean="0"/>
              <a:t>smoothly extends into 'partial hydro/decoupling/non-equilibrium' regime 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difference is size is significant, but not huge !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made up (largely ?) by higher density ?</a:t>
            </a:r>
          </a:p>
          <a:p>
            <a:pPr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3166" y="4296154"/>
            <a:ext cx="5292080" cy="2527802"/>
            <a:chOff x="4932040" y="2759374"/>
            <a:chExt cx="5292080" cy="2527802"/>
          </a:xfrm>
        </p:grpSpPr>
        <p:grpSp>
          <p:nvGrpSpPr>
            <p:cNvPr id="11" name="Group 10"/>
            <p:cNvGrpSpPr/>
            <p:nvPr/>
          </p:nvGrpSpPr>
          <p:grpSpPr>
            <a:xfrm>
              <a:off x="4932040" y="2759374"/>
              <a:ext cx="5292080" cy="2527802"/>
              <a:chOff x="3851920" y="4364545"/>
              <a:chExt cx="5292080" cy="252780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24128" y="4418796"/>
                <a:ext cx="3419872" cy="2473551"/>
              </a:xfrm>
              <a:prstGeom prst="rect">
                <a:avLst/>
              </a:prstGeom>
            </p:spPr>
          </p:pic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3851920" y="4364545"/>
                <a:ext cx="2347000" cy="31457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Thermalisation study</a:t>
                </a:r>
                <a:endParaRPr lang="en-GB" sz="1600" b="1" baseline="-250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452320" y="4149080"/>
              <a:ext cx="915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1601.03283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7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70" y="46326"/>
            <a:ext cx="8162491" cy="591573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are small systems </a:t>
            </a:r>
            <a:r>
              <a:rPr lang="en-US" dirty="0" smtClean="0"/>
              <a:t>interesting 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'Looking under the hood': what makes the sQGP tick ? </a:t>
            </a:r>
          </a:p>
          <a:p>
            <a:pPr lvl="1"/>
            <a:r>
              <a:rPr lang="en-US" dirty="0" smtClean="0"/>
              <a:t>stat. mechanics (</a:t>
            </a:r>
            <a:r>
              <a:rPr lang="en-US" dirty="0" smtClean="0">
                <a:solidFill>
                  <a:srgbClr val="FF00FF"/>
                </a:solidFill>
              </a:rPr>
              <a:t>thermo &amp; hydro) hide</a:t>
            </a:r>
            <a:r>
              <a:rPr lang="en-US" dirty="0" smtClean="0"/>
              <a:t> very well the details: </a:t>
            </a:r>
            <a:r>
              <a:rPr lang="en-US" b="1" dirty="0" err="1" smtClean="0">
                <a:solidFill>
                  <a:srgbClr val="FF00FF"/>
                </a:solidFill>
              </a:rPr>
              <a:t>d.o.f</a:t>
            </a:r>
            <a:r>
              <a:rPr lang="en-US" b="1" dirty="0" smtClean="0">
                <a:solidFill>
                  <a:srgbClr val="FF00FF"/>
                </a:solidFill>
              </a:rPr>
              <a:t> &amp; dynamics</a:t>
            </a:r>
          </a:p>
          <a:p>
            <a:pPr lvl="2"/>
            <a:r>
              <a:rPr lang="en-US" b="1" dirty="0" smtClean="0"/>
              <a:t>strength &amp; limitation: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FF"/>
                </a:solidFill>
              </a:rPr>
              <a:t>same results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FF"/>
                </a:solidFill>
              </a:rPr>
              <a:t>different</a:t>
            </a:r>
            <a:r>
              <a:rPr lang="en-US" dirty="0" smtClean="0"/>
              <a:t> underlying </a:t>
            </a:r>
            <a:r>
              <a:rPr lang="en-US" dirty="0" smtClean="0">
                <a:solidFill>
                  <a:srgbClr val="FF00FF"/>
                </a:solidFill>
              </a:rPr>
              <a:t>'stuff</a:t>
            </a:r>
            <a:r>
              <a:rPr lang="en-US" dirty="0" smtClean="0"/>
              <a:t>' </a:t>
            </a:r>
            <a:r>
              <a:rPr lang="en-US" sz="1600" dirty="0" smtClean="0"/>
              <a:t>(theories/models)</a:t>
            </a:r>
          </a:p>
          <a:p>
            <a:pPr lvl="2"/>
            <a:r>
              <a:rPr lang="en-US" dirty="0" smtClean="0"/>
              <a:t>thermal system knows nothing about how and why it arrived in equilibrium </a:t>
            </a:r>
          </a:p>
          <a:p>
            <a:pPr lvl="1"/>
            <a:r>
              <a:rPr lang="en-US" dirty="0" smtClean="0"/>
              <a:t>go towards and </a:t>
            </a:r>
            <a:r>
              <a:rPr lang="en-US" b="1" dirty="0" smtClean="0">
                <a:solidFill>
                  <a:srgbClr val="FF00FF"/>
                </a:solidFill>
              </a:rPr>
              <a:t>beyond the limits</a:t>
            </a:r>
            <a:r>
              <a:rPr lang="en-US" dirty="0" smtClean="0"/>
              <a:t> of thermo &amp; hydro</a:t>
            </a:r>
          </a:p>
          <a:p>
            <a:pPr lvl="2"/>
            <a:r>
              <a:rPr lang="en-US" dirty="0" smtClean="0"/>
              <a:t>study deviations due to </a:t>
            </a:r>
            <a:r>
              <a:rPr lang="en-US" b="1" dirty="0" smtClean="0">
                <a:solidFill>
                  <a:srgbClr val="FF00FF"/>
                </a:solidFill>
              </a:rPr>
              <a:t>finite size/finite time</a:t>
            </a:r>
            <a:r>
              <a:rPr lang="en-US" dirty="0" smtClean="0"/>
              <a:t> (=&gt; small systems)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'Looking for the transition': how does </a:t>
            </a:r>
            <a:r>
              <a:rPr lang="en-US" sz="1100" dirty="0" smtClean="0"/>
              <a:t>(strong) </a:t>
            </a:r>
            <a:r>
              <a:rPr lang="en-US" dirty="0" smtClean="0"/>
              <a:t>collectivity emerge f(</a:t>
            </a:r>
            <a:r>
              <a:rPr lang="en-US" i="1" dirty="0"/>
              <a:t>r</a:t>
            </a:r>
            <a:r>
              <a:rPr lang="en-US" i="1" dirty="0" smtClean="0"/>
              <a:t>, t</a:t>
            </a:r>
            <a:r>
              <a:rPr lang="en-US" dirty="0" smtClean="0"/>
              <a:t>) ?</a:t>
            </a:r>
          </a:p>
          <a:p>
            <a:pPr lvl="1"/>
            <a:r>
              <a:rPr lang="en-US" dirty="0" smtClean="0"/>
              <a:t>change </a:t>
            </a:r>
            <a:r>
              <a:rPr lang="en-US" u="sng" dirty="0" smtClean="0"/>
              <a:t>size &amp; lifetime &amp; density</a:t>
            </a:r>
            <a:r>
              <a:rPr lang="en-US" dirty="0" smtClean="0"/>
              <a:t>  (</a:t>
            </a:r>
            <a:r>
              <a:rPr lang="en-US" b="1" dirty="0" smtClean="0"/>
              <a:t>pp -&gt; pA -&gt; AA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'Looking for the beginning': universal aspects of soft QCQ ?</a:t>
            </a:r>
          </a:p>
          <a:p>
            <a:pPr lvl="1"/>
            <a:r>
              <a:rPr lang="en-US" dirty="0" smtClean="0"/>
              <a:t>looking for </a:t>
            </a:r>
            <a:r>
              <a:rPr lang="en-US" dirty="0" smtClean="0">
                <a:solidFill>
                  <a:srgbClr val="FF00FF"/>
                </a:solidFill>
              </a:rPr>
              <a:t>connection &amp; smooth evolution</a:t>
            </a:r>
            <a:r>
              <a:rPr lang="en-US" dirty="0" smtClean="0"/>
              <a:t> from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</a:t>
            </a:r>
            <a:r>
              <a:rPr lang="en-US" b="1" dirty="0" smtClean="0"/>
              <a:t>MB </a:t>
            </a:r>
            <a:r>
              <a:rPr lang="en-US" b="1" dirty="0"/>
              <a:t>pp(</a:t>
            </a:r>
            <a:r>
              <a:rPr lang="en-US" b="1" dirty="0" err="1"/>
              <a:t>e</a:t>
            </a:r>
            <a:r>
              <a:rPr lang="en-US" b="1" baseline="30000" dirty="0" err="1"/>
              <a:t>+</a:t>
            </a:r>
            <a:r>
              <a:rPr lang="en-US" b="1" dirty="0" err="1"/>
              <a:t>e</a:t>
            </a:r>
            <a:r>
              <a:rPr lang="en-US" b="1" baseline="30000" dirty="0"/>
              <a:t>-</a:t>
            </a:r>
            <a:r>
              <a:rPr lang="en-US" b="1" dirty="0"/>
              <a:t>)</a:t>
            </a:r>
            <a:r>
              <a:rPr lang="en-US" dirty="0"/>
              <a:t> to central </a:t>
            </a:r>
            <a:r>
              <a:rPr lang="en-US" b="1" dirty="0"/>
              <a:t>AA</a:t>
            </a:r>
            <a:r>
              <a:rPr lang="en-US" dirty="0"/>
              <a:t>, with </a:t>
            </a:r>
            <a:r>
              <a:rPr lang="en-US" b="1" dirty="0"/>
              <a:t>pA</a:t>
            </a:r>
            <a:r>
              <a:rPr lang="en-US" dirty="0"/>
              <a:t> the bridge in between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380" y="46326"/>
            <a:ext cx="4725654" cy="591573"/>
          </a:xfrm>
        </p:spPr>
        <p:txBody>
          <a:bodyPr/>
          <a:lstStyle/>
          <a:p>
            <a:r>
              <a:rPr lang="en-US" dirty="0" smtClean="0"/>
              <a:t>HBT radii pp, pA, AA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" r="2217" b="2113"/>
          <a:stretch/>
        </p:blipFill>
        <p:spPr bwMode="auto">
          <a:xfrm>
            <a:off x="467544" y="764704"/>
            <a:ext cx="7759233" cy="60090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1403648" y="2564904"/>
            <a:ext cx="6768752" cy="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47664" y="5661248"/>
            <a:ext cx="2808312" cy="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31640" y="1988840"/>
            <a:ext cx="6768752" cy="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403648" y="5085184"/>
            <a:ext cx="3024336" cy="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275856" y="4221088"/>
            <a:ext cx="1944216" cy="864096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4283968" y="5661248"/>
            <a:ext cx="864096" cy="285134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1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716016" y="6309320"/>
            <a:ext cx="3384376" cy="400752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CuCu</a:t>
            </a:r>
            <a:r>
              <a:rPr lang="en-US" sz="2000" baseline="30000" dirty="0" err="1"/>
              <a:t>RHIC</a:t>
            </a:r>
            <a:r>
              <a:rPr lang="en-US" sz="2000" dirty="0"/>
              <a:t> </a:t>
            </a:r>
            <a:r>
              <a:rPr lang="en-GB" sz="2000" dirty="0"/>
              <a:t>≈ </a:t>
            </a:r>
            <a:r>
              <a:rPr lang="en-US" sz="2000" dirty="0"/>
              <a:t> </a:t>
            </a:r>
            <a:r>
              <a:rPr lang="en-US" sz="2000" dirty="0" smtClean="0"/>
              <a:t>2R</a:t>
            </a:r>
            <a:r>
              <a:rPr lang="en-US" sz="2000" baseline="-25000" dirty="0" smtClean="0"/>
              <a:t>pPB</a:t>
            </a:r>
            <a:r>
              <a:rPr lang="en-US" sz="2000" baseline="30000" dirty="0" smtClean="0"/>
              <a:t>LHC </a:t>
            </a:r>
            <a:r>
              <a:rPr lang="en-GB" sz="2000" dirty="0" smtClean="0"/>
              <a:t>≈ pp</a:t>
            </a:r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9343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457" y="46326"/>
            <a:ext cx="4645504" cy="591573"/>
          </a:xfrm>
        </p:spPr>
        <p:txBody>
          <a:bodyPr/>
          <a:lstStyle/>
          <a:p>
            <a:r>
              <a:rPr lang="en-US" dirty="0" smtClean="0"/>
              <a:t>pA </a:t>
            </a:r>
            <a:r>
              <a:rPr lang="en-GB" dirty="0"/>
              <a:t>≈ </a:t>
            </a:r>
            <a:r>
              <a:rPr lang="en-US" dirty="0" smtClean="0"/>
              <a:t>AA: Objections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phenomena </a:t>
            </a:r>
            <a:r>
              <a:rPr lang="en-GB" dirty="0" smtClean="0"/>
              <a:t>≠&gt;  </a:t>
            </a:r>
            <a:r>
              <a:rPr lang="en-US" dirty="0" smtClean="0"/>
              <a:t>same physics</a:t>
            </a:r>
          </a:p>
          <a:p>
            <a:pPr lvl="1"/>
            <a:r>
              <a:rPr lang="en-US" u="sng" dirty="0" smtClean="0"/>
              <a:t>counter examples:</a:t>
            </a:r>
          </a:p>
          <a:p>
            <a:pPr lvl="2"/>
            <a:r>
              <a:rPr lang="en-US" dirty="0" smtClean="0">
                <a:solidFill>
                  <a:srgbClr val="FF00FF"/>
                </a:solidFill>
              </a:rPr>
              <a:t> elliptic flow</a:t>
            </a:r>
            <a:r>
              <a:rPr lang="en-US" dirty="0" smtClean="0"/>
              <a:t>: v</a:t>
            </a:r>
            <a:r>
              <a:rPr lang="en-US" baseline="-25000" dirty="0" smtClean="0"/>
              <a:t>2</a:t>
            </a:r>
            <a:r>
              <a:rPr lang="en-US" dirty="0" smtClean="0"/>
              <a:t>(&lt; 2 GeV) = </a:t>
            </a:r>
            <a:r>
              <a:rPr lang="en-US" b="1" dirty="0" smtClean="0"/>
              <a:t>hydro</a:t>
            </a:r>
            <a:r>
              <a:rPr lang="en-US" dirty="0" smtClean="0"/>
              <a:t> (</a:t>
            </a:r>
            <a:r>
              <a:rPr lang="en-US" dirty="0" smtClean="0">
                <a:latin typeface="Symbol" panose="05050102010706020507" pitchFamily="18" charset="2"/>
              </a:rPr>
              <a:t>Dr/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), v</a:t>
            </a:r>
            <a:r>
              <a:rPr lang="en-US" baseline="-25000" dirty="0" smtClean="0"/>
              <a:t>2</a:t>
            </a:r>
            <a:r>
              <a:rPr lang="en-US" dirty="0" smtClean="0"/>
              <a:t>(&gt; 10 GeV) </a:t>
            </a:r>
            <a:r>
              <a:rPr lang="en-US" b="1" dirty="0" smtClean="0"/>
              <a:t>quenching</a:t>
            </a:r>
            <a:r>
              <a:rPr lang="en-US" dirty="0" smtClean="0"/>
              <a:t> (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)</a:t>
            </a:r>
          </a:p>
          <a:p>
            <a:pPr lvl="2" indent="0">
              <a:buNone/>
            </a:pPr>
            <a:r>
              <a:rPr lang="en-US" dirty="0" smtClean="0"/>
              <a:t>     linked by geometry and SI matter, but driven by distinct physics</a:t>
            </a:r>
          </a:p>
          <a:p>
            <a:pPr lvl="2"/>
            <a:r>
              <a:rPr lang="en-US" dirty="0" smtClean="0">
                <a:solidFill>
                  <a:srgbClr val="FF00FF"/>
                </a:solidFill>
              </a:rPr>
              <a:t>radial flow:</a:t>
            </a:r>
            <a:r>
              <a:rPr lang="en-US" dirty="0" smtClean="0"/>
              <a:t> AA </a:t>
            </a:r>
            <a:r>
              <a:rPr lang="en-US" b="1" dirty="0" smtClean="0"/>
              <a:t>hydro</a:t>
            </a:r>
            <a:r>
              <a:rPr lang="en-US" dirty="0" smtClean="0"/>
              <a:t>, pp: </a:t>
            </a:r>
            <a:r>
              <a:rPr lang="en-US" b="1" dirty="0" smtClean="0"/>
              <a:t>Color Reconnection</a:t>
            </a:r>
            <a:r>
              <a:rPr lang="en-US" dirty="0" smtClean="0"/>
              <a:t> ?</a:t>
            </a:r>
          </a:p>
          <a:p>
            <a:pPr lvl="3"/>
            <a:r>
              <a:rPr lang="en-US" dirty="0" smtClean="0"/>
              <a:t>'hydrodynamics' similar (emission from boosted system T,</a:t>
            </a:r>
            <a:r>
              <a:rPr lang="en-US" dirty="0" smtClean="0">
                <a:latin typeface="Symbol" panose="05050102010706020507" pitchFamily="18" charset="2"/>
              </a:rPr>
              <a:t> b</a:t>
            </a:r>
            <a:r>
              <a:rPr lang="en-US" dirty="0" smtClean="0"/>
              <a:t>), dynamics different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likelihood</a:t>
            </a:r>
            <a:r>
              <a:rPr lang="en-US" dirty="0" smtClean="0"/>
              <a:t> argument: better if </a:t>
            </a:r>
            <a:r>
              <a:rPr lang="en-US" u="sng" dirty="0" smtClean="0"/>
              <a:t>many independent phenomena</a:t>
            </a:r>
            <a:r>
              <a:rPr lang="en-US" dirty="0" smtClean="0"/>
              <a:t> are involved</a:t>
            </a:r>
          </a:p>
          <a:p>
            <a:pPr lvl="2"/>
            <a:r>
              <a:rPr lang="en-US" dirty="0" smtClean="0"/>
              <a:t>'razor': </a:t>
            </a:r>
            <a:r>
              <a:rPr lang="en-US" b="1" dirty="0" smtClean="0"/>
              <a:t>What looks more natural &amp; simple:</a:t>
            </a:r>
            <a:r>
              <a:rPr lang="en-US" dirty="0" smtClean="0"/>
              <a:t> different </a:t>
            </a:r>
            <a:r>
              <a:rPr lang="en-US" dirty="0"/>
              <a:t>or similar </a:t>
            </a:r>
            <a:r>
              <a:rPr lang="en-US" dirty="0" smtClean="0"/>
              <a:t>physics 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we should not jump to conclusions, either way, but …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44" y="46325"/>
            <a:ext cx="8188140" cy="591573"/>
          </a:xfrm>
        </p:spPr>
        <p:txBody>
          <a:bodyPr/>
          <a:lstStyle/>
          <a:p>
            <a:r>
              <a:rPr lang="en-US" dirty="0" smtClean="0"/>
              <a:t>pp-pA-AA: Similarities &amp;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Similar Particle Production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Striking &amp; very non-trivial similarities between pp(</a:t>
            </a:r>
            <a:r>
              <a:rPr lang="en-US" dirty="0" err="1" smtClean="0"/>
              <a:t>e+e</a:t>
            </a:r>
            <a:r>
              <a:rPr lang="en-US" dirty="0" smtClean="0"/>
              <a:t>-) and AA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Striking &amp; very non-trivial difference ('strangeness enhancement): </a:t>
            </a:r>
          </a:p>
          <a:p>
            <a:r>
              <a:rPr lang="en-US" dirty="0" smtClean="0"/>
              <a:t> Different Explanations &amp; no connection (in general):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Born</a:t>
            </a:r>
            <a:r>
              <a:rPr lang="en-US" dirty="0" smtClean="0">
                <a:solidFill>
                  <a:schemeClr val="tx1"/>
                </a:solidFill>
              </a:rPr>
              <a:t> (pp) &lt;-&gt; </a:t>
            </a:r>
            <a:r>
              <a:rPr lang="en-US" b="1" dirty="0" smtClean="0">
                <a:solidFill>
                  <a:srgbClr val="FF0000"/>
                </a:solidFill>
              </a:rPr>
              <a:t>Evolving </a:t>
            </a:r>
            <a:r>
              <a:rPr lang="en-US" dirty="0" smtClean="0"/>
              <a:t>(AA)  </a:t>
            </a:r>
            <a:r>
              <a:rPr lang="en-US" dirty="0" smtClean="0">
                <a:solidFill>
                  <a:schemeClr val="tx1"/>
                </a:solidFill>
              </a:rPr>
              <a:t>into equilibrium</a:t>
            </a:r>
          </a:p>
          <a:p>
            <a:pPr lvl="1"/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  <a:latin typeface="Symbol" panose="05050102010706020507" pitchFamily="18" charset="2"/>
              </a:rPr>
              <a:t>g</a:t>
            </a:r>
            <a:r>
              <a:rPr lang="en-US" b="1" baseline="-25000" dirty="0" err="1" smtClean="0">
                <a:solidFill>
                  <a:srgbClr val="FF00FF"/>
                </a:solidFill>
              </a:rPr>
              <a:t>s</a:t>
            </a:r>
            <a:r>
              <a:rPr lang="en-US" dirty="0" smtClean="0"/>
              <a:t>(GC) or </a:t>
            </a:r>
            <a:r>
              <a:rPr lang="en-US" b="1" dirty="0" err="1" smtClean="0">
                <a:solidFill>
                  <a:srgbClr val="FF00FF"/>
                </a:solidFill>
              </a:rPr>
              <a:t>r</a:t>
            </a:r>
            <a:r>
              <a:rPr lang="en-US" b="1" baseline="-25000" dirty="0" err="1" smtClean="0">
                <a:solidFill>
                  <a:srgbClr val="FF00FF"/>
                </a:solidFill>
              </a:rPr>
              <a:t>c</a:t>
            </a:r>
            <a:r>
              <a:rPr lang="en-US" dirty="0" smtClean="0"/>
              <a:t> (SC) a</a:t>
            </a:r>
            <a:r>
              <a:rPr lang="en-US" b="1" dirty="0" smtClean="0"/>
              <a:t>r</a:t>
            </a:r>
            <a:r>
              <a:rPr lang="en-US" dirty="0" smtClean="0"/>
              <a:t>e fudge factors , i.e. not predicted/calculable as f(√(s),</a:t>
            </a:r>
            <a:r>
              <a:rPr lang="en-US" dirty="0" err="1" smtClean="0"/>
              <a:t>dn</a:t>
            </a:r>
            <a:r>
              <a:rPr lang="en-US" dirty="0" smtClean="0"/>
              <a:t>/dy, ..)</a:t>
            </a:r>
          </a:p>
          <a:p>
            <a:pPr lvl="1"/>
            <a:r>
              <a:rPr lang="en-US" dirty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Core-Corona</a:t>
            </a:r>
            <a:r>
              <a:rPr lang="en-US" dirty="0" smtClean="0"/>
              <a:t>: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and pp 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865" y="6644020"/>
            <a:ext cx="1040349" cy="216086"/>
          </a:xfrm>
        </p:spPr>
        <p:txBody>
          <a:bodyPr/>
          <a:lstStyle/>
          <a:p>
            <a:r>
              <a:rPr lang="en-US" altLang="en-US" smtClean="0"/>
              <a:t>2017 NBI WS J. Schukraft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15073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6186" b="3285"/>
          <a:stretch/>
        </p:blipFill>
        <p:spPr bwMode="auto">
          <a:xfrm>
            <a:off x="4837876" y="2870380"/>
            <a:ext cx="3985054" cy="39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507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84786"/>
            <a:ext cx="731158" cy="8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479024" y="3624642"/>
            <a:ext cx="894477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 err="1">
                <a:solidFill>
                  <a:srgbClr val="FF00FF"/>
                </a:solidFill>
              </a:rPr>
              <a:t>e</a:t>
            </a:r>
            <a:r>
              <a:rPr lang="en-US" sz="1400" b="1" baseline="30000" dirty="0" err="1" smtClean="0">
                <a:solidFill>
                  <a:srgbClr val="FF00FF"/>
                </a:solidFill>
              </a:rPr>
              <a:t>+</a:t>
            </a:r>
            <a:r>
              <a:rPr lang="en-US" sz="1400" b="1" dirty="0" err="1" smtClean="0">
                <a:solidFill>
                  <a:srgbClr val="FF00FF"/>
                </a:solidFill>
              </a:rPr>
              <a:t>e</a:t>
            </a:r>
            <a:r>
              <a:rPr lang="en-US" sz="1400" b="1" baseline="30000" dirty="0" smtClean="0">
                <a:solidFill>
                  <a:srgbClr val="FF00FF"/>
                </a:solidFill>
              </a:rPr>
              <a:t>-</a:t>
            </a:r>
            <a:r>
              <a:rPr lang="en-US" sz="1400" b="1" dirty="0" smtClean="0"/>
              <a:t> LEP</a:t>
            </a:r>
            <a:endParaRPr lang="en-US" sz="1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8158" y="2996953"/>
            <a:ext cx="4327817" cy="3482649"/>
            <a:chOff x="275372" y="3332037"/>
            <a:chExt cx="4298944" cy="3193306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 rotWithShape="1">
            <a:blip r:embed="rId4" cstate="screen"/>
            <a:srcRect l="1336" t="4100" r="3900" b="27389"/>
            <a:stretch/>
          </p:blipFill>
          <p:spPr bwMode="auto">
            <a:xfrm>
              <a:off x="275372" y="3332037"/>
              <a:ext cx="4298944" cy="3193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208464" y="3933056"/>
              <a:ext cx="1097102" cy="282795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sz="16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r>
                <a:rPr lang="en-US" sz="1400" b="1" dirty="0" err="1" smtClean="0">
                  <a:solidFill>
                    <a:srgbClr val="FF00FF"/>
                  </a:solidFill>
                </a:rPr>
                <a:t>PbPb</a:t>
              </a:r>
              <a:r>
                <a:rPr lang="en-US" sz="1400" b="1" dirty="0" smtClean="0">
                  <a:solidFill>
                    <a:srgbClr val="FF00FF"/>
                  </a:solidFill>
                </a:rPr>
                <a:t> </a:t>
              </a:r>
              <a:r>
                <a:rPr lang="en-US" sz="1400" b="1" dirty="0" smtClean="0"/>
                <a:t> SPS</a:t>
              </a:r>
              <a:endParaRPr lang="en-US" sz="1400" b="1" dirty="0"/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4789" y="6272582"/>
            <a:ext cx="2794653" cy="585418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Particle Production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Data versus Thermal Model</a:t>
            </a:r>
          </a:p>
        </p:txBody>
      </p:sp>
    </p:spTree>
    <p:extLst>
      <p:ext uri="{BB962C8B-B14F-4D97-AF65-F5344CB8AC3E}">
        <p14:creationId xmlns:p14="http://schemas.microsoft.com/office/powerpoint/2010/main" val="37258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7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0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0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15006" y="620688"/>
            <a:ext cx="9144000" cy="6165850"/>
          </a:xfrm>
        </p:spPr>
        <p:txBody>
          <a:bodyPr/>
          <a:lstStyle/>
          <a:p>
            <a:r>
              <a:rPr lang="en-US" dirty="0" smtClean="0"/>
              <a:t> No quantitative interpretation which smoothly describes small &amp; large</a:t>
            </a:r>
          </a:p>
          <a:p>
            <a:pPr lvl="1"/>
            <a:r>
              <a:rPr lang="en-US" dirty="0"/>
              <a:t> d</a:t>
            </a:r>
            <a:r>
              <a:rPr lang="en-US" dirty="0" smtClean="0"/>
              <a:t>espite evident relevance for understanding HOW we reach thermal ratios..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598" y="46325"/>
            <a:ext cx="5777223" cy="591573"/>
          </a:xfrm>
        </p:spPr>
        <p:txBody>
          <a:bodyPr/>
          <a:lstStyle/>
          <a:p>
            <a:r>
              <a:rPr lang="en-US" dirty="0" smtClean="0"/>
              <a:t>Known, but often ignored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865" y="6644020"/>
            <a:ext cx="1040349" cy="216086"/>
          </a:xfrm>
        </p:spPr>
        <p:txBody>
          <a:bodyPr/>
          <a:lstStyle/>
          <a:p>
            <a:r>
              <a:rPr lang="en-US" altLang="en-US" smtClean="0"/>
              <a:t>2017 NBI WS J. Schukraft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117486" y="6485485"/>
            <a:ext cx="3054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Star http</a:t>
            </a:r>
            <a:r>
              <a:rPr lang="en-GB" sz="1600" dirty="0"/>
              <a:t>://arxiv.org/abs/0808.2041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8294" y="6499974"/>
            <a:ext cx="3749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STAR http</a:t>
            </a:r>
            <a:r>
              <a:rPr lang="en-GB" sz="1600" dirty="0"/>
              <a:t>://arxiv.org/abs/nucl-ex/0607033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4198" y="6508066"/>
            <a:ext cx="3293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Phenix http</a:t>
            </a:r>
            <a:r>
              <a:rPr lang="en-GB" sz="1600" dirty="0"/>
              <a:t>://arxiv.org/abs/1005.3674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170223" y="1412776"/>
            <a:ext cx="3833041" cy="4968552"/>
            <a:chOff x="128464" y="1340768"/>
            <a:chExt cx="4152461" cy="496855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64" y="1340768"/>
              <a:ext cx="3960441" cy="378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200472" y="4941168"/>
              <a:ext cx="4080453" cy="1368152"/>
              <a:chOff x="200472" y="4869160"/>
              <a:chExt cx="4080453" cy="1368152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472" y="4869160"/>
                <a:ext cx="4080453" cy="1368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200472" y="5301208"/>
                <a:ext cx="4032448" cy="864096"/>
                <a:chOff x="200472" y="5301208"/>
                <a:chExt cx="4032448" cy="864096"/>
              </a:xfrm>
            </p:grpSpPr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2720752" y="5949280"/>
                  <a:ext cx="129614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200472" y="6165304"/>
                  <a:ext cx="388843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2936776" y="5301208"/>
                  <a:ext cx="129614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>
                  <a:off x="272480" y="5517232"/>
                  <a:ext cx="129614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51520" y="1556797"/>
            <a:ext cx="4369063" cy="4901407"/>
            <a:chOff x="4520952" y="1268760"/>
            <a:chExt cx="4733152" cy="490140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1" t="9588" r="3741"/>
            <a:stretch/>
          </p:blipFill>
          <p:spPr bwMode="auto">
            <a:xfrm>
              <a:off x="5529064" y="1268760"/>
              <a:ext cx="2991956" cy="38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4520952" y="4941168"/>
              <a:ext cx="4733152" cy="1228999"/>
              <a:chOff x="4520952" y="4941168"/>
              <a:chExt cx="4733152" cy="1228999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4611"/>
              <a:stretch/>
            </p:blipFill>
            <p:spPr bwMode="auto">
              <a:xfrm>
                <a:off x="4520952" y="4941168"/>
                <a:ext cx="4733152" cy="1228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Straight Connector 20"/>
              <p:cNvCxnSpPr/>
              <p:nvPr/>
            </p:nvCxnSpPr>
            <p:spPr bwMode="auto">
              <a:xfrm>
                <a:off x="4808984" y="5301208"/>
                <a:ext cx="432048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6825208" y="5517232"/>
                <a:ext cx="1008112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45229"/>
            <a:ext cx="731158" cy="8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7057418" y="1402587"/>
            <a:ext cx="1626536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>
                <a:solidFill>
                  <a:srgbClr val="FF00FF"/>
                </a:solidFill>
              </a:rPr>
              <a:t>p</a:t>
            </a:r>
            <a:r>
              <a:rPr lang="en-US" sz="1400" b="1" dirty="0" smtClean="0">
                <a:solidFill>
                  <a:srgbClr val="FF00FF"/>
                </a:solidFill>
              </a:rPr>
              <a:t>p, </a:t>
            </a:r>
            <a:r>
              <a:rPr lang="en-US" sz="1400" b="1" dirty="0" err="1" smtClean="0">
                <a:solidFill>
                  <a:srgbClr val="FF00FF"/>
                </a:solidFill>
              </a:rPr>
              <a:t>dA</a:t>
            </a:r>
            <a:r>
              <a:rPr lang="en-US" sz="1400" b="1" dirty="0" smtClean="0">
                <a:solidFill>
                  <a:srgbClr val="FF00FF"/>
                </a:solidFill>
              </a:rPr>
              <a:t>, AA </a:t>
            </a:r>
            <a:r>
              <a:rPr lang="en-US" sz="1400" b="1" dirty="0" smtClean="0"/>
              <a:t> RHIC</a:t>
            </a:r>
            <a:endParaRPr lang="en-US" sz="1400" b="1" dirty="0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2998579" y="1711002"/>
            <a:ext cx="1160575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 smtClean="0">
                <a:solidFill>
                  <a:srgbClr val="FF00FF"/>
                </a:solidFill>
              </a:rPr>
              <a:t>pp</a:t>
            </a:r>
            <a:r>
              <a:rPr lang="en-US" sz="1400" b="1" dirty="0" smtClean="0"/>
              <a:t> 200 </a:t>
            </a:r>
            <a:r>
              <a:rPr lang="en-US" sz="1400" b="1" dirty="0" err="1" smtClean="0"/>
              <a:t>GeV</a:t>
            </a:r>
            <a:endParaRPr lang="en-US" sz="1400" b="1" dirty="0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119977" y="4509120"/>
            <a:ext cx="1960833" cy="585418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Particle production: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vs </a:t>
            </a:r>
            <a:r>
              <a:rPr lang="en-US" sz="1600" b="1" dirty="0" err="1" smtClean="0">
                <a:solidFill>
                  <a:srgbClr val="FF0000"/>
                </a:solidFill>
              </a:rPr>
              <a:t>dN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ch</a:t>
            </a:r>
            <a:r>
              <a:rPr lang="en-US" sz="1600" b="1" dirty="0" smtClean="0">
                <a:solidFill>
                  <a:srgbClr val="FF0000"/>
                </a:solidFill>
              </a:rPr>
              <a:t>/</a:t>
            </a:r>
            <a:r>
              <a:rPr lang="en-US" sz="1600" b="1" dirty="0" err="1" smtClean="0">
                <a:solidFill>
                  <a:srgbClr val="FF0000"/>
                </a:solidFill>
              </a:rPr>
              <a:t>dy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1206377" y="4612233"/>
            <a:ext cx="2102714" cy="585418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Particle production: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Data /Thermal Model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034316" y="2019420"/>
            <a:ext cx="2326412" cy="1437412"/>
          </a:xfrm>
          <a:prstGeom prst="straightConnector1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71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Spectra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3" y="591683"/>
            <a:ext cx="9144000" cy="678243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000" dirty="0" smtClean="0">
                <a:effectLst/>
              </a:rPr>
              <a:t>Known, but not really understood </a:t>
            </a:r>
            <a:r>
              <a:rPr lang="en-US" sz="1800" dirty="0" smtClean="0">
                <a:effectLst/>
              </a:rPr>
              <a:t> </a:t>
            </a:r>
            <a:endParaRPr lang="en-US" sz="1800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" r="5390" b="2121"/>
          <a:stretch/>
        </p:blipFill>
        <p:spPr bwMode="auto">
          <a:xfrm>
            <a:off x="399983" y="866432"/>
            <a:ext cx="2924633" cy="59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83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11082" r="4335" b="3650"/>
          <a:stretch/>
        </p:blipFill>
        <p:spPr bwMode="auto">
          <a:xfrm>
            <a:off x="3996609" y="1049370"/>
            <a:ext cx="4215972" cy="298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73780" y="1524025"/>
            <a:ext cx="4187542" cy="2520280"/>
            <a:chOff x="4304928" y="1628800"/>
            <a:chExt cx="4536504" cy="252028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7473280" y="1628800"/>
              <a:ext cx="129614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304928" y="1844824"/>
              <a:ext cx="3672408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113240" y="3284984"/>
              <a:ext cx="172819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304928" y="3501008"/>
              <a:ext cx="2592288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304928" y="4149080"/>
              <a:ext cx="302433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60" y="3284985"/>
            <a:ext cx="731158" cy="8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834893" y="2850430"/>
            <a:ext cx="2100302" cy="585418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Radial Flow fit (BW):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T  &amp; &lt;</a:t>
            </a:r>
            <a:r>
              <a:rPr lang="en-US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600" b="1" dirty="0" smtClean="0">
                <a:solidFill>
                  <a:srgbClr val="FF0000"/>
                </a:solidFill>
              </a:rPr>
              <a:t>&gt; vs </a:t>
            </a:r>
            <a:r>
              <a:rPr lang="en-US" sz="1600" b="1" dirty="0" err="1" smtClean="0">
                <a:solidFill>
                  <a:srgbClr val="FF0000"/>
                </a:solidFill>
              </a:rPr>
              <a:t>dN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ch</a:t>
            </a:r>
            <a:r>
              <a:rPr lang="en-US" sz="1600" b="1" dirty="0" smtClean="0">
                <a:solidFill>
                  <a:srgbClr val="FF0000"/>
                </a:solidFill>
              </a:rPr>
              <a:t>/</a:t>
            </a:r>
            <a:r>
              <a:rPr lang="en-US" sz="1600" b="1" dirty="0" err="1" smtClean="0">
                <a:solidFill>
                  <a:srgbClr val="FF0000"/>
                </a:solidFill>
              </a:rPr>
              <a:t>dy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-62558" y="2696224"/>
            <a:ext cx="1626536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>
                <a:solidFill>
                  <a:srgbClr val="FF00FF"/>
                </a:solidFill>
              </a:rPr>
              <a:t>p</a:t>
            </a:r>
            <a:r>
              <a:rPr lang="en-US" sz="1400" b="1" dirty="0" smtClean="0">
                <a:solidFill>
                  <a:srgbClr val="FF00FF"/>
                </a:solidFill>
              </a:rPr>
              <a:t>p, </a:t>
            </a:r>
            <a:r>
              <a:rPr lang="en-US" sz="1400" b="1" dirty="0" err="1" smtClean="0">
                <a:solidFill>
                  <a:srgbClr val="FF00FF"/>
                </a:solidFill>
              </a:rPr>
              <a:t>dA</a:t>
            </a:r>
            <a:r>
              <a:rPr lang="en-US" sz="1400" b="1" dirty="0" smtClean="0">
                <a:solidFill>
                  <a:srgbClr val="FF00FF"/>
                </a:solidFill>
              </a:rPr>
              <a:t>, AA </a:t>
            </a:r>
            <a:r>
              <a:rPr lang="en-US" sz="1400" b="1" dirty="0" smtClean="0"/>
              <a:t> RHIC</a:t>
            </a:r>
            <a:endParaRPr lang="en-US" sz="1400" b="1" dirty="0"/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5"/>
          <a:stretch/>
        </p:blipFill>
        <p:spPr bwMode="auto">
          <a:xfrm>
            <a:off x="3094872" y="4149083"/>
            <a:ext cx="6100785" cy="260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70335" y="6338895"/>
            <a:ext cx="26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Star http</a:t>
            </a:r>
            <a:r>
              <a:rPr lang="en-GB" sz="1400" dirty="0">
                <a:solidFill>
                  <a:srgbClr val="000000"/>
                </a:solidFill>
              </a:rPr>
              <a:t>://arxiv.org/abs/0808.2041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3275856" y="6272582"/>
            <a:ext cx="2121980" cy="585418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Radial Flow fit (BW):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Data/Fit (</a:t>
            </a:r>
            <a:r>
              <a:rPr lang="en-US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p,</a:t>
            </a:r>
            <a:r>
              <a:rPr lang="en-US" sz="1600" b="1" dirty="0" err="1" smtClean="0">
                <a:solidFill>
                  <a:srgbClr val="FF0000"/>
                </a:solidFill>
              </a:rPr>
              <a:t>K,p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964254" y="3984177"/>
            <a:ext cx="1160575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 smtClean="0">
                <a:solidFill>
                  <a:srgbClr val="FF00FF"/>
                </a:solidFill>
              </a:rPr>
              <a:t>pp</a:t>
            </a:r>
            <a:r>
              <a:rPr lang="en-US" sz="1400" b="1" dirty="0" smtClean="0"/>
              <a:t> 200 </a:t>
            </a:r>
            <a:r>
              <a:rPr lang="en-US" sz="1400" b="1" dirty="0" err="1" smtClean="0"/>
              <a:t>GeV</a:t>
            </a:r>
            <a:endParaRPr lang="en-US" sz="1400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259632" y="1412776"/>
            <a:ext cx="216024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259632" y="1484784"/>
            <a:ext cx="2016224" cy="72008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331640" y="4077072"/>
            <a:ext cx="1872208" cy="1008112"/>
          </a:xfrm>
          <a:prstGeom prst="lin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683568" y="4221088"/>
            <a:ext cx="1872208" cy="1008112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67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105" y="46326"/>
            <a:ext cx="6516206" cy="591573"/>
          </a:xfrm>
        </p:spPr>
        <p:txBody>
          <a:bodyPr/>
          <a:lstStyle/>
          <a:p>
            <a:r>
              <a:rPr lang="en-US" dirty="0" smtClean="0"/>
              <a:t>BW </a:t>
            </a:r>
            <a:r>
              <a:rPr lang="en-US" dirty="0"/>
              <a:t>+ Resonances </a:t>
            </a:r>
            <a:r>
              <a:rPr lang="en-US" sz="1600" b="0" dirty="0">
                <a:solidFill>
                  <a:schemeClr val="tx1"/>
                </a:solidFill>
              </a:rPr>
              <a:t>(DRAGON </a:t>
            </a:r>
            <a:r>
              <a:rPr lang="en-US" sz="1600" b="0" dirty="0" smtClean="0">
                <a:solidFill>
                  <a:schemeClr val="tx1"/>
                </a:solidFill>
              </a:rPr>
              <a:t>1502.01247)</a:t>
            </a:r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" y="692697"/>
            <a:ext cx="3559843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28" y="908721"/>
            <a:ext cx="4249486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843808" y="4476275"/>
            <a:ext cx="3372991" cy="2381725"/>
            <a:chOff x="3707904" y="1177432"/>
            <a:chExt cx="3372991" cy="2381725"/>
          </a:xfrm>
        </p:grpSpPr>
        <p:grpSp>
          <p:nvGrpSpPr>
            <p:cNvPr id="7" name="Group 6"/>
            <p:cNvGrpSpPr/>
            <p:nvPr/>
          </p:nvGrpSpPr>
          <p:grpSpPr>
            <a:xfrm>
              <a:off x="3707904" y="1177432"/>
              <a:ext cx="3372991" cy="2381725"/>
              <a:chOff x="3707904" y="1142628"/>
              <a:chExt cx="3372991" cy="171691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0073" y="1142628"/>
                <a:ext cx="2990851" cy="44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920" y="1484784"/>
                <a:ext cx="322897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340" y="2459488"/>
                <a:ext cx="29051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1961130"/>
                <a:ext cx="3124200" cy="552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6300192" y="126876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r>
                <a:rPr lang="en-US" baseline="30000" dirty="0" smtClean="0"/>
                <a:t>0</a:t>
              </a:r>
              <a:endParaRPr lang="en-GB" baseline="30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6136" y="17008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GB" baseline="30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56176" y="234888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f</a:t>
              </a:r>
              <a:endParaRPr lang="en-GB" baseline="30000" dirty="0">
                <a:latin typeface="Symbol" panose="05050102010706020507" pitchFamily="18" charset="2"/>
              </a:endParaRPr>
            </a:p>
          </p:txBody>
        </p:sp>
      </p:grp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347864" y="764704"/>
            <a:ext cx="2304256" cy="16934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400" dirty="0" smtClean="0">
                <a:latin typeface="+mn-lt"/>
              </a:rPr>
              <a:t>Qual. similar, quant. diff. 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>
                <a:latin typeface="+mn-lt"/>
              </a:rPr>
              <a:t>/K to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2-2.5</a:t>
            </a:r>
            <a:r>
              <a:rPr lang="en-US" dirty="0" smtClean="0">
                <a:latin typeface="+mn-lt"/>
              </a:rPr>
              <a:t> GeV</a:t>
            </a:r>
          </a:p>
          <a:p>
            <a:r>
              <a:rPr lang="en-US" dirty="0" smtClean="0">
                <a:latin typeface="+mn-lt"/>
              </a:rPr>
              <a:t>p to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&gt; 4.5</a:t>
            </a:r>
            <a:r>
              <a:rPr lang="en-US" dirty="0" smtClean="0">
                <a:latin typeface="+mn-lt"/>
              </a:rPr>
              <a:t> GeV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(F,L), X, W</a:t>
            </a:r>
            <a:r>
              <a:rPr lang="en-US" dirty="0" smtClean="0">
                <a:latin typeface="+mn-lt"/>
              </a:rPr>
              <a:t> require</a:t>
            </a:r>
          </a:p>
          <a:p>
            <a:r>
              <a:rPr lang="en-US" dirty="0" smtClean="0">
                <a:latin typeface="+mn-lt"/>
              </a:rPr>
              <a:t>higher T, lower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</a:p>
          <a:p>
            <a:r>
              <a:rPr lang="en-US" dirty="0" smtClean="0">
                <a:latin typeface="+mn-lt"/>
              </a:rPr>
              <a:t>(like at RHIC)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2491"/>
          <a:stretch/>
        </p:blipFill>
        <p:spPr bwMode="auto">
          <a:xfrm>
            <a:off x="3419872" y="2564904"/>
            <a:ext cx="2232248" cy="196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7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9512" y="1340768"/>
            <a:ext cx="5400600" cy="3024336"/>
            <a:chOff x="3588327" y="3241964"/>
            <a:chExt cx="5268000" cy="209589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" t="4614" r="8118" b="53333"/>
            <a:stretch/>
          </p:blipFill>
          <p:spPr bwMode="auto">
            <a:xfrm>
              <a:off x="3588327" y="3241964"/>
              <a:ext cx="5250874" cy="159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" t="86247" r="8118" b="-1"/>
            <a:stretch/>
          </p:blipFill>
          <p:spPr bwMode="auto">
            <a:xfrm>
              <a:off x="3605453" y="4816473"/>
              <a:ext cx="5250874" cy="52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50" y="46320"/>
            <a:ext cx="8285923" cy="591573"/>
          </a:xfrm>
        </p:spPr>
        <p:txBody>
          <a:bodyPr/>
          <a:lstStyle/>
          <a:p>
            <a:r>
              <a:rPr lang="en-US" dirty="0" smtClean="0"/>
              <a:t>Real Hydro: IP-</a:t>
            </a:r>
            <a:r>
              <a:rPr lang="en-US" dirty="0" err="1" smtClean="0"/>
              <a:t>Glasma</a:t>
            </a:r>
            <a:r>
              <a:rPr lang="en-US" dirty="0" smtClean="0"/>
              <a:t> + Music </a:t>
            </a:r>
            <a:r>
              <a:rPr lang="en-US" sz="1400" b="0" dirty="0" smtClean="0">
                <a:solidFill>
                  <a:schemeClr val="tx1"/>
                </a:solidFill>
              </a:rPr>
              <a:t>(</a:t>
            </a:r>
            <a:r>
              <a:rPr lang="en-GB" sz="1400" b="0" dirty="0" smtClean="0">
                <a:solidFill>
                  <a:schemeClr val="tx1"/>
                </a:solidFill>
              </a:rPr>
              <a:t>1502.016750)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8640960" cy="6165850"/>
          </a:xfrm>
        </p:spPr>
        <p:txBody>
          <a:bodyPr/>
          <a:lstStyle/>
          <a:p>
            <a:r>
              <a:rPr lang="en-US" dirty="0" smtClean="0"/>
              <a:t> Data/Model (almost too perfect !)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note that low p</a:t>
            </a:r>
            <a:r>
              <a:rPr lang="en-US" baseline="-25000" dirty="0" smtClean="0"/>
              <a:t>T</a:t>
            </a:r>
            <a:r>
              <a:rPr lang="en-US" dirty="0" smtClean="0"/>
              <a:t> pion excess !!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3304" r="11742"/>
          <a:stretch/>
        </p:blipFill>
        <p:spPr bwMode="auto">
          <a:xfrm>
            <a:off x="539552" y="4293096"/>
            <a:ext cx="3921015" cy="255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t="1662" r="12368"/>
          <a:stretch/>
        </p:blipFill>
        <p:spPr bwMode="auto">
          <a:xfrm>
            <a:off x="5940152" y="3740503"/>
            <a:ext cx="3203848" cy="324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t="2696" r="12439"/>
          <a:stretch/>
        </p:blipFill>
        <p:spPr bwMode="auto">
          <a:xfrm>
            <a:off x="5940152" y="692696"/>
            <a:ext cx="3203848" cy="321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0"/>
            <a:ext cx="5538553" cy="591573"/>
          </a:xfrm>
        </p:spPr>
        <p:txBody>
          <a:bodyPr/>
          <a:lstStyle/>
          <a:p>
            <a:r>
              <a:rPr lang="en-US" dirty="0" smtClean="0"/>
              <a:t>Real Hydro Comparison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VISHNU(Hydro + URQMD)</a:t>
            </a:r>
            <a:r>
              <a:rPr lang="en-GB" sz="1600" dirty="0" smtClean="0">
                <a:solidFill>
                  <a:schemeClr val="tx1"/>
                </a:solidFill>
              </a:rPr>
              <a:t>1501.03286,</a:t>
            </a:r>
            <a:r>
              <a:rPr lang="en-GB" dirty="0" smtClean="0">
                <a:solidFill>
                  <a:srgbClr val="0066FF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7084" r="47941" b="9736"/>
          <a:stretch/>
        </p:blipFill>
        <p:spPr bwMode="auto">
          <a:xfrm>
            <a:off x="6156176" y="3372482"/>
            <a:ext cx="2795182" cy="348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2" t="8696" r="11469" b="18487"/>
          <a:stretch/>
        </p:blipFill>
        <p:spPr bwMode="auto">
          <a:xfrm>
            <a:off x="1425" y="1052735"/>
            <a:ext cx="3994511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3789040"/>
            <a:ext cx="6211772" cy="2874641"/>
            <a:chOff x="-415636" y="3657601"/>
            <a:chExt cx="5680363" cy="2286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11280" r="14236" b="19523"/>
            <a:stretch/>
          </p:blipFill>
          <p:spPr bwMode="auto">
            <a:xfrm>
              <a:off x="-415636" y="3657601"/>
              <a:ext cx="5680363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91" t="27216" r="7161" b="36298"/>
            <a:stretch/>
          </p:blipFill>
          <p:spPr bwMode="auto">
            <a:xfrm>
              <a:off x="1835696" y="3861048"/>
              <a:ext cx="554182" cy="120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411760" y="4005064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anose="05050102010706020507" pitchFamily="18" charset="2"/>
                </a:rPr>
                <a:t>X</a:t>
              </a:r>
              <a:endParaRPr lang="en-GB" b="1" dirty="0">
                <a:latin typeface="Symbol" panose="05050102010706020507" pitchFamily="18" charset="2"/>
              </a:endParaRPr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35488" y="692696"/>
            <a:ext cx="4608512" cy="2862964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AfterBurner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important:</a:t>
            </a:r>
          </a:p>
          <a:p>
            <a:r>
              <a:rPr lang="en-GB" dirty="0" smtClean="0"/>
              <a:t> incr. </a:t>
            </a:r>
            <a:r>
              <a:rPr lang="en-US" dirty="0" smtClean="0">
                <a:latin typeface="+mn-lt"/>
              </a:rPr>
              <a:t>radial flow in hadron phase</a:t>
            </a:r>
          </a:p>
          <a:p>
            <a:pPr algn="l"/>
            <a:r>
              <a:rPr lang="en-US" dirty="0" smtClean="0">
                <a:latin typeface="+mn-lt"/>
              </a:rPr>
              <a:t>=&gt; explain differential freeze-out T</a:t>
            </a:r>
            <a:r>
              <a:rPr lang="en-US" baseline="-25000" dirty="0" smtClean="0">
                <a:latin typeface="+mn-lt"/>
              </a:rPr>
              <a:t>kin</a:t>
            </a:r>
            <a:r>
              <a:rPr lang="en-US" dirty="0" smtClean="0">
                <a:latin typeface="+mn-lt"/>
              </a:rPr>
              <a:t> ?</a:t>
            </a:r>
          </a:p>
          <a:p>
            <a:pPr algn="l"/>
            <a:r>
              <a:rPr lang="en-US" dirty="0" smtClean="0">
                <a:latin typeface="+mn-lt"/>
              </a:rPr>
              <a:t>=&gt; meson-baryon crossing in v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?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Would be interesting to see </a:t>
            </a:r>
            <a:r>
              <a:rPr lang="en-US" u="sng" dirty="0" smtClean="0">
                <a:latin typeface="+mn-lt"/>
              </a:rPr>
              <a:t>where </a:t>
            </a:r>
            <a:r>
              <a:rPr lang="en-US" dirty="0" smtClean="0">
                <a:latin typeface="+mn-lt"/>
              </a:rPr>
              <a:t>data &amp; (hydro + AB) deviate:</a:t>
            </a:r>
          </a:p>
          <a:p>
            <a:pPr algn="l"/>
            <a:r>
              <a:rPr lang="en-US" dirty="0" smtClean="0">
                <a:latin typeface="+mn-lt"/>
              </a:rPr>
              <a:t>- Does it coincide in p</a:t>
            </a:r>
            <a:r>
              <a:rPr lang="en-US" baseline="-25000" dirty="0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 &amp; </a:t>
            </a:r>
            <a:r>
              <a:rPr lang="en-US" dirty="0" err="1" smtClean="0">
                <a:latin typeface="+mn-lt"/>
              </a:rPr>
              <a:t>v</a:t>
            </a:r>
            <a:r>
              <a:rPr lang="en-US" baseline="-25000" dirty="0" err="1" smtClean="0">
                <a:latin typeface="+mn-lt"/>
              </a:rPr>
              <a:t>n</a:t>
            </a:r>
            <a:endParaRPr lang="en-US" dirty="0" smtClean="0"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- Higher decoupling p</a:t>
            </a:r>
            <a:r>
              <a:rPr lang="en-US" baseline="-25000" dirty="0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for large mass ?	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0" y="0"/>
            <a:ext cx="3384376" cy="64697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Hydro + AB  does very well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b="1" dirty="0" smtClean="0">
                <a:latin typeface="+mn-lt"/>
              </a:rPr>
              <a:t>(T, </a:t>
            </a:r>
            <a:r>
              <a:rPr lang="en-US" b="1" dirty="0" smtClean="0">
                <a:latin typeface="Symbol" panose="05050102010706020507" pitchFamily="18" charset="2"/>
              </a:rPr>
              <a:t>b</a:t>
            </a:r>
            <a:r>
              <a:rPr lang="en-US" b="1" dirty="0" smtClean="0">
                <a:latin typeface="+mn-lt"/>
              </a:rPr>
              <a:t>, </a:t>
            </a:r>
            <a:r>
              <a:rPr lang="en-US" b="1" dirty="0" err="1" smtClean="0">
                <a:latin typeface="+mn-lt"/>
              </a:rPr>
              <a:t>v</a:t>
            </a:r>
            <a:r>
              <a:rPr lang="en-US" b="1" baseline="-25000" dirty="0" err="1" smtClean="0">
                <a:latin typeface="+mn-lt"/>
              </a:rPr>
              <a:t>n</a:t>
            </a:r>
            <a:r>
              <a:rPr lang="en-US" b="1" dirty="0" smtClean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54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353" y="46321"/>
            <a:ext cx="6469721" cy="591573"/>
          </a:xfrm>
        </p:spPr>
        <p:txBody>
          <a:bodyPr/>
          <a:lstStyle/>
          <a:p>
            <a:r>
              <a:rPr lang="en-US" dirty="0" smtClean="0"/>
              <a:t>What happens after  Hydro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r>
              <a:rPr lang="en-US" dirty="0" smtClean="0"/>
              <a:t> mass matters, up to a point (again,  p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GB" dirty="0"/>
              <a:t>≈ </a:t>
            </a:r>
            <a:r>
              <a:rPr lang="en-US" dirty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)..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presumably, 'falling out of hydro' is a smooth process (over large p</a:t>
            </a:r>
            <a:r>
              <a:rPr lang="en-US" baseline="-25000" dirty="0" smtClean="0"/>
              <a:t>T</a:t>
            </a:r>
            <a:r>
              <a:rPr lang="en-US" dirty="0" smtClean="0"/>
              <a:t> range)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do we need </a:t>
            </a:r>
            <a:r>
              <a:rPr lang="en-US" b="1" dirty="0" smtClean="0"/>
              <a:t>new physics</a:t>
            </a:r>
            <a:r>
              <a:rPr lang="en-US" dirty="0" smtClean="0"/>
              <a:t> (eg coalescence) at intermediate p</a:t>
            </a:r>
            <a:r>
              <a:rPr lang="en-US" baseline="-25000" dirty="0" smtClean="0"/>
              <a:t>T</a:t>
            </a:r>
            <a:r>
              <a:rPr lang="en-US" dirty="0" smtClean="0"/>
              <a:t> (4-10 GeV) ?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or a </a:t>
            </a:r>
            <a:r>
              <a:rPr lang="en-US" b="1" dirty="0" smtClean="0"/>
              <a:t>smooth transition</a:t>
            </a:r>
            <a:r>
              <a:rPr lang="en-US" dirty="0" smtClean="0"/>
              <a:t> between hydro  and jets ?</a:t>
            </a:r>
          </a:p>
          <a:p>
            <a:pPr marL="1905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9553" y="2492896"/>
            <a:ext cx="4272226" cy="2846945"/>
            <a:chOff x="0" y="795962"/>
            <a:chExt cx="4272226" cy="2846945"/>
          </a:xfrm>
        </p:grpSpPr>
        <p:pic>
          <p:nvPicPr>
            <p:cNvPr id="7" name="Picture Placeholder 1"/>
            <p:cNvPicPr>
              <a:picLocks noChangeAspect="1"/>
            </p:cNvPicPr>
            <p:nvPr/>
          </p:nvPicPr>
          <p:blipFill rotWithShape="1">
            <a:blip r:embed="rId2">
              <a:lum/>
              <a:alphaModFix/>
            </a:blip>
            <a:srcRect t="7166"/>
            <a:stretch/>
          </p:blipFill>
          <p:spPr bwMode="auto">
            <a:xfrm>
              <a:off x="0" y="795962"/>
              <a:ext cx="4272226" cy="284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2297297" y="2092106"/>
              <a:ext cx="0" cy="809013"/>
            </a:xfrm>
            <a:prstGeom prst="straightConnector1">
              <a:avLst/>
            </a:prstGeom>
            <a:solidFill>
              <a:srgbClr val="FFFF99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4572000" y="2492896"/>
            <a:ext cx="4431939" cy="3011621"/>
            <a:chOff x="4712060" y="795962"/>
            <a:chExt cx="4431939" cy="3011621"/>
          </a:xfrm>
        </p:grpSpPr>
        <p:grpSp>
          <p:nvGrpSpPr>
            <p:cNvPr id="10" name="Group 9"/>
            <p:cNvGrpSpPr/>
            <p:nvPr/>
          </p:nvGrpSpPr>
          <p:grpSpPr>
            <a:xfrm>
              <a:off x="4712060" y="795962"/>
              <a:ext cx="4431939" cy="3011621"/>
              <a:chOff x="5273458" y="1177447"/>
              <a:chExt cx="3870541" cy="263013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3" t="9045"/>
              <a:stretch/>
            </p:blipFill>
            <p:spPr bwMode="auto">
              <a:xfrm>
                <a:off x="5273458" y="1177447"/>
                <a:ext cx="3870541" cy="2512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168" y="3348031"/>
                <a:ext cx="3292700" cy="459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1" name="Straight Arrow Connector 10"/>
            <p:cNvCxnSpPr/>
            <p:nvPr/>
          </p:nvCxnSpPr>
          <p:spPr bwMode="auto">
            <a:xfrm>
              <a:off x="7662179" y="1830185"/>
              <a:ext cx="0" cy="809013"/>
            </a:xfrm>
            <a:prstGeom prst="straightConnector1">
              <a:avLst/>
            </a:prstGeom>
            <a:solidFill>
              <a:srgbClr val="FFFF99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8610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66" y="0"/>
            <a:ext cx="3401572" cy="591573"/>
          </a:xfrm>
        </p:spPr>
        <p:txBody>
          <a:bodyPr/>
          <a:lstStyle/>
          <a:p>
            <a:r>
              <a:rPr lang="en-US" dirty="0" smtClean="0"/>
              <a:t>Will the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 smtClean="0"/>
              <a:t> tell 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NBI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057"/>
            <a:ext cx="3328023" cy="30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7504" y="3212976"/>
            <a:ext cx="9036495" cy="3645023"/>
            <a:chOff x="107504" y="3212976"/>
            <a:chExt cx="9036495" cy="3645023"/>
          </a:xfrm>
        </p:grpSpPr>
        <p:pic>
          <p:nvPicPr>
            <p:cNvPr id="7" name="Picture 4" descr="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1" r="9496" b="6578"/>
            <a:stretch/>
          </p:blipFill>
          <p:spPr bwMode="auto">
            <a:xfrm>
              <a:off x="4172114" y="3212976"/>
              <a:ext cx="4971885" cy="364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9317" b="7642"/>
            <a:stretch/>
          </p:blipFill>
          <p:spPr bwMode="auto">
            <a:xfrm>
              <a:off x="107504" y="3232956"/>
              <a:ext cx="4968552" cy="361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827584" y="1124744"/>
            <a:ext cx="3960440" cy="16934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NCQ scaling in 40-50%</a:t>
            </a:r>
          </a:p>
          <a:p>
            <a:r>
              <a:rPr lang="en-US" b="1" u="sng" dirty="0" smtClean="0">
                <a:solidFill>
                  <a:srgbClr val="0066FF"/>
                </a:solidFill>
                <a:latin typeface="+mn-lt"/>
              </a:rPr>
              <a:t>or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it's breaking in 10-20%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could be a (m,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 s)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effect in the HG !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+mn-lt"/>
              </a:rPr>
            </a:b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If only we could switch off the HG..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5517232"/>
            <a:ext cx="14401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ymbol" panose="05050102010706020507" pitchFamily="18" charset="2"/>
              </a:rPr>
              <a:t>f = p</a:t>
            </a:r>
          </a:p>
          <a:p>
            <a:r>
              <a:rPr lang="en-US" sz="1600" dirty="0"/>
              <a:t>NCQ scaling ?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4005064"/>
            <a:ext cx="12241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ymbol" panose="05050102010706020507" pitchFamily="18" charset="2"/>
              </a:rPr>
              <a:t>f = </a:t>
            </a:r>
            <a:r>
              <a:rPr lang="en-US" sz="1600" b="1" dirty="0">
                <a:latin typeface="+mn-lt"/>
              </a:rPr>
              <a:t>p</a:t>
            </a:r>
          </a:p>
          <a:p>
            <a:r>
              <a:rPr lang="en-US" sz="1600" dirty="0" smtClean="0"/>
              <a:t>HG push ?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5816" y="3789040"/>
            <a:ext cx="165618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HG push on p ?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1196752"/>
            <a:ext cx="12241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ymbol" panose="05050102010706020507" pitchFamily="18" charset="2"/>
              </a:rPr>
              <a:t>f =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p</a:t>
            </a:r>
            <a:endParaRPr lang="en-US" sz="1600" b="1" dirty="0">
              <a:latin typeface="+mn-lt"/>
            </a:endParaRPr>
          </a:p>
          <a:p>
            <a:r>
              <a:rPr lang="en-US" sz="1600" dirty="0" smtClean="0"/>
              <a:t>HG push 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001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126" y="46326"/>
            <a:ext cx="2648161" cy="591573"/>
          </a:xfrm>
        </p:spPr>
        <p:txBody>
          <a:bodyPr/>
          <a:lstStyle/>
          <a:p>
            <a:r>
              <a:rPr lang="en-US" dirty="0" smtClean="0"/>
              <a:t>Collectivity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165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u="sng" dirty="0" smtClean="0"/>
              <a:t>weak</a:t>
            </a:r>
            <a:r>
              <a:rPr lang="en-US" dirty="0" smtClean="0"/>
              <a:t> </a:t>
            </a:r>
            <a:r>
              <a:rPr lang="en-US" sz="1600" dirty="0" smtClean="0"/>
              <a:t>(mathematical)</a:t>
            </a:r>
            <a:r>
              <a:rPr lang="en-US" dirty="0" smtClean="0"/>
              <a:t> definition</a:t>
            </a:r>
            <a:r>
              <a:rPr lang="en-US" dirty="0" smtClean="0"/>
              <a:t>:  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SIMILAR</a:t>
            </a:r>
            <a:r>
              <a:rPr lang="en-US" dirty="0" smtClean="0"/>
              <a:t> </a:t>
            </a:r>
            <a:r>
              <a:rPr lang="en-US" dirty="0" smtClean="0"/>
              <a:t>effect/probability </a:t>
            </a:r>
            <a:r>
              <a:rPr lang="en-US" dirty="0" smtClean="0"/>
              <a:t>for </a:t>
            </a:r>
            <a:r>
              <a:rPr lang="en-US" b="1" dirty="0" smtClean="0"/>
              <a:t>ALL</a:t>
            </a:r>
            <a:r>
              <a:rPr lang="en-US" dirty="0" smtClean="0"/>
              <a:t> particles </a:t>
            </a:r>
            <a:r>
              <a:rPr lang="en-US" sz="1100" dirty="0" smtClean="0"/>
              <a:t>(of some kind, say p</a:t>
            </a:r>
            <a:r>
              <a:rPr lang="en-US" sz="1100" baseline="-25000" dirty="0" smtClean="0"/>
              <a:t>T</a:t>
            </a:r>
            <a:r>
              <a:rPr lang="en-US" sz="1100" dirty="0" smtClean="0"/>
              <a:t>/PID)</a:t>
            </a:r>
            <a:r>
              <a:rPr lang="en-US" dirty="0" smtClean="0"/>
              <a:t> in </a:t>
            </a:r>
            <a:r>
              <a:rPr lang="en-US" sz="1100" dirty="0" smtClean="0"/>
              <a:t>(almost) </a:t>
            </a:r>
            <a:r>
              <a:rPr lang="en-US" b="1" dirty="0" smtClean="0"/>
              <a:t>ALL</a:t>
            </a:r>
            <a:r>
              <a:rPr lang="en-US" dirty="0" smtClean="0"/>
              <a:t> events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drawn from the same inclusive single particle </a:t>
            </a:r>
            <a:r>
              <a:rPr lang="en-US" u="sng" dirty="0" smtClean="0"/>
              <a:t>probability</a:t>
            </a:r>
            <a:r>
              <a:rPr lang="en-US" dirty="0" smtClean="0"/>
              <a:t> distribution </a:t>
            </a:r>
            <a:r>
              <a:rPr lang="en-US" dirty="0" smtClean="0"/>
              <a:t>(e.g. dN/</a:t>
            </a:r>
            <a:r>
              <a:rPr lang="en-US" dirty="0" err="1" smtClean="0"/>
              <a:t>d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probability can be arbitrarily small ! as long as it’s the same for all particles/events</a:t>
            </a:r>
            <a:br>
              <a:rPr lang="en-US" dirty="0" smtClean="0"/>
            </a:b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 </a:t>
            </a:r>
            <a:r>
              <a:rPr lang="en-US" dirty="0"/>
              <a:t>Collectivity is </a:t>
            </a:r>
            <a:r>
              <a:rPr lang="en-US" b="1" dirty="0">
                <a:solidFill>
                  <a:srgbClr val="FF00FF"/>
                </a:solidFill>
              </a:rPr>
              <a:t>experimentally proven</a:t>
            </a:r>
            <a:r>
              <a:rPr lang="en-US" dirty="0"/>
              <a:t> in </a:t>
            </a:r>
            <a:r>
              <a:rPr lang="en-US" b="1" dirty="0">
                <a:solidFill>
                  <a:srgbClr val="FF00FF"/>
                </a:solidFill>
              </a:rPr>
              <a:t>AA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FF00FF"/>
                </a:solidFill>
              </a:rPr>
              <a:t>pA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4369" y="6644020"/>
            <a:ext cx="1949631" cy="21398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1763688" y="3681399"/>
            <a:ext cx="3384376" cy="3422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{2}&lt; </a:t>
            </a:r>
            <a:r>
              <a:rPr lang="en-US" b="1" dirty="0">
                <a:solidFill>
                  <a:srgbClr val="0066FF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0066FF"/>
                </a:solidFill>
                <a:latin typeface="+mn-lt"/>
              </a:rPr>
              <a:t>2</a:t>
            </a:r>
            <a:r>
              <a:rPr lang="en-US" b="1" dirty="0">
                <a:solidFill>
                  <a:srgbClr val="0066FF"/>
                </a:solidFill>
                <a:latin typeface="+mn-lt"/>
              </a:rPr>
              <a:t>{4}</a:t>
            </a:r>
            <a:r>
              <a:rPr lang="en-GB" b="1" dirty="0">
                <a:solidFill>
                  <a:srgbClr val="0066FF"/>
                </a:solidFill>
                <a:latin typeface="+mn-lt"/>
              </a:rPr>
              <a:t>≈</a:t>
            </a:r>
            <a:r>
              <a:rPr lang="en-US" b="1" dirty="0">
                <a:solidFill>
                  <a:srgbClr val="0066FF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0066FF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{6}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≈ … ≈v</a:t>
            </a:r>
            <a:r>
              <a:rPr lang="en-GB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{∞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}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2228" y="4456255"/>
            <a:ext cx="4062581" cy="2132856"/>
            <a:chOff x="2735245" y="4725145"/>
            <a:chExt cx="4062581" cy="2132856"/>
          </a:xfrm>
        </p:grpSpPr>
        <p:pic>
          <p:nvPicPr>
            <p:cNvPr id="13318" name="Picture 6" descr="https://twiki.cern.ch/twiki/pub/CMSPublic/PhysicsResultsHIN14006/final_v2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245" y="4725145"/>
              <a:ext cx="4062581" cy="2132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 bwMode="auto">
            <a:xfrm>
              <a:off x="6084168" y="5517232"/>
              <a:ext cx="0" cy="288032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805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820" y="692150"/>
            <a:ext cx="9252520" cy="6165850"/>
          </a:xfrm>
        </p:spPr>
        <p:txBody>
          <a:bodyPr/>
          <a:lstStyle/>
          <a:p>
            <a:r>
              <a:rPr lang="en-US" dirty="0" smtClean="0"/>
              <a:t> Collectivity </a:t>
            </a:r>
            <a:r>
              <a:rPr lang="en-US" b="1" dirty="0" smtClean="0">
                <a:solidFill>
                  <a:srgbClr val="FF00FF"/>
                </a:solidFill>
              </a:rPr>
              <a:t>consistent with </a:t>
            </a:r>
            <a:r>
              <a:rPr lang="en-GB" b="1" dirty="0" smtClean="0">
                <a:solidFill>
                  <a:srgbClr val="FF00FF"/>
                </a:solidFill>
              </a:rPr>
              <a:t>≈</a:t>
            </a:r>
            <a:r>
              <a:rPr lang="en-US" b="1" dirty="0" smtClean="0">
                <a:solidFill>
                  <a:srgbClr val="FF00FF"/>
                </a:solidFill>
              </a:rPr>
              <a:t> all data in central pA</a:t>
            </a:r>
            <a:r>
              <a:rPr lang="en-US" dirty="0" smtClean="0"/>
              <a:t> to reasonable accuracy</a:t>
            </a:r>
          </a:p>
          <a:p>
            <a:pPr lvl="1"/>
            <a:r>
              <a:rPr lang="en-US" b="1" dirty="0" smtClean="0"/>
              <a:t>thermo-dynamics:</a:t>
            </a:r>
            <a:r>
              <a:rPr lang="en-US" dirty="0" smtClean="0"/>
              <a:t>  particle ratios (SM, </a:t>
            </a:r>
            <a:r>
              <a:rPr lang="en-US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=1!</a:t>
            </a:r>
            <a:r>
              <a:rPr lang="en-US" dirty="0" smtClean="0"/>
              <a:t>) to </a:t>
            </a:r>
            <a:r>
              <a:rPr lang="en-GB" b="1" dirty="0" smtClean="0">
                <a:solidFill>
                  <a:srgbClr val="FF0000"/>
                </a:solidFill>
              </a:rPr>
              <a:t>≈ 20-</a:t>
            </a:r>
            <a:r>
              <a:rPr lang="en-US" b="1" dirty="0" smtClean="0">
                <a:solidFill>
                  <a:srgbClr val="FF0000"/>
                </a:solidFill>
              </a:rPr>
              <a:t>30%</a:t>
            </a:r>
            <a:endParaRPr lang="en-US" b="1" dirty="0" smtClean="0"/>
          </a:p>
          <a:p>
            <a:pPr lvl="1"/>
            <a:r>
              <a:rPr lang="en-US" b="1" dirty="0" smtClean="0"/>
              <a:t>hydro-dynamics:  </a:t>
            </a:r>
            <a:r>
              <a:rPr lang="en-US" dirty="0" smtClean="0"/>
              <a:t>pA</a:t>
            </a:r>
            <a:r>
              <a:rPr lang="en-US" dirty="0"/>
              <a:t>, </a:t>
            </a:r>
            <a:r>
              <a:rPr lang="en-US" dirty="0" err="1" smtClean="0"/>
              <a:t>dA</a:t>
            </a:r>
            <a:r>
              <a:rPr lang="en-US" dirty="0"/>
              <a:t>, </a:t>
            </a:r>
            <a:r>
              <a:rPr lang="en-US" baseline="30000" dirty="0" smtClean="0"/>
              <a:t>3</a:t>
            </a:r>
            <a:r>
              <a:rPr lang="en-US" dirty="0" smtClean="0"/>
              <a:t>He-A</a:t>
            </a:r>
            <a:endParaRPr lang="en-US" b="1" dirty="0" smtClean="0"/>
          </a:p>
          <a:p>
            <a:pPr lvl="2"/>
            <a:r>
              <a:rPr lang="en-US" b="1" dirty="0" smtClean="0"/>
              <a:t>LO</a:t>
            </a:r>
            <a:r>
              <a:rPr lang="en-US" dirty="0" smtClean="0"/>
              <a:t>: radial &amp; elliptic flow </a:t>
            </a:r>
          </a:p>
          <a:p>
            <a:pPr lvl="2"/>
            <a:r>
              <a:rPr lang="en-US" b="1" dirty="0" smtClean="0"/>
              <a:t>NLO</a:t>
            </a:r>
            <a:r>
              <a:rPr lang="en-US" dirty="0" smtClean="0"/>
              <a:t>: higher harmonics v</a:t>
            </a:r>
            <a:r>
              <a:rPr lang="en-US" baseline="-25000" dirty="0"/>
              <a:t>3</a:t>
            </a:r>
            <a:r>
              <a:rPr lang="en-US" dirty="0" smtClean="0"/>
              <a:t>, PID  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lvl="2"/>
            <a:r>
              <a:rPr lang="en-US" b="1" dirty="0" smtClean="0"/>
              <a:t>NNLO</a:t>
            </a:r>
            <a:r>
              <a:rPr lang="en-US" dirty="0" smtClean="0"/>
              <a:t>: </a:t>
            </a:r>
            <a:r>
              <a:rPr lang="en-US" dirty="0"/>
              <a:t>factorization violation r(p</a:t>
            </a:r>
            <a:r>
              <a:rPr lang="en-US" baseline="-25000" dirty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thermo + hydro:  </a:t>
            </a:r>
          </a:p>
          <a:p>
            <a:pPr lvl="2"/>
            <a:r>
              <a:rPr lang="en-US" b="1" dirty="0"/>
              <a:t> </a:t>
            </a:r>
            <a:r>
              <a:rPr lang="en-US" dirty="0" smtClean="0"/>
              <a:t>HBT (R(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), R(N</a:t>
            </a:r>
            <a:r>
              <a:rPr lang="en-US" baseline="-25000" dirty="0" smtClean="0"/>
              <a:t>ch</a:t>
            </a:r>
            <a:r>
              <a:rPr lang="en-US" baseline="30000" dirty="0" smtClean="0"/>
              <a:t>1/3</a:t>
            </a:r>
            <a:r>
              <a:rPr lang="en-US" dirty="0" smtClean="0"/>
              <a:t>),  R</a:t>
            </a:r>
            <a:r>
              <a:rPr lang="en-US" baseline="-25000" dirty="0" smtClean="0"/>
              <a:t>out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side</a:t>
            </a:r>
            <a:r>
              <a:rPr lang="en-US" dirty="0" smtClean="0"/>
              <a:t> </a:t>
            </a:r>
            <a:r>
              <a:rPr lang="en-GB" dirty="0" smtClean="0"/>
              <a:t>≈</a:t>
            </a:r>
            <a:r>
              <a:rPr lang="en-US" dirty="0" smtClean="0"/>
              <a:t> 1)</a:t>
            </a:r>
          </a:p>
          <a:p>
            <a:pPr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7764"/>
            <a:ext cx="3995935" cy="342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80" y="101725"/>
            <a:ext cx="8369279" cy="480774"/>
          </a:xfrm>
        </p:spPr>
        <p:txBody>
          <a:bodyPr/>
          <a:lstStyle/>
          <a:p>
            <a:r>
              <a:rPr lang="en-US" sz="2800" dirty="0" smtClean="0"/>
              <a:t>Collectivity in small dense systems: 'central' pA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32243" y="1062361"/>
            <a:ext cx="2411757" cy="5805267"/>
            <a:chOff x="6732243" y="1052736"/>
            <a:chExt cx="2411757" cy="5805267"/>
          </a:xfrm>
        </p:grpSpPr>
        <p:grpSp>
          <p:nvGrpSpPr>
            <p:cNvPr id="9" name="Group 8"/>
            <p:cNvGrpSpPr/>
            <p:nvPr/>
          </p:nvGrpSpPr>
          <p:grpSpPr>
            <a:xfrm>
              <a:off x="6732243" y="1052736"/>
              <a:ext cx="2411757" cy="5805267"/>
              <a:chOff x="6732243" y="1052736"/>
              <a:chExt cx="2411757" cy="5805267"/>
            </a:xfrm>
          </p:grpSpPr>
          <p:pic>
            <p:nvPicPr>
              <p:cNvPr id="1638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2" t="-1" r="835" b="-1033"/>
              <a:stretch/>
            </p:blipFill>
            <p:spPr bwMode="auto">
              <a:xfrm>
                <a:off x="6732243" y="1326022"/>
                <a:ext cx="2398299" cy="553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7199784" y="1052736"/>
                <a:ext cx="1944216" cy="34227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HBT: R vs K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T</a:t>
                </a:r>
                <a:endParaRPr lang="en-GB" b="1" baseline="-250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7092280" y="4149080"/>
              <a:ext cx="676200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side</a:t>
              </a:r>
              <a:endParaRPr lang="en-GB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7020272" y="2708920"/>
              <a:ext cx="676200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out</a:t>
              </a:r>
              <a:endParaRPr lang="en-GB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7092280" y="6165304"/>
              <a:ext cx="676200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long</a:t>
              </a:r>
              <a:endParaRPr lang="en-GB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17514" y="4857268"/>
            <a:ext cx="3090607" cy="1907466"/>
            <a:chOff x="3898238" y="5024247"/>
            <a:chExt cx="3090607" cy="1907466"/>
          </a:xfrm>
        </p:grpSpPr>
        <p:grpSp>
          <p:nvGrpSpPr>
            <p:cNvPr id="8" name="Group 7"/>
            <p:cNvGrpSpPr/>
            <p:nvPr/>
          </p:nvGrpSpPr>
          <p:grpSpPr>
            <a:xfrm>
              <a:off x="3898238" y="5148258"/>
              <a:ext cx="3090607" cy="1783455"/>
              <a:chOff x="3892803" y="4752949"/>
              <a:chExt cx="3744112" cy="2200558"/>
            </a:xfrm>
          </p:grpSpPr>
          <p:pic>
            <p:nvPicPr>
              <p:cNvPr id="16389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676"/>
              <a:stretch/>
            </p:blipFill>
            <p:spPr bwMode="auto">
              <a:xfrm>
                <a:off x="3892803" y="4752949"/>
                <a:ext cx="3630498" cy="2200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499" t="90475" r="1449"/>
              <a:stretch/>
            </p:blipFill>
            <p:spPr bwMode="auto">
              <a:xfrm>
                <a:off x="7308304" y="6453336"/>
                <a:ext cx="328611" cy="234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4552725" y="5024247"/>
              <a:ext cx="2342336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LO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: BW fit: T</a:t>
              </a:r>
              <a:r>
                <a:rPr lang="en-US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kin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vs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Symbol" panose="05050102010706020507" pitchFamily="18" charset="2"/>
                </a:rPr>
                <a:t>b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613" y="3789040"/>
            <a:ext cx="2736304" cy="3145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particle ratios </a:t>
            </a:r>
            <a:r>
              <a:rPr lang="en-US" sz="1600" b="1" dirty="0" smtClean="0">
                <a:solidFill>
                  <a:srgbClr val="FF00FF"/>
                </a:solidFill>
                <a:latin typeface="+mn-lt"/>
              </a:rPr>
              <a:t>pp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b="1" dirty="0" smtClean="0">
                <a:latin typeface="+mn-lt"/>
              </a:rPr>
              <a:t>pA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AA</a:t>
            </a:r>
            <a:endParaRPr lang="en-GB" sz="1600" b="1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55972" y="3266627"/>
            <a:ext cx="2262072" cy="1587260"/>
            <a:chOff x="4489906" y="2471314"/>
            <a:chExt cx="2262072" cy="1587260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906" y="2573790"/>
              <a:ext cx="2143633" cy="14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5137982" y="2471314"/>
              <a:ext cx="1613996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NLO: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PID v</a:t>
              </a:r>
              <a:r>
                <a:rPr lang="en-US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2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48206" y="3544034"/>
            <a:ext cx="527740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experimental support for 'strong collectivity' is </a:t>
            </a:r>
            <a:r>
              <a:rPr lang="en-US" sz="2000" b="1" dirty="0" smtClean="0">
                <a:solidFill>
                  <a:srgbClr val="FF0000"/>
                </a:solidFill>
              </a:rPr>
              <a:t>not really worse</a:t>
            </a:r>
            <a:r>
              <a:rPr lang="en-US" sz="2000" dirty="0" smtClean="0"/>
              <a:t> than AA</a:t>
            </a:r>
          </a:p>
          <a:p>
            <a:r>
              <a:rPr lang="en-US" sz="2000" dirty="0" smtClean="0"/>
              <a:t>only </a:t>
            </a:r>
            <a:r>
              <a:rPr lang="en-US" sz="2000" u="sng" dirty="0" smtClean="0"/>
              <a:t>somewhat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less tested</a:t>
            </a:r>
            <a:r>
              <a:rPr lang="en-US" sz="2000" dirty="0" smtClean="0"/>
              <a:t> ..</a:t>
            </a:r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55972" y="1326022"/>
            <a:ext cx="2558365" cy="1966054"/>
            <a:chOff x="4355972" y="1326022"/>
            <a:chExt cx="2558365" cy="1966054"/>
          </a:xfrm>
        </p:grpSpPr>
        <p:grpSp>
          <p:nvGrpSpPr>
            <p:cNvPr id="34" name="Group 33"/>
            <p:cNvGrpSpPr/>
            <p:nvPr/>
          </p:nvGrpSpPr>
          <p:grpSpPr>
            <a:xfrm>
              <a:off x="4355972" y="1556792"/>
              <a:ext cx="2461876" cy="1735284"/>
              <a:chOff x="2627784" y="3356992"/>
              <a:chExt cx="4555165" cy="1822063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6"/>
              <a:srcRect t="69972"/>
              <a:stretch/>
            </p:blipFill>
            <p:spPr>
              <a:xfrm>
                <a:off x="2627784" y="4221088"/>
                <a:ext cx="4555165" cy="957967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6"/>
              <a:srcRect b="70920"/>
              <a:stretch/>
            </p:blipFill>
            <p:spPr>
              <a:xfrm>
                <a:off x="2627784" y="3356992"/>
                <a:ext cx="4555165" cy="927720"/>
              </a:xfrm>
              <a:prstGeom prst="rect">
                <a:avLst/>
              </a:prstGeom>
            </p:spPr>
          </p:pic>
        </p:grp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4459775" y="1326022"/>
              <a:ext cx="2454562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600" dirty="0" smtClean="0">
                  <a:solidFill>
                    <a:srgbClr val="FF0000"/>
                  </a:solidFill>
                  <a:latin typeface="+mn-lt"/>
                </a:rPr>
                <a:t>NNLO: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Factorization test </a:t>
              </a:r>
              <a:endParaRPr lang="en-GB" sz="16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6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15" y="101725"/>
            <a:ext cx="8329203" cy="480774"/>
          </a:xfrm>
        </p:spPr>
        <p:txBody>
          <a:bodyPr/>
          <a:lstStyle/>
          <a:p>
            <a:r>
              <a:rPr lang="en-US" sz="2800" dirty="0" smtClean="0"/>
              <a:t>Collectivity in small dense systems: 'central' pp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820" y="692150"/>
            <a:ext cx="9252520" cy="6165850"/>
          </a:xfrm>
        </p:spPr>
        <p:txBody>
          <a:bodyPr/>
          <a:lstStyle/>
          <a:p>
            <a:r>
              <a:rPr lang="en-US" dirty="0" smtClean="0"/>
              <a:t> Collectivity </a:t>
            </a:r>
            <a:r>
              <a:rPr lang="en-GB" b="1" dirty="0">
                <a:solidFill>
                  <a:srgbClr val="FF00FF"/>
                </a:solidFill>
              </a:rPr>
              <a:t>≈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consistent with data in </a:t>
            </a:r>
            <a:r>
              <a:rPr lang="en-US" b="1" u="sng" dirty="0" smtClean="0">
                <a:solidFill>
                  <a:srgbClr val="FF00FF"/>
                </a:solidFill>
              </a:rPr>
              <a:t>high </a:t>
            </a:r>
            <a:r>
              <a:rPr lang="en-US" b="1" dirty="0" smtClean="0">
                <a:solidFill>
                  <a:srgbClr val="FF00FF"/>
                </a:solidFill>
              </a:rPr>
              <a:t>N</a:t>
            </a:r>
            <a:r>
              <a:rPr lang="en-US" b="1" baseline="-25000" dirty="0" smtClean="0">
                <a:solidFill>
                  <a:srgbClr val="FF00FF"/>
                </a:solidFill>
              </a:rPr>
              <a:t>ch</a:t>
            </a:r>
            <a:r>
              <a:rPr lang="en-US" b="1" dirty="0" smtClean="0">
                <a:solidFill>
                  <a:srgbClr val="FF00FF"/>
                </a:solidFill>
              </a:rPr>
              <a:t> pp </a:t>
            </a:r>
            <a:r>
              <a:rPr lang="en-US" dirty="0" smtClean="0"/>
              <a:t>  </a:t>
            </a:r>
          </a:p>
          <a:p>
            <a:pPr lvl="1"/>
            <a:r>
              <a:rPr lang="en-US" b="1" dirty="0" smtClean="0"/>
              <a:t>thermo-dynamics: </a:t>
            </a:r>
            <a:r>
              <a:rPr lang="en-US" b="1" dirty="0" smtClean="0">
                <a:solidFill>
                  <a:srgbClr val="FF0000"/>
                </a:solidFill>
              </a:rPr>
              <a:t>MB</a:t>
            </a:r>
            <a:r>
              <a:rPr lang="en-US" dirty="0" smtClean="0"/>
              <a:t> particle ratios to </a:t>
            </a:r>
            <a:r>
              <a:rPr lang="en-GB" b="1" dirty="0" smtClean="0">
                <a:solidFill>
                  <a:srgbClr val="FF0000"/>
                </a:solidFill>
              </a:rPr>
              <a:t>≈</a:t>
            </a:r>
            <a:r>
              <a:rPr lang="en-US" dirty="0" smtClean="0">
                <a:solidFill>
                  <a:srgbClr val="FF0000"/>
                </a:solidFill>
              </a:rPr>
              <a:t>20-40%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1!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/>
              <a:t>hydro-dynamics:</a:t>
            </a:r>
          </a:p>
          <a:p>
            <a:pPr lvl="2">
              <a:tabLst>
                <a:tab pos="1614488" algn="l"/>
                <a:tab pos="3405188" algn="l"/>
              </a:tabLst>
            </a:pPr>
            <a:r>
              <a:rPr lang="en-US" b="1" dirty="0" smtClean="0"/>
              <a:t>LO</a:t>
            </a:r>
            <a:r>
              <a:rPr lang="en-US" dirty="0" smtClean="0"/>
              <a:t>: radial &amp; elliptic flow </a:t>
            </a:r>
          </a:p>
          <a:p>
            <a:pPr lvl="2"/>
            <a:r>
              <a:rPr lang="en-US" b="1" dirty="0" smtClean="0"/>
              <a:t>NLO</a:t>
            </a:r>
            <a:r>
              <a:rPr lang="en-US" dirty="0" smtClean="0"/>
              <a:t>: v</a:t>
            </a:r>
            <a:r>
              <a:rPr lang="en-US" baseline="-25000" dirty="0" smtClean="0"/>
              <a:t>3</a:t>
            </a:r>
            <a:r>
              <a:rPr lang="en-US" dirty="0" smtClean="0"/>
              <a:t>, PID 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sz="1100" dirty="0" smtClean="0"/>
              <a:t>(</a:t>
            </a:r>
            <a:r>
              <a:rPr lang="en-US" sz="1100" dirty="0"/>
              <a:t>CMS PAS </a:t>
            </a:r>
            <a:r>
              <a:rPr lang="en-US" sz="1100" dirty="0" smtClean="0"/>
              <a:t>HIN-15-009)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NNLO</a:t>
            </a:r>
            <a:r>
              <a:rPr lang="en-US" dirty="0" smtClean="0">
                <a:solidFill>
                  <a:srgbClr val="FF0000"/>
                </a:solidFill>
              </a:rPr>
              <a:t>: not yet tested</a:t>
            </a:r>
            <a:endParaRPr lang="en-US" dirty="0" smtClean="0"/>
          </a:p>
          <a:p>
            <a:pPr lvl="1"/>
            <a:r>
              <a:rPr lang="en-US" b="1" dirty="0" smtClean="0"/>
              <a:t>thermo + hydro:  </a:t>
            </a:r>
          </a:p>
          <a:p>
            <a:pPr lvl="2">
              <a:tabLst>
                <a:tab pos="1614488" algn="l"/>
                <a:tab pos="5024438" algn="l"/>
              </a:tabLst>
            </a:pPr>
            <a:r>
              <a:rPr lang="en-US" b="1" dirty="0"/>
              <a:t> </a:t>
            </a:r>
            <a:r>
              <a:rPr lang="en-US" dirty="0" smtClean="0"/>
              <a:t>HBT (R(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), R(N</a:t>
            </a:r>
            <a:r>
              <a:rPr lang="en-US" baseline="-25000" dirty="0" smtClean="0"/>
              <a:t>ch</a:t>
            </a:r>
            <a:r>
              <a:rPr lang="en-US" baseline="30000" dirty="0" smtClean="0"/>
              <a:t>1/3</a:t>
            </a:r>
            <a:r>
              <a:rPr lang="en-US" dirty="0" smtClean="0"/>
              <a:t>),  R</a:t>
            </a:r>
            <a:r>
              <a:rPr lang="en-US" baseline="-25000" dirty="0" smtClean="0"/>
              <a:t>out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side</a:t>
            </a:r>
            <a:r>
              <a:rPr lang="en-US" baseline="-25000" dirty="0" smtClean="0"/>
              <a:t> </a:t>
            </a:r>
            <a:r>
              <a:rPr lang="en-GB" dirty="0" smtClean="0"/>
              <a:t>≤</a:t>
            </a:r>
            <a:r>
              <a:rPr lang="en-US" dirty="0" smtClean="0"/>
              <a:t> 1)</a:t>
            </a:r>
          </a:p>
          <a:p>
            <a:pPr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3645024"/>
            <a:ext cx="2987824" cy="3145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particle ratios </a:t>
            </a:r>
            <a:r>
              <a:rPr lang="en-US" sz="1600" b="1" dirty="0" smtClean="0">
                <a:solidFill>
                  <a:srgbClr val="FF00FF"/>
                </a:solidFill>
                <a:latin typeface="+mn-lt"/>
              </a:rPr>
              <a:t>pp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b="1" dirty="0" smtClean="0">
                <a:latin typeface="+mn-lt"/>
              </a:rPr>
              <a:t>pA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AA</a:t>
            </a:r>
            <a:endParaRPr lang="en-GB" sz="1600" b="1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99995" y="1628800"/>
            <a:ext cx="2104216" cy="2520280"/>
            <a:chOff x="4499995" y="1628800"/>
            <a:chExt cx="2104216" cy="2520280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4788024" y="1628800"/>
              <a:ext cx="1296144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The Ridge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9" t="11892" r="6650" b="6900"/>
            <a:stretch/>
          </p:blipFill>
          <p:spPr bwMode="auto">
            <a:xfrm>
              <a:off x="4499995" y="2132856"/>
              <a:ext cx="2104216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923930" y="4509120"/>
            <a:ext cx="2679320" cy="2198363"/>
            <a:chOff x="3923930" y="4509120"/>
            <a:chExt cx="2679320" cy="2198363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4427984" y="4509120"/>
              <a:ext cx="2016224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BW fit: T</a:t>
              </a:r>
              <a:r>
                <a:rPr lang="en-US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kin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vs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Symbol" panose="05050102010706020507" pitchFamily="18" charset="2"/>
                </a:rPr>
                <a:t>b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18434" name="Picture 2" descr="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1" r="9402"/>
            <a:stretch/>
          </p:blipFill>
          <p:spPr bwMode="auto">
            <a:xfrm>
              <a:off x="3923930" y="4869166"/>
              <a:ext cx="2679320" cy="183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" y="3356992"/>
            <a:ext cx="4048927" cy="349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660232" y="1052736"/>
            <a:ext cx="2483768" cy="5815273"/>
            <a:chOff x="6660232" y="1052736"/>
            <a:chExt cx="2483768" cy="5815273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484785"/>
              <a:ext cx="2483768" cy="538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7524328" y="1052736"/>
              <a:ext cx="1619672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HBT: R vs K</a:t>
              </a:r>
              <a:r>
                <a:rPr lang="en-US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T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8467800" y="2636912"/>
              <a:ext cx="676200" cy="2868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sz="1400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side</a:t>
              </a:r>
              <a:endParaRPr lang="en-GB" sz="14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8639944" y="1412782"/>
              <a:ext cx="504056" cy="259175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sz="1200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out</a:t>
              </a:r>
              <a:endParaRPr lang="en-GB" sz="12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8388427" y="4365104"/>
              <a:ext cx="576064" cy="2868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sz="1400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long</a:t>
              </a:r>
              <a:endParaRPr lang="en-GB" sz="14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7164290" y="6093296"/>
              <a:ext cx="936104" cy="2868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sz="1400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out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/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sz="1400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side</a:t>
              </a:r>
              <a:endParaRPr lang="en-GB" sz="14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2613" y="3789040"/>
            <a:ext cx="2736304" cy="3145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particle ratios </a:t>
            </a:r>
            <a:r>
              <a:rPr lang="en-US" sz="1600" b="1" dirty="0" smtClean="0">
                <a:solidFill>
                  <a:srgbClr val="FF00FF"/>
                </a:solidFill>
                <a:latin typeface="+mn-lt"/>
              </a:rPr>
              <a:t>in MB </a:t>
            </a:r>
            <a:r>
              <a:rPr lang="en-US" sz="1600" b="1" dirty="0" smtClean="0">
                <a:solidFill>
                  <a:srgbClr val="0066FF"/>
                </a:solidFill>
                <a:latin typeface="+mn-lt"/>
              </a:rPr>
              <a:t>pp</a:t>
            </a:r>
            <a:endParaRPr lang="en-GB" sz="1600" b="1" baseline="-25000" dirty="0">
              <a:solidFill>
                <a:srgbClr val="0066FF"/>
              </a:solidFill>
              <a:latin typeface="Symbol" panose="05050102010706020507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9672" y="3933056"/>
            <a:ext cx="640871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experimental support for 'strong collectivity'  is much </a:t>
            </a:r>
            <a:r>
              <a:rPr lang="en-US" sz="2000" b="1" dirty="0" smtClean="0">
                <a:solidFill>
                  <a:srgbClr val="FF0000"/>
                </a:solidFill>
              </a:rPr>
              <a:t>less tested</a:t>
            </a:r>
            <a:r>
              <a:rPr lang="en-US" sz="2000" dirty="0" smtClean="0"/>
              <a:t> ..</a:t>
            </a:r>
          </a:p>
          <a:p>
            <a:r>
              <a:rPr lang="en-US" sz="2000" dirty="0" smtClean="0"/>
              <a:t>but were it has been tested, at high N</a:t>
            </a:r>
            <a:r>
              <a:rPr lang="en-US" sz="2000" baseline="-25000" dirty="0" smtClean="0"/>
              <a:t>ch</a:t>
            </a:r>
            <a:r>
              <a:rPr lang="en-US" sz="2000" dirty="0" smtClean="0"/>
              <a:t>, it looks not so bad !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758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15" y="12429"/>
            <a:ext cx="2904641" cy="591573"/>
          </a:xfrm>
        </p:spPr>
        <p:txBody>
          <a:bodyPr/>
          <a:lstStyle/>
          <a:p>
            <a:r>
              <a:rPr lang="en-US" dirty="0" smtClean="0"/>
              <a:t>‘Collectivity’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324528" cy="6165850"/>
          </a:xfrm>
        </p:spPr>
        <p:txBody>
          <a:bodyPr/>
          <a:lstStyle/>
          <a:p>
            <a:r>
              <a:rPr lang="en-US" u="sng" dirty="0" smtClean="0"/>
              <a:t>strong</a:t>
            </a:r>
            <a:r>
              <a:rPr lang="en-US" dirty="0" smtClean="0"/>
              <a:t> definition:     {'thermo' +  'hydro'} - dynamics</a:t>
            </a:r>
          </a:p>
          <a:p>
            <a:pPr lvl="1"/>
            <a:r>
              <a:rPr lang="en-US" b="1" dirty="0" smtClean="0"/>
              <a:t>emerging-f(</a:t>
            </a:r>
            <a:r>
              <a:rPr lang="en-US" b="1" i="1" dirty="0" smtClean="0"/>
              <a:t>t</a:t>
            </a:r>
            <a:r>
              <a:rPr lang="en-US" b="1" dirty="0" smtClean="0"/>
              <a:t>)-</a:t>
            </a:r>
            <a:r>
              <a:rPr lang="en-US" dirty="0" smtClean="0"/>
              <a:t> </a:t>
            </a:r>
            <a:r>
              <a:rPr lang="en-US" b="1" dirty="0" smtClean="0"/>
              <a:t>strongly </a:t>
            </a:r>
            <a:r>
              <a:rPr lang="en-US" b="1" dirty="0" smtClean="0"/>
              <a:t>interacting</a:t>
            </a:r>
            <a:r>
              <a:rPr lang="en-US" dirty="0" smtClean="0"/>
              <a:t> </a:t>
            </a:r>
            <a:r>
              <a:rPr lang="en-US" dirty="0" smtClean="0"/>
              <a:t>equilibrated matter </a:t>
            </a:r>
            <a:r>
              <a:rPr lang="en-US" dirty="0" smtClean="0"/>
              <a:t>with density/pressure </a:t>
            </a:r>
            <a:r>
              <a:rPr lang="en-US" b="1" dirty="0" smtClean="0"/>
              <a:t>gradients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hydro-dynamics:</a:t>
            </a:r>
          </a:p>
          <a:p>
            <a:pPr lvl="2"/>
            <a:r>
              <a:rPr lang="en-US" b="1" dirty="0" smtClean="0"/>
              <a:t>LO</a:t>
            </a:r>
            <a:r>
              <a:rPr lang="en-US" dirty="0" smtClean="0"/>
              <a:t>: radial (v</a:t>
            </a:r>
            <a:r>
              <a:rPr lang="en-US" baseline="-25000" dirty="0" smtClean="0"/>
              <a:t>0</a:t>
            </a:r>
            <a:r>
              <a:rPr lang="en-US" dirty="0" smtClean="0"/>
              <a:t>) &amp; elliptic (v</a:t>
            </a:r>
            <a:r>
              <a:rPr lang="en-US" baseline="-25000" dirty="0" smtClean="0"/>
              <a:t>2</a:t>
            </a:r>
            <a:r>
              <a:rPr lang="en-US" dirty="0" smtClean="0"/>
              <a:t>) flow for &gt; 95% of all particles (p</a:t>
            </a:r>
            <a:r>
              <a:rPr lang="en-US" baseline="-25000" dirty="0" smtClean="0"/>
              <a:t>t</a:t>
            </a:r>
            <a:r>
              <a:rPr lang="en-US" dirty="0" smtClean="0"/>
              <a:t> &lt; few GeV)</a:t>
            </a:r>
          </a:p>
          <a:p>
            <a:pPr lvl="2"/>
            <a:r>
              <a:rPr lang="en-US" b="1" dirty="0" smtClean="0"/>
              <a:t>NLO</a:t>
            </a:r>
            <a:r>
              <a:rPr lang="en-US" dirty="0" smtClean="0"/>
              <a:t>: higher harmonics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, PID  (</a:t>
            </a:r>
            <a:r>
              <a:rPr lang="en-US" i="1" dirty="0" smtClean="0"/>
              <a:t>m</a:t>
            </a:r>
            <a:r>
              <a:rPr lang="en-US" dirty="0" smtClean="0"/>
              <a:t> dependence)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('mode mixing' of v</a:t>
            </a:r>
            <a:r>
              <a:rPr lang="en-US" baseline="-25000" dirty="0" smtClean="0"/>
              <a:t>0</a:t>
            </a:r>
            <a:r>
              <a:rPr lang="en-US" dirty="0" smtClean="0"/>
              <a:t> &amp; v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NNLO</a:t>
            </a:r>
            <a:r>
              <a:rPr lang="en-US" dirty="0" smtClean="0"/>
              <a:t>: non-linear mode mixing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GB" dirty="0" smtClean="0"/>
              <a:t>≠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n</a:t>
            </a:r>
            <a:r>
              <a:rPr lang="en-US" dirty="0" smtClean="0"/>
              <a:t>), factorization violation r(p</a:t>
            </a:r>
            <a:r>
              <a:rPr lang="en-US" baseline="-25000" dirty="0" smtClean="0"/>
              <a:t>T</a:t>
            </a:r>
            <a:r>
              <a:rPr lang="en-US" dirty="0" smtClean="0"/>
              <a:t>), EbE P(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), …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thermo-dynamics: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particle ratios (Statistical Model) to 10-30%</a:t>
            </a:r>
          </a:p>
          <a:p>
            <a:pPr lvl="2"/>
            <a:r>
              <a:rPr lang="en-US" dirty="0" smtClean="0"/>
              <a:t>in pp/pA: 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s</a:t>
            </a:r>
            <a:r>
              <a:rPr lang="en-US" dirty="0" smtClean="0"/>
              <a:t> -&gt; 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err="1" smtClean="0"/>
              <a:t>thermo</a:t>
            </a:r>
            <a:r>
              <a:rPr lang="en-US" b="1" dirty="0" smtClean="0"/>
              <a:t> + hydro: =&gt; Space Time Evolution (STE)</a:t>
            </a:r>
          </a:p>
          <a:p>
            <a:pPr lvl="2"/>
            <a:r>
              <a:rPr lang="en-US" dirty="0" smtClean="0"/>
              <a:t>HBT f(T,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):  (R(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), R(N</a:t>
            </a:r>
            <a:r>
              <a:rPr lang="en-US" baseline="-25000" dirty="0" smtClean="0"/>
              <a:t>ch</a:t>
            </a:r>
            <a:r>
              <a:rPr lang="en-US" baseline="30000" dirty="0" smtClean="0"/>
              <a:t>1/3</a:t>
            </a:r>
            <a:r>
              <a:rPr lang="en-US" dirty="0" smtClean="0"/>
              <a:t>),  R</a:t>
            </a:r>
            <a:r>
              <a:rPr lang="en-US" baseline="-25000" dirty="0" smtClean="0"/>
              <a:t>out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side</a:t>
            </a:r>
            <a:r>
              <a:rPr lang="en-US" dirty="0" smtClean="0"/>
              <a:t> </a:t>
            </a:r>
            <a:r>
              <a:rPr lang="en-GB" dirty="0" smtClean="0"/>
              <a:t>≈</a:t>
            </a:r>
            <a:r>
              <a:rPr lang="en-US" dirty="0" smtClean="0"/>
              <a:t> 1)</a:t>
            </a:r>
          </a:p>
          <a:p>
            <a:pPr lvl="2"/>
            <a:r>
              <a:rPr lang="en-US" dirty="0" smtClean="0"/>
              <a:t> Charge Balance functions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strong Collectivity </a:t>
            </a:r>
            <a:r>
              <a:rPr lang="en-US" b="1" dirty="0" smtClean="0">
                <a:solidFill>
                  <a:srgbClr val="FF00FF"/>
                </a:solidFill>
              </a:rPr>
              <a:t>consistent with </a:t>
            </a:r>
            <a:r>
              <a:rPr lang="en-GB" b="1" dirty="0">
                <a:solidFill>
                  <a:srgbClr val="FF00FF"/>
                </a:solidFill>
              </a:rPr>
              <a:t>≈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all data </a:t>
            </a:r>
            <a:r>
              <a:rPr lang="en-US" b="1" dirty="0">
                <a:solidFill>
                  <a:srgbClr val="FF00FF"/>
                </a:solidFill>
              </a:rPr>
              <a:t>in </a:t>
            </a:r>
            <a:r>
              <a:rPr lang="en-US" b="1" dirty="0" smtClean="0">
                <a:solidFill>
                  <a:srgbClr val="FF00FF"/>
                </a:solidFill>
              </a:rPr>
              <a:t>pp/pA/AA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200" dirty="0" smtClean="0"/>
              <a:t>to </a:t>
            </a:r>
            <a:r>
              <a:rPr lang="en-US" sz="1200" dirty="0" smtClean="0"/>
              <a:t>(very) good </a:t>
            </a:r>
            <a:r>
              <a:rPr lang="en-US" sz="1200" dirty="0" smtClean="0"/>
              <a:t>accuracy, where it was measured..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lvl="1"/>
            <a:endParaRPr lang="en-US" dirty="0" smtClean="0"/>
          </a:p>
          <a:p>
            <a:pPr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699792" y="980728"/>
            <a:ext cx="216024" cy="144016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4644010" y="980728"/>
            <a:ext cx="3168352" cy="144016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10" y="108160"/>
            <a:ext cx="416171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 'Standard Model' of heavy ion physics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792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9B4DE-2EAC-4EF7-AFF0-93F89476A457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86600" y="6646873"/>
            <a:ext cx="2057400" cy="2111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sz="900" smtClean="0">
                <a:solidFill>
                  <a:srgbClr val="919191"/>
                </a:solidFill>
                <a:latin typeface="Arial" charset="0"/>
              </a:rPr>
              <a:t>2017 NBI WS J. Schukraft</a:t>
            </a:r>
            <a:endParaRPr lang="en-US" sz="900" dirty="0">
              <a:solidFill>
                <a:srgbClr val="919191"/>
              </a:solidFill>
              <a:latin typeface="Arial" charset="0"/>
            </a:endParaRPr>
          </a:p>
        </p:txBody>
      </p:sp>
      <p:pic>
        <p:nvPicPr>
          <p:cNvPr id="1026" name="Picture 2" descr="https://mediastream.cern.ch/MediaArchive/Photo/Public/2010/1003053/1003053_27/1003053_27-A5-at-72-dp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t="9426" r="17350" b="7018"/>
          <a:stretch/>
        </p:blipFill>
        <p:spPr bwMode="auto">
          <a:xfrm>
            <a:off x="5270673" y="893688"/>
            <a:ext cx="3631853" cy="30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1011251_01-A4-at-144-dpi"/>
          <p:cNvPicPr>
            <a:picLocks noChangeAspect="1" noChangeArrowheads="1"/>
          </p:cNvPicPr>
          <p:nvPr/>
        </p:nvPicPr>
        <p:blipFill rotWithShape="1">
          <a:blip r:embed="rId4" cstate="screen">
            <a:lum bright="30000" contrast="24000"/>
          </a:blip>
          <a:srcRect l="13387" t="16107" r="18889" b="4690"/>
          <a:stretch/>
        </p:blipFill>
        <p:spPr bwMode="auto">
          <a:xfrm>
            <a:off x="267095" y="889191"/>
            <a:ext cx="3609805" cy="31061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98949" y="1857669"/>
            <a:ext cx="11496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=&gt;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934144"/>
            <a:ext cx="19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 TeV pp Min Bias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821" y="79706"/>
            <a:ext cx="8263481" cy="536173"/>
          </a:xfrm>
        </p:spPr>
        <p:txBody>
          <a:bodyPr/>
          <a:lstStyle/>
          <a:p>
            <a:r>
              <a:rPr lang="en-US" sz="3200" dirty="0"/>
              <a:t>1) Strong Collectivity down to dN/dy ≈ 0 </a:t>
            </a:r>
            <a:r>
              <a:rPr lang="en-US" sz="3200" dirty="0" smtClean="0"/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752" y="4290555"/>
            <a:ext cx="9135618" cy="23488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tabLst>
                <a:tab pos="1614488" algn="l"/>
              </a:tabLst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193675" indent="-31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ð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384175" indent="5302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µ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576263" indent="-15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766763" indent="1062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5pPr>
            <a:lvl6pPr marL="12239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6pPr>
            <a:lvl7pPr marL="16811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7pPr>
            <a:lvl8pPr marL="21383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25955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err="1" smtClean="0"/>
              <a:t>Large&amp;Dense</a:t>
            </a:r>
            <a:r>
              <a:rPr lang="en-US" sz="2000" dirty="0" smtClean="0"/>
              <a:t> </a:t>
            </a:r>
            <a:r>
              <a:rPr lang="en-US" sz="1800" dirty="0">
                <a:solidFill>
                  <a:srgbClr val="FF0000"/>
                </a:solidFill>
              </a:rPr>
              <a:t>(AA)</a:t>
            </a:r>
            <a:r>
              <a:rPr lang="en-US" sz="2000" dirty="0"/>
              <a:t> &lt;-&gt; </a:t>
            </a:r>
            <a:r>
              <a:rPr lang="en-US" sz="2000" dirty="0" err="1"/>
              <a:t>Small&amp;Dense</a:t>
            </a:r>
            <a:r>
              <a:rPr lang="en-US" sz="20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centr</a:t>
            </a:r>
            <a:r>
              <a:rPr lang="en-US" sz="1800" dirty="0">
                <a:solidFill>
                  <a:srgbClr val="FF0000"/>
                </a:solidFill>
              </a:rPr>
              <a:t>. pA)</a:t>
            </a:r>
            <a:r>
              <a:rPr lang="en-US" sz="2000" dirty="0"/>
              <a:t> &lt;-&gt; </a:t>
            </a:r>
            <a:r>
              <a:rPr lang="en-US" sz="2000" dirty="0" err="1"/>
              <a:t>Small&amp;Dilute</a:t>
            </a:r>
            <a:r>
              <a:rPr lang="en-US" sz="20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(MB pp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kern="0" dirty="0" smtClean="0">
              <a:solidFill>
                <a:srgbClr val="FF0000"/>
              </a:solidFill>
            </a:endParaRPr>
          </a:p>
          <a:p>
            <a:pPr lvl="1"/>
            <a:r>
              <a:rPr lang="en-US" kern="0" dirty="0" smtClean="0"/>
              <a:t> TH relevance: </a:t>
            </a:r>
          </a:p>
          <a:p>
            <a:pPr lvl="2"/>
            <a:r>
              <a:rPr lang="en-US" kern="0" dirty="0"/>
              <a:t>f</a:t>
            </a:r>
            <a:r>
              <a:rPr lang="en-US" kern="0" dirty="0" smtClean="0"/>
              <a:t>ar outside applicability of statistical mechanics (</a:t>
            </a:r>
            <a:r>
              <a:rPr lang="en-US" kern="0" dirty="0" err="1" smtClean="0"/>
              <a:t>thermo</a:t>
            </a:r>
            <a:r>
              <a:rPr lang="en-US" kern="0" dirty="0" smtClean="0"/>
              <a:t>/hydro)</a:t>
            </a:r>
          </a:p>
          <a:p>
            <a:pPr lvl="2"/>
            <a:r>
              <a:rPr lang="en-US" u="sng" kern="0" dirty="0"/>
              <a:t>s</a:t>
            </a:r>
            <a:r>
              <a:rPr lang="en-US" u="sng" kern="0" dirty="0" smtClean="0"/>
              <a:t>pecial</a:t>
            </a:r>
            <a:r>
              <a:rPr lang="en-US" kern="0" dirty="0" smtClean="0"/>
              <a:t> property of sQGP (HIP)  -&gt; </a:t>
            </a:r>
            <a:r>
              <a:rPr lang="en-US" u="sng" kern="0" dirty="0" smtClean="0"/>
              <a:t>generic</a:t>
            </a:r>
            <a:r>
              <a:rPr lang="en-US" kern="0" dirty="0" smtClean="0"/>
              <a:t> property of QCD (HEP)</a:t>
            </a:r>
          </a:p>
          <a:p>
            <a:pPr lvl="1"/>
            <a:r>
              <a:rPr lang="en-US" kern="0" dirty="0" smtClean="0"/>
              <a:t> Experimental issue: </a:t>
            </a:r>
          </a:p>
          <a:p>
            <a:pPr lvl="2"/>
            <a:r>
              <a:rPr lang="en-US" kern="0" dirty="0" smtClean="0"/>
              <a:t>tiny signal, large background (‘non-flow’)</a:t>
            </a:r>
          </a:p>
          <a:p>
            <a:pPr lvl="2"/>
            <a:r>
              <a:rPr lang="en-US" kern="0" dirty="0"/>
              <a:t>n</a:t>
            </a:r>
            <a:r>
              <a:rPr lang="en-US" kern="0" dirty="0" smtClean="0"/>
              <a:t>ew analysis methods, new observables ?</a:t>
            </a:r>
          </a:p>
          <a:p>
            <a:pPr lvl="1" indent="0">
              <a:buFont typeface="Wingdings" pitchFamily="2" charset="2"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6765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585" y="74024"/>
            <a:ext cx="8345233" cy="536173"/>
          </a:xfrm>
        </p:spPr>
        <p:txBody>
          <a:bodyPr/>
          <a:lstStyle/>
          <a:p>
            <a:r>
              <a:rPr lang="en-US" sz="3200" dirty="0"/>
              <a:t>Continuous &amp; smooth down to dN/dy ~ 0 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1C9E1-BDC2-4823-A7A9-8C95C7C43A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3046" y="3980882"/>
            <a:ext cx="3695721" cy="2952328"/>
            <a:chOff x="302504" y="836712"/>
            <a:chExt cx="3695721" cy="2952328"/>
          </a:xfrm>
        </p:grpSpPr>
        <p:grpSp>
          <p:nvGrpSpPr>
            <p:cNvPr id="16" name="Group 15"/>
            <p:cNvGrpSpPr/>
            <p:nvPr/>
          </p:nvGrpSpPr>
          <p:grpSpPr>
            <a:xfrm>
              <a:off x="302504" y="836712"/>
              <a:ext cx="3695721" cy="2952328"/>
              <a:chOff x="296460" y="908720"/>
              <a:chExt cx="4989290" cy="367240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l="5012"/>
              <a:stretch/>
            </p:blipFill>
            <p:spPr>
              <a:xfrm>
                <a:off x="296460" y="908720"/>
                <a:ext cx="4989290" cy="3672408"/>
              </a:xfrm>
              <a:prstGeom prst="rect">
                <a:avLst/>
              </a:prstGeom>
            </p:spPr>
          </p:pic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043608" y="2348880"/>
                <a:ext cx="0" cy="1224136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899592" y="3514297"/>
                <a:ext cx="1864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MinBias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rec</a:t>
                </a:r>
                <a:r>
                  <a:rPr lang="en-US" dirty="0" smtClean="0"/>
                  <a:t> ~ 15</a:t>
                </a:r>
                <a:endParaRPr lang="en-US" dirty="0"/>
              </a:p>
            </p:txBody>
          </p:sp>
        </p:grp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180147" y="2000240"/>
              <a:ext cx="1965438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‘Elliptic flow’ v</a:t>
              </a:r>
              <a:r>
                <a:rPr lang="en-US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2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12" y="537127"/>
            <a:ext cx="5926766" cy="3703440"/>
            <a:chOff x="1012" y="537127"/>
            <a:chExt cx="5926766" cy="3703440"/>
          </a:xfrm>
        </p:grpSpPr>
        <p:grpSp>
          <p:nvGrpSpPr>
            <p:cNvPr id="9" name="Group 8"/>
            <p:cNvGrpSpPr/>
            <p:nvPr/>
          </p:nvGrpSpPr>
          <p:grpSpPr>
            <a:xfrm>
              <a:off x="1012" y="537127"/>
              <a:ext cx="5926766" cy="3703440"/>
              <a:chOff x="5922255" y="3061079"/>
              <a:chExt cx="6110007" cy="381794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922255" y="3190382"/>
                <a:ext cx="3212594" cy="3688638"/>
                <a:chOff x="2843807" y="1196752"/>
                <a:chExt cx="4292714" cy="3688638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909" b="48954"/>
                <a:stretch/>
              </p:blipFill>
              <p:spPr bwMode="auto">
                <a:xfrm>
                  <a:off x="2843807" y="1196752"/>
                  <a:ext cx="4292714" cy="3238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0499" r="1152"/>
                <a:stretch/>
              </p:blipFill>
              <p:spPr bwMode="auto">
                <a:xfrm>
                  <a:off x="2843809" y="4282586"/>
                  <a:ext cx="4282206" cy="602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9285685" y="3061079"/>
                <a:ext cx="2746577" cy="857351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HBT</a:t>
                </a:r>
                <a:r>
                  <a:rPr lang="en-US" sz="16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n-US" sz="1400" dirty="0" smtClean="0">
                    <a:latin typeface="+mn-lt"/>
                  </a:rPr>
                  <a:t> N</a:t>
                </a:r>
                <a:r>
                  <a:rPr lang="en-US" sz="1400" baseline="-25000" dirty="0" smtClean="0">
                    <a:latin typeface="+mn-lt"/>
                  </a:rPr>
                  <a:t>ch</a:t>
                </a:r>
                <a:r>
                  <a:rPr lang="en-US" sz="1400" dirty="0" smtClean="0">
                    <a:latin typeface="+mn-lt"/>
                  </a:rPr>
                  <a:t> &amp;</a:t>
                </a:r>
                <a:r>
                  <a:rPr lang="en-US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n-US" sz="1400" dirty="0" err="1" smtClean="0">
                    <a:latin typeface="+mn-lt"/>
                  </a:rPr>
                  <a:t>k</a:t>
                </a:r>
                <a:r>
                  <a:rPr lang="en-US" sz="1400" baseline="-25000" dirty="0" err="1" smtClean="0">
                    <a:latin typeface="+mn-lt"/>
                  </a:rPr>
                  <a:t>T</a:t>
                </a:r>
                <a:r>
                  <a:rPr lang="en-US" sz="1400" baseline="-25000" dirty="0" smtClean="0">
                    <a:latin typeface="+mn-lt"/>
                  </a:rPr>
                  <a:t> </a:t>
                </a:r>
                <a:r>
                  <a:rPr lang="en-US" sz="1400" dirty="0" smtClean="0">
                    <a:latin typeface="+mn-lt"/>
                  </a:rPr>
                  <a:t>dependence</a:t>
                </a:r>
              </a:p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sz="1600" b="1" dirty="0" smtClean="0">
                    <a:solidFill>
                      <a:srgbClr val="0066FF"/>
                    </a:solidFill>
                    <a:latin typeface="+mn-lt"/>
                  </a:rPr>
                  <a:t>Charge Balance Function</a:t>
                </a:r>
              </a:p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sz="1200" dirty="0" smtClean="0">
                    <a:latin typeface="+mn-lt"/>
                  </a:rPr>
                  <a:t>  space-time-momentum </a:t>
                </a:r>
                <a:r>
                  <a:rPr lang="en-US" sz="1200" dirty="0">
                    <a:latin typeface="+mn-lt"/>
                  </a:rPr>
                  <a:t>correlation</a:t>
                </a:r>
                <a:r>
                  <a:rPr lang="en-US" sz="1200" dirty="0" smtClean="0">
                    <a:latin typeface="+mn-lt"/>
                  </a:rPr>
                  <a:t>!</a:t>
                </a:r>
                <a:endParaRPr lang="en-GB" sz="1200" baseline="-25000" dirty="0">
                  <a:latin typeface="+mn-lt"/>
                </a:endParaRP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 bwMode="auto">
            <a:xfrm flipH="1">
              <a:off x="2183675" y="720500"/>
              <a:ext cx="1123360" cy="1762591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65" name="Group 64"/>
            <p:cNvGrpSpPr/>
            <p:nvPr/>
          </p:nvGrpSpPr>
          <p:grpSpPr>
            <a:xfrm>
              <a:off x="540390" y="2604444"/>
              <a:ext cx="685528" cy="523862"/>
              <a:chOff x="5614664" y="4173852"/>
              <a:chExt cx="685528" cy="523862"/>
            </a:xfrm>
          </p:grpSpPr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5614664" y="4173852"/>
                <a:ext cx="535339" cy="523862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pp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 pPb</a:t>
                </a: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6082383" y="4451220"/>
                <a:ext cx="217809" cy="154802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1821676" y="808728"/>
              <a:ext cx="722496" cy="891890"/>
              <a:chOff x="5066720" y="5378165"/>
              <a:chExt cx="722496" cy="891890"/>
            </a:xfrm>
          </p:grpSpPr>
          <p:sp>
            <p:nvSpPr>
              <p:cNvPr id="70" name="Text Box 16"/>
              <p:cNvSpPr txBox="1">
                <a:spLocks noChangeArrowheads="1"/>
              </p:cNvSpPr>
              <p:nvPr/>
            </p:nvSpPr>
            <p:spPr bwMode="auto">
              <a:xfrm>
                <a:off x="5066720" y="5378165"/>
                <a:ext cx="722496" cy="308419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sz="1400" b="1" dirty="0" smtClean="0"/>
                  <a:t>PbPb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5537814" y="5729391"/>
                <a:ext cx="46982" cy="540664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73" name="Group 72"/>
          <p:cNvGrpSpPr/>
          <p:nvPr/>
        </p:nvGrpSpPr>
        <p:grpSpPr>
          <a:xfrm>
            <a:off x="4129432" y="4619821"/>
            <a:ext cx="4258991" cy="2322816"/>
            <a:chOff x="3688852" y="4154917"/>
            <a:chExt cx="4730564" cy="27782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8852" y="4154917"/>
              <a:ext cx="4161028" cy="2778293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5066720" y="5378165"/>
              <a:ext cx="1024592" cy="308419"/>
              <a:chOff x="5066720" y="5378165"/>
              <a:chExt cx="1024592" cy="308419"/>
            </a:xfrm>
          </p:grpSpPr>
          <p:sp>
            <p:nvSpPr>
              <p:cNvPr id="26" name="Text Box 16"/>
              <p:cNvSpPr txBox="1">
                <a:spLocks noChangeArrowheads="1"/>
              </p:cNvSpPr>
              <p:nvPr/>
            </p:nvSpPr>
            <p:spPr bwMode="auto">
              <a:xfrm>
                <a:off x="5066720" y="5378165"/>
                <a:ext cx="722496" cy="308419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PbPb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5871678" y="5457046"/>
                <a:ext cx="219634" cy="75329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39" name="Group 38"/>
            <p:cNvGrpSpPr/>
            <p:nvPr/>
          </p:nvGrpSpPr>
          <p:grpSpPr>
            <a:xfrm>
              <a:off x="6602210" y="5457046"/>
              <a:ext cx="570096" cy="606257"/>
              <a:chOff x="6602210" y="5377530"/>
              <a:chExt cx="570096" cy="606257"/>
            </a:xfrm>
          </p:grpSpPr>
          <p:sp>
            <p:nvSpPr>
              <p:cNvPr id="28" name="Text Box 16"/>
              <p:cNvSpPr txBox="1">
                <a:spLocks noChangeArrowheads="1"/>
              </p:cNvSpPr>
              <p:nvPr/>
            </p:nvSpPr>
            <p:spPr bwMode="auto">
              <a:xfrm>
                <a:off x="6602210" y="5675368"/>
                <a:ext cx="570096" cy="308419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pPb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6756936" y="5377530"/>
                <a:ext cx="177147" cy="278013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40" name="Group 39"/>
            <p:cNvGrpSpPr/>
            <p:nvPr/>
          </p:nvGrpSpPr>
          <p:grpSpPr>
            <a:xfrm>
              <a:off x="5614664" y="4173852"/>
              <a:ext cx="685528" cy="432170"/>
              <a:chOff x="5614664" y="4173852"/>
              <a:chExt cx="685528" cy="432170"/>
            </a:xfrm>
          </p:grpSpPr>
          <p:sp>
            <p:nvSpPr>
              <p:cNvPr id="30" name="Text Box 16"/>
              <p:cNvSpPr txBox="1">
                <a:spLocks noChangeArrowheads="1"/>
              </p:cNvSpPr>
              <p:nvPr/>
            </p:nvSpPr>
            <p:spPr bwMode="auto">
              <a:xfrm>
                <a:off x="5614664" y="4173852"/>
                <a:ext cx="535339" cy="308419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sz="1400" b="1" dirty="0" smtClean="0"/>
                  <a:t>pp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6082383" y="4451220"/>
                <a:ext cx="217809" cy="154802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6491260" y="6135925"/>
              <a:ext cx="1928156" cy="409390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‘Radial flow’</a:t>
              </a:r>
              <a:endPara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061475" y="548681"/>
            <a:ext cx="3203550" cy="4752528"/>
            <a:chOff x="6193453" y="548681"/>
            <a:chExt cx="3203550" cy="47525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t="1836" b="646"/>
            <a:stretch/>
          </p:blipFill>
          <p:spPr>
            <a:xfrm>
              <a:off x="6193453" y="548681"/>
              <a:ext cx="3203550" cy="4752528"/>
            </a:xfrm>
            <a:prstGeom prst="rect">
              <a:avLst/>
            </a:prstGeom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557068" y="4260257"/>
              <a:ext cx="2823389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Strangeness Enhancement</a:t>
              </a:r>
              <a:endParaRPr lang="en-GB" sz="16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887258" y="2171598"/>
              <a:ext cx="801014" cy="898021"/>
              <a:chOff x="5614664" y="3799693"/>
              <a:chExt cx="801014" cy="898021"/>
            </a:xfrm>
          </p:grpSpPr>
          <p:sp>
            <p:nvSpPr>
              <p:cNvPr id="45" name="Text Box 16"/>
              <p:cNvSpPr txBox="1">
                <a:spLocks noChangeArrowheads="1"/>
              </p:cNvSpPr>
              <p:nvPr/>
            </p:nvSpPr>
            <p:spPr bwMode="auto">
              <a:xfrm>
                <a:off x="5614664" y="4173852"/>
                <a:ext cx="535339" cy="523862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p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p, pPb</a:t>
                </a: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6082383" y="4451220"/>
                <a:ext cx="217809" cy="154802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 flipV="1">
                <a:off x="6142978" y="3799693"/>
                <a:ext cx="272700" cy="351318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7953947" y="2091230"/>
              <a:ext cx="1041915" cy="409355"/>
              <a:chOff x="4966416" y="5319119"/>
              <a:chExt cx="1041915" cy="409355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4966416" y="5356783"/>
                <a:ext cx="722496" cy="308419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PbPb</a:t>
                </a: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 bwMode="auto">
              <a:xfrm flipV="1">
                <a:off x="5735446" y="5319119"/>
                <a:ext cx="219634" cy="75329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5688912" y="5665202"/>
                <a:ext cx="319419" cy="63272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84" name="Group 83"/>
          <p:cNvGrpSpPr/>
          <p:nvPr/>
        </p:nvGrpSpPr>
        <p:grpSpPr>
          <a:xfrm>
            <a:off x="3080685" y="1072557"/>
            <a:ext cx="3333737" cy="3354795"/>
            <a:chOff x="3080685" y="1072557"/>
            <a:chExt cx="3333737" cy="3354795"/>
          </a:xfrm>
        </p:grpSpPr>
        <p:grpSp>
          <p:nvGrpSpPr>
            <p:cNvPr id="83" name="Group 82"/>
            <p:cNvGrpSpPr/>
            <p:nvPr/>
          </p:nvGrpSpPr>
          <p:grpSpPr>
            <a:xfrm>
              <a:off x="3080685" y="1072557"/>
              <a:ext cx="3333737" cy="3354795"/>
              <a:chOff x="3157524" y="1085164"/>
              <a:chExt cx="3333737" cy="335479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6"/>
              <a:srcRect l="4142" t="8583" r="9137" b="1575"/>
              <a:stretch/>
            </p:blipFill>
            <p:spPr>
              <a:xfrm>
                <a:off x="3157524" y="1340768"/>
                <a:ext cx="3333737" cy="3099191"/>
              </a:xfrm>
              <a:prstGeom prst="rect">
                <a:avLst/>
              </a:prstGeom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3547589" y="1423250"/>
                <a:ext cx="786663" cy="411439"/>
                <a:chOff x="5614664" y="4173852"/>
                <a:chExt cx="786663" cy="411439"/>
              </a:xfrm>
            </p:grpSpPr>
            <p:sp>
              <p:nvSpPr>
                <p:cNvPr id="4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614664" y="4173852"/>
                  <a:ext cx="535339" cy="308419"/>
                </a:xfrm>
                <a:prstGeom prst="rect">
                  <a:avLst/>
                </a:prstGeom>
                <a:solidFill>
                  <a:srgbClr val="FFFF99"/>
                </a:solidFill>
                <a:ln w="19050" algn="ctr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92075" tIns="46038" rIns="92075" bIns="46038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pp</a:t>
                  </a:r>
                </a:p>
              </p:txBody>
            </p:sp>
            <p:cxnSp>
              <p:nvCxnSpPr>
                <p:cNvPr id="43" name="Straight Arrow Connector 42"/>
                <p:cNvCxnSpPr/>
                <p:nvPr/>
              </p:nvCxnSpPr>
              <p:spPr bwMode="auto">
                <a:xfrm>
                  <a:off x="6082383" y="4451220"/>
                  <a:ext cx="318944" cy="134071"/>
                </a:xfrm>
                <a:prstGeom prst="straightConnector1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60" name="Group 59"/>
              <p:cNvGrpSpPr/>
              <p:nvPr/>
            </p:nvGrpSpPr>
            <p:grpSpPr>
              <a:xfrm>
                <a:off x="5648517" y="1632270"/>
                <a:ext cx="722496" cy="618695"/>
                <a:chOff x="5066720" y="5378165"/>
                <a:chExt cx="722496" cy="618695"/>
              </a:xfrm>
            </p:grpSpPr>
            <p:sp>
              <p:nvSpPr>
                <p:cNvPr id="6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066720" y="5378165"/>
                  <a:ext cx="722496" cy="308419"/>
                </a:xfrm>
                <a:prstGeom prst="rect">
                  <a:avLst/>
                </a:prstGeom>
                <a:solidFill>
                  <a:srgbClr val="FFFF99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6038" rIns="92075" bIns="46038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PbPb</a:t>
                  </a:r>
                </a:p>
              </p:txBody>
            </p:sp>
            <p:cxnSp>
              <p:nvCxnSpPr>
                <p:cNvPr id="62" name="Straight Arrow Connector 61"/>
                <p:cNvCxnSpPr>
                  <a:stCxn id="61" idx="2"/>
                </p:cNvCxnSpPr>
                <p:nvPr/>
              </p:nvCxnSpPr>
              <p:spPr bwMode="auto">
                <a:xfrm>
                  <a:off x="5427968" y="5686584"/>
                  <a:ext cx="181522" cy="310276"/>
                </a:xfrm>
                <a:prstGeom prst="straightConnector1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399773" y="1085164"/>
                <a:ext cx="144800" cy="838982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5" name="Group 54"/>
            <p:cNvGrpSpPr/>
            <p:nvPr/>
          </p:nvGrpSpPr>
          <p:grpSpPr>
            <a:xfrm>
              <a:off x="5178527" y="2116706"/>
              <a:ext cx="667433" cy="798861"/>
              <a:chOff x="6504873" y="5184926"/>
              <a:chExt cx="667433" cy="798861"/>
            </a:xfrm>
          </p:grpSpPr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>
                <a:off x="6602210" y="5675368"/>
                <a:ext cx="570096" cy="308419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C0000"/>
                    </a:solidFill>
                  </a:rPr>
                  <a:t>pPb</a:t>
                </a: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 flipH="1" flipV="1">
                <a:off x="6504873" y="5184926"/>
                <a:ext cx="252063" cy="470618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87" name="Group 86"/>
          <p:cNvGrpSpPr/>
          <p:nvPr/>
        </p:nvGrpSpPr>
        <p:grpSpPr>
          <a:xfrm>
            <a:off x="6608798" y="1670135"/>
            <a:ext cx="2109668" cy="372444"/>
            <a:chOff x="6608798" y="1670135"/>
            <a:chExt cx="2109668" cy="372444"/>
          </a:xfrm>
          <a:solidFill>
            <a:srgbClr val="FFC000"/>
          </a:solidFill>
        </p:grpSpPr>
        <p:sp>
          <p:nvSpPr>
            <p:cNvPr id="85" name="Right Arrow 84"/>
            <p:cNvSpPr/>
            <p:nvPr/>
          </p:nvSpPr>
          <p:spPr bwMode="auto">
            <a:xfrm rot="19834810">
              <a:off x="6608798" y="1931357"/>
              <a:ext cx="1190514" cy="111222"/>
            </a:xfrm>
            <a:prstGeom prst="rightArrow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" name="Right Arrow 85"/>
            <p:cNvSpPr/>
            <p:nvPr/>
          </p:nvSpPr>
          <p:spPr bwMode="auto">
            <a:xfrm>
              <a:off x="7993688" y="1670135"/>
              <a:ext cx="724778" cy="82802"/>
            </a:xfrm>
            <a:prstGeom prst="rightArrow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8" name="Right Arrow 87"/>
          <p:cNvSpPr/>
          <p:nvPr/>
        </p:nvSpPr>
        <p:spPr bwMode="auto">
          <a:xfrm rot="1432636">
            <a:off x="4294658" y="1821807"/>
            <a:ext cx="2036761" cy="178087"/>
          </a:xfrm>
          <a:prstGeom prst="rightArrow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069" y="5571422"/>
            <a:ext cx="14141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Lucida Grande"/>
              </a:rPr>
              <a:t>ATLAS PRL </a:t>
            </a:r>
            <a:br>
              <a:rPr lang="en-US" sz="1100" dirty="0" smtClean="0">
                <a:solidFill>
                  <a:srgbClr val="000000"/>
                </a:solidFill>
                <a:latin typeface="Lucida Grande"/>
              </a:rPr>
            </a:br>
            <a:r>
              <a:rPr lang="en-US" sz="1100" dirty="0" smtClean="0">
                <a:solidFill>
                  <a:srgbClr val="000000"/>
                </a:solidFill>
                <a:latin typeface="Lucida Grande"/>
              </a:rPr>
              <a:t>116</a:t>
            </a:r>
            <a:r>
              <a:rPr lang="en-US" sz="1100" dirty="0">
                <a:solidFill>
                  <a:srgbClr val="000000"/>
                </a:solidFill>
                <a:latin typeface="Lucida Grande"/>
              </a:rPr>
              <a:t>, 172301 (2016)</a:t>
            </a:r>
            <a:endParaRPr lang="en-US" sz="1100" dirty="0"/>
          </a:p>
        </p:txBody>
      </p:sp>
      <p:sp>
        <p:nvSpPr>
          <p:cNvPr id="72" name="Rectangle 71"/>
          <p:cNvSpPr/>
          <p:nvPr/>
        </p:nvSpPr>
        <p:spPr>
          <a:xfrm>
            <a:off x="7686744" y="3151250"/>
            <a:ext cx="1289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Alice 1606.07424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1036096" y="3455820"/>
            <a:ext cx="18982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Lucida Grande"/>
              </a:rPr>
              <a:t>ALICE PRC </a:t>
            </a:r>
            <a:r>
              <a:rPr lang="en-US" sz="1000" dirty="0">
                <a:solidFill>
                  <a:srgbClr val="000000"/>
                </a:solidFill>
                <a:latin typeface="Lucida Grande"/>
              </a:rPr>
              <a:t>93 (2016) 054908</a:t>
            </a:r>
            <a:endParaRPr lang="en-US" sz="1000" dirty="0"/>
          </a:p>
        </p:txBody>
      </p:sp>
      <p:sp>
        <p:nvSpPr>
          <p:cNvPr id="36" name="Rectangle 35"/>
          <p:cNvSpPr/>
          <p:nvPr/>
        </p:nvSpPr>
        <p:spPr>
          <a:xfrm>
            <a:off x="4681285" y="1323574"/>
            <a:ext cx="1707519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Lucida Grande"/>
              </a:rPr>
              <a:t>ALICE EPJC </a:t>
            </a:r>
            <a:r>
              <a:rPr lang="en-US" sz="1000" dirty="0">
                <a:solidFill>
                  <a:srgbClr val="000000"/>
                </a:solidFill>
                <a:latin typeface="Lucida Grande"/>
              </a:rPr>
              <a:t>76 (2016) 86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>
            <a:off x="4855401" y="4355934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CMS 1605.06699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15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72" grpId="0"/>
      <p:bldP spid="33" grpId="0"/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044" y="46326"/>
            <a:ext cx="7008330" cy="591573"/>
          </a:xfrm>
        </p:spPr>
        <p:txBody>
          <a:bodyPr/>
          <a:lstStyle/>
          <a:p>
            <a:r>
              <a:rPr lang="en-US" dirty="0" smtClean="0"/>
              <a:t>Need to know what to look for..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NBI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1C9E1-BDC2-4823-A7A9-8C95C7C43A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s://atlas.web.cern.ch/Atlas/GROUPS/PHYSICS/PAPERS/HION-2015-09/figaux_0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3794"/>
            <a:ext cx="355497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las.web.cern.ch/Atlas/GROUPS/PHYSICS/PAPERS/HION-2015-09/.thumb_figaux_0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75" y="833794"/>
            <a:ext cx="2979771" cy="21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las.web.cern.ch/Atlas/GROUPS/PHYSICS/PAPERS/HION-2015-09/.thumb_figaux_0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54" y="688678"/>
            <a:ext cx="2946146" cy="20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tlas.web.cern.ch/Atlas/GROUPS/PHYSICS/PAPERS/HION-2015-09/figaux_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1" y="3549969"/>
            <a:ext cx="8679375" cy="30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520570" y="2729677"/>
            <a:ext cx="2442977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/>
              <a:t>.. and how</a:t>
            </a:r>
            <a:endParaRPr lang="en-US" kern="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85170" y="5787777"/>
            <a:ext cx="2429228" cy="308419"/>
          </a:xfrm>
          <a:prstGeom prst="rect">
            <a:avLst/>
          </a:prstGeom>
          <a:solidFill>
            <a:srgbClr val="FFFF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400" b="1" dirty="0" smtClean="0"/>
              <a:t>Assumption: v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(bin-0) = 0</a:t>
            </a:r>
            <a:endParaRPr lang="en-US" sz="1400" b="1" dirty="0" smtClean="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144044" y="3321250"/>
            <a:ext cx="2952328" cy="308419"/>
          </a:xfrm>
          <a:prstGeom prst="rect">
            <a:avLst/>
          </a:prstGeom>
          <a:solidFill>
            <a:srgbClr val="FFFF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400" b="1" dirty="0" smtClean="0"/>
              <a:t>Assumption: v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(bin-0) </a:t>
            </a:r>
            <a:r>
              <a:rPr lang="en-US" sz="1400" b="1" dirty="0"/>
              <a:t>= </a:t>
            </a:r>
            <a:r>
              <a:rPr lang="en-US" sz="1400" b="1" dirty="0" smtClean="0"/>
              <a:t>v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(bin-1)</a:t>
            </a:r>
            <a:endParaRPr lang="en-US" sz="1400" b="1" dirty="0" smtClean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257991" y="3231609"/>
            <a:ext cx="3867072" cy="339196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Bias could be tested with toy-model</a:t>
            </a:r>
            <a:endParaRPr lang="en-US" sz="1600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927806"/>
            <a:ext cx="7466574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smtClean="0"/>
              <a:t>1) Open Questions:</a:t>
            </a:r>
          </a:p>
          <a:p>
            <a:pPr algn="l"/>
            <a:r>
              <a:rPr lang="en-US" sz="2000" dirty="0" smtClean="0"/>
              <a:t>-    How far down in dN/dy can we find ‘collectivity’ in pp ? N</a:t>
            </a:r>
            <a:r>
              <a:rPr lang="en-US" sz="2000" baseline="-25000" dirty="0" smtClean="0"/>
              <a:t>ch</a:t>
            </a:r>
            <a:r>
              <a:rPr lang="en-US" sz="2000" dirty="0" smtClean="0"/>
              <a:t> &gt; 2 ?</a:t>
            </a:r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What about 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(no IS geometry, no MPI) ??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What is the scaling variable (dN/dy, 1/S dN/dy, </a:t>
            </a:r>
            <a:r>
              <a:rPr lang="en-US" sz="2000" dirty="0" smtClean="0">
                <a:latin typeface="Symbol" panose="05050102010706020507" pitchFamily="18" charset="2"/>
              </a:rPr>
              <a:t>e</a:t>
            </a:r>
            <a:r>
              <a:rPr lang="en-US" sz="2000" dirty="0" smtClean="0"/>
              <a:t>, ..) ?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New observables/analysis methods to reduce ‘non-flow’</a:t>
            </a:r>
          </a:p>
        </p:txBody>
      </p:sp>
    </p:spTree>
    <p:extLst>
      <p:ext uri="{BB962C8B-B14F-4D97-AF65-F5344CB8AC3E}">
        <p14:creationId xmlns:p14="http://schemas.microsoft.com/office/powerpoint/2010/main" val="30995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9B4DE-2EAC-4EF7-AFF0-93F89476A457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86600" y="6646873"/>
            <a:ext cx="2057400" cy="2111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sz="900" smtClean="0">
                <a:solidFill>
                  <a:srgbClr val="919191"/>
                </a:solidFill>
                <a:latin typeface="Arial" charset="0"/>
              </a:rPr>
              <a:t>2017 NBI WS J. Schukraft</a:t>
            </a:r>
            <a:endParaRPr lang="en-US" sz="900" dirty="0">
              <a:solidFill>
                <a:srgbClr val="919191"/>
              </a:solidFill>
              <a:latin typeface="Arial" charset="0"/>
            </a:endParaRPr>
          </a:p>
        </p:txBody>
      </p:sp>
      <p:pic>
        <p:nvPicPr>
          <p:cNvPr id="1026" name="Picture 2" descr="https://mediastream.cern.ch/MediaArchive/Photo/Public/2010/1003053/1003053_27/1003053_27-A5-at-72-dp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t="9426" r="17350" b="7018"/>
          <a:stretch/>
        </p:blipFill>
        <p:spPr bwMode="auto">
          <a:xfrm>
            <a:off x="5270673" y="893688"/>
            <a:ext cx="3631853" cy="30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1011251_01-A4-at-144-dpi"/>
          <p:cNvPicPr>
            <a:picLocks noChangeAspect="1" noChangeArrowheads="1"/>
          </p:cNvPicPr>
          <p:nvPr/>
        </p:nvPicPr>
        <p:blipFill rotWithShape="1">
          <a:blip r:embed="rId4" cstate="screen">
            <a:lum bright="30000" contrast="24000"/>
          </a:blip>
          <a:srcRect l="13387" t="16107" r="18889" b="4690"/>
          <a:stretch/>
        </p:blipFill>
        <p:spPr bwMode="auto">
          <a:xfrm>
            <a:off x="267095" y="889191"/>
            <a:ext cx="3609805" cy="31061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40201" y="1857669"/>
            <a:ext cx="6671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</a:rPr>
              <a:t>=</a:t>
            </a:r>
          </a:p>
          <a:p>
            <a:r>
              <a:rPr lang="en-US" sz="66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934144"/>
            <a:ext cx="19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7 TeV pp Min Bias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386" y="135106"/>
            <a:ext cx="8744381" cy="425374"/>
          </a:xfrm>
        </p:spPr>
        <p:txBody>
          <a:bodyPr/>
          <a:lstStyle/>
          <a:p>
            <a:r>
              <a:rPr lang="en-US" sz="2400" dirty="0" smtClean="0"/>
              <a:t>2) Qualitative or Quantitative Change ? </a:t>
            </a:r>
            <a:r>
              <a:rPr lang="en-US" sz="1800" dirty="0" smtClean="0">
                <a:solidFill>
                  <a:srgbClr val="0000FF"/>
                </a:solidFill>
              </a:rPr>
              <a:t>(same </a:t>
            </a:r>
            <a:r>
              <a:rPr lang="en-US" sz="1800" dirty="0" err="1" smtClean="0">
                <a:solidFill>
                  <a:srgbClr val="0000FF"/>
                </a:solidFill>
              </a:rPr>
              <a:t>same</a:t>
            </a:r>
            <a:r>
              <a:rPr lang="en-US" sz="1800" dirty="0" smtClean="0">
                <a:solidFill>
                  <a:srgbClr val="0000FF"/>
                </a:solidFill>
              </a:rPr>
              <a:t> or different ?)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767" y="4150538"/>
            <a:ext cx="9135618" cy="27074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tabLst>
                <a:tab pos="1614488" algn="l"/>
              </a:tabLst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193675" indent="-31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ð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384175" indent="5302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µ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576263" indent="-15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766763" indent="1062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5pPr>
            <a:lvl6pPr marL="12239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6pPr>
            <a:lvl7pPr marL="16811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7pPr>
            <a:lvl8pPr marL="21383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25955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High Density Paradigm: Hydro:  </a:t>
            </a:r>
            <a:r>
              <a:rPr lang="en-US" sz="1600" kern="0" dirty="0">
                <a:solidFill>
                  <a:schemeClr val="tx1"/>
                </a:solidFill>
              </a:rPr>
              <a:t> K=</a:t>
            </a:r>
            <a:r>
              <a:rPr lang="en-US" sz="1800" kern="0" dirty="0"/>
              <a:t> </a:t>
            </a:r>
            <a:r>
              <a:rPr lang="en-US" sz="1800" kern="0" dirty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sz="1800" kern="0" dirty="0">
                <a:solidFill>
                  <a:schemeClr val="tx1"/>
                </a:solidFill>
              </a:rPr>
              <a:t>/R &lt;&lt; 1; # collisions/particle &gt;&gt; </a:t>
            </a:r>
            <a:r>
              <a:rPr lang="en-US" sz="1800" kern="0" dirty="0" smtClean="0">
                <a:solidFill>
                  <a:schemeClr val="tx1"/>
                </a:solidFill>
              </a:rPr>
              <a:t>1</a:t>
            </a:r>
            <a:endParaRPr lang="en-US" sz="1800" kern="0" dirty="0" smtClean="0">
              <a:solidFill>
                <a:srgbClr val="FF0000"/>
              </a:solidFill>
            </a:endParaRPr>
          </a:p>
          <a:p>
            <a:pPr lvl="1"/>
            <a:r>
              <a:rPr lang="en-US" kern="0" dirty="0" smtClean="0"/>
              <a:t> </a:t>
            </a:r>
            <a:r>
              <a:rPr lang="en-US" kern="0" dirty="0"/>
              <a:t>Pressure Tomography  </a:t>
            </a:r>
            <a:endParaRPr lang="en-US" kern="0" dirty="0" smtClean="0"/>
          </a:p>
          <a:p>
            <a:r>
              <a:rPr lang="en-US" sz="2000" kern="0" dirty="0" smtClean="0"/>
              <a:t>Low </a:t>
            </a:r>
            <a:r>
              <a:rPr lang="en-US" sz="2000" kern="0" dirty="0"/>
              <a:t>Density Paradigm: </a:t>
            </a:r>
            <a:r>
              <a:rPr lang="en-US" sz="2000" kern="0" dirty="0" smtClean="0"/>
              <a:t>Transport + ??	</a:t>
            </a:r>
            <a:r>
              <a:rPr lang="en-US" sz="2000" kern="0" dirty="0">
                <a:solidFill>
                  <a:schemeClr val="tx1"/>
                </a:solidFill>
              </a:rPr>
              <a:t> # collisions/particle </a:t>
            </a:r>
            <a:r>
              <a:rPr lang="en-US" sz="2000" kern="0" dirty="0" smtClean="0">
                <a:solidFill>
                  <a:schemeClr val="tx1"/>
                </a:solidFill>
              </a:rPr>
              <a:t>&lt; </a:t>
            </a:r>
            <a:r>
              <a:rPr lang="en-US" sz="2000" kern="0" dirty="0">
                <a:solidFill>
                  <a:schemeClr val="tx1"/>
                </a:solidFill>
              </a:rPr>
              <a:t>1</a:t>
            </a:r>
            <a:endParaRPr lang="en-US" sz="2000" kern="0" dirty="0" smtClean="0"/>
          </a:p>
          <a:p>
            <a:pPr lvl="1"/>
            <a:r>
              <a:rPr lang="en-US" kern="0" dirty="0" smtClean="0"/>
              <a:t> Density Tomography </a:t>
            </a:r>
          </a:p>
          <a:p>
            <a:endParaRPr lang="en-US" kern="0" dirty="0" smtClean="0"/>
          </a:p>
          <a:p>
            <a:pPr lvl="1" indent="0">
              <a:buFont typeface="Wingdings" pitchFamily="2" charset="2"/>
              <a:buNone/>
            </a:pPr>
            <a:endParaRPr lang="en-GB" kern="0" dirty="0"/>
          </a:p>
        </p:txBody>
      </p:sp>
      <p:sp>
        <p:nvSpPr>
          <p:cNvPr id="14" name="TextBox 13"/>
          <p:cNvSpPr txBox="1"/>
          <p:nvPr/>
        </p:nvSpPr>
        <p:spPr>
          <a:xfrm>
            <a:off x="1369430" y="5743528"/>
            <a:ext cx="6408712" cy="1006429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Two sides of the same coin 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Or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Different physics &amp; different observable consequences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5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1_temp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temp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temp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Paper Presentation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1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Paper Presentation 1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1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Paper Presentation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8207</TotalTime>
  <Words>3310</Words>
  <Application>Microsoft Office PowerPoint</Application>
  <PresentationFormat>On-screen Show (4:3)</PresentationFormat>
  <Paragraphs>552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Lucida Grande</vt:lpstr>
      <vt:lpstr>Symbol</vt:lpstr>
      <vt:lpstr>Times New Roman</vt:lpstr>
      <vt:lpstr>Wingdings</vt:lpstr>
      <vt:lpstr>1_temp1</vt:lpstr>
      <vt:lpstr>1_Paper Presentation 1</vt:lpstr>
      <vt:lpstr>Paper Presentation 1</vt:lpstr>
      <vt:lpstr>2_Paper Presentation 1</vt:lpstr>
      <vt:lpstr> ‘Collectivity’ in small systems    Some random collection of Key questions</vt:lpstr>
      <vt:lpstr>  Answers … </vt:lpstr>
      <vt:lpstr>Why are small systems interesting ?</vt:lpstr>
      <vt:lpstr>Collectivity</vt:lpstr>
      <vt:lpstr>‘Collectivity’</vt:lpstr>
      <vt:lpstr>1) Strong Collectivity down to dN/dy ≈ 0 ?</vt:lpstr>
      <vt:lpstr>Continuous &amp; smooth down to dN/dy ~ 0 !</vt:lpstr>
      <vt:lpstr>Need to know what to look for..</vt:lpstr>
      <vt:lpstr>2) Qualitative or Quantitative Change ? (same same or different ?)</vt:lpstr>
      <vt:lpstr>Pressure or Density tomography ?</vt:lpstr>
      <vt:lpstr>How small &amp;  dilute ?</vt:lpstr>
      <vt:lpstr>AMPT transport</vt:lpstr>
      <vt:lpstr>AMPT &amp;  Hydro in pp</vt:lpstr>
      <vt:lpstr>3) What happens after  Hydro ?</vt:lpstr>
      <vt:lpstr>Hydro in PbPb </vt:lpstr>
      <vt:lpstr>Radial Flow in pPb</vt:lpstr>
      <vt:lpstr>4) What about ‘hard Probes’ ?</vt:lpstr>
      <vt:lpstr>Jet Quenching &amp; Quarkonia in pA</vt:lpstr>
      <vt:lpstr>Small Systems .. wherever they lead..</vt:lpstr>
      <vt:lpstr>backup</vt:lpstr>
      <vt:lpstr>Heavy Ion Paradigm</vt:lpstr>
      <vt:lpstr>PowerPoint Presentation</vt:lpstr>
      <vt:lpstr>The unreasonable success of AMPT</vt:lpstr>
      <vt:lpstr>Almost as good as hydro</vt:lpstr>
      <vt:lpstr>Double humped near side peak shape</vt:lpstr>
      <vt:lpstr>A priori: pp ≈ pA @ same dN/dy</vt:lpstr>
      <vt:lpstr>PowerPoint Presentation</vt:lpstr>
      <vt:lpstr>Facts &amp; 'Fiction'</vt:lpstr>
      <vt:lpstr>pA ≈ AA: Objections</vt:lpstr>
      <vt:lpstr>HBT radii pp, pA, AA</vt:lpstr>
      <vt:lpstr>pA ≈ AA: Objections</vt:lpstr>
      <vt:lpstr>pp-pA-AA: Similarities &amp; Differences</vt:lpstr>
      <vt:lpstr>Known, but often ignored</vt:lpstr>
      <vt:lpstr>Momentum Spectra</vt:lpstr>
      <vt:lpstr>BW + Resonances (DRAGON 1502.01247)</vt:lpstr>
      <vt:lpstr>Real Hydro: IP-Glasma + Music (1502.016750)</vt:lpstr>
      <vt:lpstr>Real Hydro Comparison</vt:lpstr>
      <vt:lpstr>What happens after  Hydro ?</vt:lpstr>
      <vt:lpstr>Will the f tell ?</vt:lpstr>
      <vt:lpstr>Collectivity in small dense systems: 'central' pA</vt:lpstr>
      <vt:lpstr>Collectivity in small dense systems: 'central' pp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URHI Paradigm (Modus Operandi)</dc:title>
  <dc:creator>sks</dc:creator>
  <cp:lastModifiedBy>Jurgen Schukraft</cp:lastModifiedBy>
  <cp:revision>354</cp:revision>
  <cp:lastPrinted>2002-10-15T16:53:36Z</cp:lastPrinted>
  <dcterms:created xsi:type="dcterms:W3CDTF">2014-09-17T10:43:27Z</dcterms:created>
  <dcterms:modified xsi:type="dcterms:W3CDTF">2017-05-08T13:15:23Z</dcterms:modified>
</cp:coreProperties>
</file>