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9"/>
  </p:notesMasterIdLst>
  <p:sldIdLst>
    <p:sldId id="257" r:id="rId2"/>
    <p:sldId id="304" r:id="rId3"/>
    <p:sldId id="282" r:id="rId4"/>
    <p:sldId id="283" r:id="rId5"/>
    <p:sldId id="330" r:id="rId6"/>
    <p:sldId id="285" r:id="rId7"/>
    <p:sldId id="334" r:id="rId8"/>
    <p:sldId id="317" r:id="rId9"/>
    <p:sldId id="300" r:id="rId10"/>
    <p:sldId id="302" r:id="rId11"/>
    <p:sldId id="290" r:id="rId12"/>
    <p:sldId id="292" r:id="rId13"/>
    <p:sldId id="293" r:id="rId14"/>
    <p:sldId id="294" r:id="rId15"/>
    <p:sldId id="295" r:id="rId16"/>
    <p:sldId id="305" r:id="rId17"/>
    <p:sldId id="296" r:id="rId18"/>
    <p:sldId id="306" r:id="rId19"/>
    <p:sldId id="307" r:id="rId20"/>
    <p:sldId id="329" r:id="rId21"/>
    <p:sldId id="308" r:id="rId22"/>
    <p:sldId id="311" r:id="rId23"/>
    <p:sldId id="312" r:id="rId24"/>
    <p:sldId id="313" r:id="rId25"/>
    <p:sldId id="314" r:id="rId26"/>
    <p:sldId id="309" r:id="rId27"/>
    <p:sldId id="310" r:id="rId28"/>
    <p:sldId id="318" r:id="rId29"/>
    <p:sldId id="297" r:id="rId30"/>
    <p:sldId id="319" r:id="rId31"/>
    <p:sldId id="320" r:id="rId32"/>
    <p:sldId id="321" r:id="rId33"/>
    <p:sldId id="322" r:id="rId34"/>
    <p:sldId id="298" r:id="rId35"/>
    <p:sldId id="323" r:id="rId36"/>
    <p:sldId id="324" r:id="rId37"/>
    <p:sldId id="316" r:id="rId38"/>
    <p:sldId id="301" r:id="rId39"/>
    <p:sldId id="333" r:id="rId40"/>
    <p:sldId id="336" r:id="rId41"/>
    <p:sldId id="325" r:id="rId42"/>
    <p:sldId id="326" r:id="rId43"/>
    <p:sldId id="327" r:id="rId44"/>
    <p:sldId id="337" r:id="rId45"/>
    <p:sldId id="328" r:id="rId46"/>
    <p:sldId id="331" r:id="rId47"/>
    <p:sldId id="332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217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0" autoAdjust="0"/>
    <p:restoredTop sz="94602"/>
  </p:normalViewPr>
  <p:slideViewPr>
    <p:cSldViewPr snapToGrid="0">
      <p:cViewPr>
        <p:scale>
          <a:sx n="86" d="100"/>
          <a:sy n="86" d="100"/>
        </p:scale>
        <p:origin x="1032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C42C8-BE84-48B9-A4A0-51F53C6C8008}" type="datetimeFigureOut">
              <a:rPr lang="en-US" smtClean="0"/>
              <a:t>5/10/17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68F1D-C824-4D94-806F-0E37604E9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48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73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29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18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88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6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19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28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89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32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88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36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78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11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48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735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4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68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47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507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44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031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9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853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079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744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356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369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852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50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689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83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377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48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045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1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890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149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857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910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713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997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84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61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43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18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77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68F1D-C824-4D94-806F-0E37604E9C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4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F4333-F05B-9F4D-9FC8-EC4F3BB15FE1}" type="datetime1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B350-E2C4-4389-9C7D-14EFD1937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59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10AE-78FB-E64E-9F14-A903C3EE9E67}" type="datetime1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B350-E2C4-4389-9C7D-14EFD1937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50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D84E-5769-BB41-BF99-C1AE0BDA47A6}" type="datetime1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B350-E2C4-4389-9C7D-14EFD1937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60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FE44D-CEC5-1F4B-9CE0-FCE91467FDC4}" type="datetime1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B350-E2C4-4389-9C7D-14EFD1937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17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137-9985-0641-BC00-0A6156964249}" type="datetime1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B350-E2C4-4389-9C7D-14EFD1937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98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80F8-0F9D-234A-AE39-C26B59FE2BBB}" type="datetime1">
              <a:rPr lang="en-US" smtClean="0"/>
              <a:t>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B350-E2C4-4389-9C7D-14EFD1937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B761-41FA-954D-9627-03BF428AD2C2}" type="datetime1">
              <a:rPr lang="en-US" smtClean="0"/>
              <a:t>5/10/17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B350-E2C4-4389-9C7D-14EFD1937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35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86A2-F38D-E741-AD59-3A763D2DE6DC}" type="datetime1">
              <a:rPr lang="en-US" smtClean="0"/>
              <a:t>5/10/17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B350-E2C4-4389-9C7D-14EFD1937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67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5A60-33F8-0C45-9433-FD1A2D55DCCE}" type="datetime1">
              <a:rPr lang="en-US" smtClean="0"/>
              <a:t>5/10/17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B350-E2C4-4389-9C7D-14EFD1937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2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354A-6890-6D49-913F-55E6F38D493B}" type="datetime1">
              <a:rPr lang="en-US" smtClean="0"/>
              <a:t>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B350-E2C4-4389-9C7D-14EFD1937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19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258A-45A8-C24F-8315-58AEE55CFB05}" type="datetime1">
              <a:rPr lang="en-US" smtClean="0"/>
              <a:t>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B350-E2C4-4389-9C7D-14EFD1937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09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86F5F-C2BA-3047-A4AB-2BA153425073}" type="datetime1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6B350-E2C4-4389-9C7D-14EFD1937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9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00.png"/><Relationship Id="rId5" Type="http://schemas.openxmlformats.org/officeDocument/2006/relationships/hyperlink" Target="https://arxiv.org/abs/1609.06213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0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8.png"/><Relationship Id="rId5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hyperlink" Target="http://cds.cern.ch/record/2244808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0.png"/><Relationship Id="rId1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0.png"/><Relationship Id="rId4" Type="http://schemas.openxmlformats.org/officeDocument/2006/relationships/image" Target="../media/image140.png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8" Type="http://schemas.openxmlformats.org/officeDocument/2006/relationships/image" Target="../media/image33.emf"/><Relationship Id="rId9" Type="http://schemas.openxmlformats.org/officeDocument/2006/relationships/image" Target="../media/image190.png"/><Relationship Id="rId10" Type="http://schemas.openxmlformats.org/officeDocument/2006/relationships/image" Target="../media/image2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270.png"/><Relationship Id="rId5" Type="http://schemas.openxmlformats.org/officeDocument/2006/relationships/image" Target="../media/image290.png"/><Relationship Id="rId6" Type="http://schemas.openxmlformats.org/officeDocument/2006/relationships/image" Target="../media/image35.emf"/><Relationship Id="rId7" Type="http://schemas.openxmlformats.org/officeDocument/2006/relationships/image" Target="../media/image39.png"/><Relationship Id="rId8" Type="http://schemas.openxmlformats.org/officeDocument/2006/relationships/image" Target="../media/image34.png"/><Relationship Id="rId9" Type="http://schemas.openxmlformats.org/officeDocument/2006/relationships/image" Target="../media/image36.png"/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journals.aps.org/prl/abstract/10.1103/PhysRevLett.112.082301" TargetMode="External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64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4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png"/><Relationship Id="rId5" Type="http://schemas.openxmlformats.org/officeDocument/2006/relationships/image" Target="../media/image71.png"/><Relationship Id="rId6" Type="http://schemas.openxmlformats.org/officeDocument/2006/relationships/image" Target="../media/image78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hyperlink" Target="https://indico.cern.ch/event/356420/session/11/contribution/512" TargetMode="External"/><Relationship Id="rId5" Type="http://schemas.openxmlformats.org/officeDocument/2006/relationships/image" Target="../media/image88.png"/><Relationship Id="rId6" Type="http://schemas.openxmlformats.org/officeDocument/2006/relationships/image" Target="../media/image82.png"/><Relationship Id="rId7" Type="http://schemas.openxmlformats.org/officeDocument/2006/relationships/image" Target="../media/image90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7.png"/><Relationship Id="rId5" Type="http://schemas.openxmlformats.org/officeDocument/2006/relationships/image" Target="../media/image83.png"/><Relationship Id="rId6" Type="http://schemas.openxmlformats.org/officeDocument/2006/relationships/image" Target="../media/image85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86.png"/><Relationship Id="rId5" Type="http://schemas.openxmlformats.org/officeDocument/2006/relationships/image" Target="../media/image89.png"/><Relationship Id="rId6" Type="http://schemas.openxmlformats.org/officeDocument/2006/relationships/image" Target="../media/image91.png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4" Type="http://schemas.openxmlformats.org/officeDocument/2006/relationships/image" Target="../media/image470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journals.aps.org/prl/abstract/10.1103/PhysRevLett.116.172301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220.png"/><Relationship Id="rId5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100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9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650.png"/><Relationship Id="rId6" Type="http://schemas.openxmlformats.org/officeDocument/2006/relationships/image" Target="../media/image660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1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5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18.png"/><Relationship Id="rId5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50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528"/>
            <a:ext cx="9144000" cy="5144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25" y="342768"/>
            <a:ext cx="8989544" cy="2040672"/>
          </a:xfrm>
          <a:solidFill>
            <a:srgbClr val="2179AD"/>
          </a:solidFill>
          <a:ln w="25400">
            <a:solidFill>
              <a:schemeClr val="accent3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chemeClr val="bg1"/>
                </a:solidFill>
                <a:latin typeface="SansSerif" panose="00000400000000000000" pitchFamily="2" charset="2"/>
              </a:rPr>
              <a:t>Collectivity in small system:</a:t>
            </a:r>
            <a:br>
              <a:rPr lang="en-US" sz="4000" dirty="0" smtClean="0">
                <a:solidFill>
                  <a:schemeClr val="bg1"/>
                </a:solidFill>
                <a:latin typeface="SansSerif" panose="00000400000000000000" pitchFamily="2" charset="2"/>
              </a:rPr>
            </a:br>
            <a:r>
              <a:rPr lang="en-US" sz="4000" dirty="0" smtClean="0">
                <a:solidFill>
                  <a:schemeClr val="bg1"/>
                </a:solidFill>
                <a:latin typeface="SansSerif" panose="00000400000000000000" pitchFamily="2" charset="2"/>
              </a:rPr>
              <a:t>what we have </a:t>
            </a:r>
            <a:r>
              <a:rPr lang="en-US" sz="4000" dirty="0" smtClean="0">
                <a:solidFill>
                  <a:schemeClr val="bg1"/>
                </a:solidFill>
                <a:latin typeface="SansSerif" panose="00000400000000000000" pitchFamily="2" charset="2"/>
              </a:rPr>
              <a:t>learned</a:t>
            </a:r>
            <a:endParaRPr lang="en-US" sz="4000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405" y="4701055"/>
            <a:ext cx="8821181" cy="956431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rgbClr val="2179AD"/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Mingliang Zhou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Small system workshop,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Copenhagen,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May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9th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09" y="5741716"/>
            <a:ext cx="2665974" cy="979082"/>
          </a:xfrm>
          <a:prstGeom prst="rect">
            <a:avLst/>
          </a:prstGeom>
          <a:solidFill>
            <a:schemeClr val="bg1">
              <a:alpha val="9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5009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257"/>
            <a:ext cx="9144000" cy="31055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Energy and system dependence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2069223" y="4800110"/>
                <a:ext cx="5005553" cy="165369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Weak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𝑐h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dependence in </a:t>
                </a:r>
                <a:r>
                  <a:rPr lang="en-US" sz="24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Weak energy dependence in </a:t>
                </a:r>
                <a:r>
                  <a:rPr lang="en-US" sz="24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mr-IN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T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similar between </a:t>
                </a:r>
                <a:r>
                  <a:rPr lang="en-US" sz="24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sz="2400" i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2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+Pb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223" y="4800110"/>
                <a:ext cx="5005553" cy="1653697"/>
              </a:xfrm>
              <a:prstGeom prst="rect">
                <a:avLst/>
              </a:prstGeom>
              <a:blipFill rotWithShape="0">
                <a:blip r:embed="rId4"/>
                <a:stretch>
                  <a:fillRect l="-1582" t="-5147" r="-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10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64421" y="4073031"/>
            <a:ext cx="662609" cy="3800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110330" y="4073031"/>
            <a:ext cx="974948" cy="3800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074776" y="1000495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>
                <a:solidFill>
                  <a:srgbClr val="0033CC"/>
                </a:solidFill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arXiv:1609.06213</a:t>
            </a:r>
            <a:endParaRPr lang="is-IS" dirty="0">
              <a:solidFill>
                <a:srgbClr val="0033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66786" y="1000495"/>
            <a:ext cx="4625008" cy="3611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9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710"/>
            <a:ext cx="9144000" cy="3174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Higher harmonics between </a:t>
            </a:r>
            <a:r>
              <a:rPr lang="en-US" sz="2400" b="1" i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pp</a:t>
            </a:r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 and </a:t>
            </a:r>
            <a:r>
              <a:rPr lang="en-US" sz="2400" b="1" i="1" dirty="0" err="1" smtClean="0">
                <a:solidFill>
                  <a:schemeClr val="bg1"/>
                </a:solidFill>
                <a:latin typeface="SansSerif" panose="00000400000000000000" pitchFamily="2" charset="2"/>
              </a:rPr>
              <a:t>p</a:t>
            </a:r>
            <a:r>
              <a:rPr lang="en-US" sz="2400" b="1" dirty="0" err="1" smtClean="0">
                <a:solidFill>
                  <a:schemeClr val="bg1"/>
                </a:solidFill>
                <a:latin typeface="SansSerif" panose="00000400000000000000" pitchFamily="2" charset="2"/>
              </a:rPr>
              <a:t>+Pb</a:t>
            </a:r>
            <a:endParaRPr lang="en-US" sz="2400" b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2372139" y="4841865"/>
                <a:ext cx="4399722" cy="1028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has similar 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rend</m:t>
                    </m:r>
                    <m:r>
                      <a:rPr lang="en-US" sz="24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as</m:t>
                    </m:r>
                    <m:r>
                      <a:rPr lang="en-US" sz="24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consistent in </a:t>
                </a:r>
                <a:r>
                  <a:rPr lang="en-US" sz="24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sz="2400" i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2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+Pb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139" y="4841865"/>
                <a:ext cx="4399722" cy="1028847"/>
              </a:xfrm>
              <a:prstGeom prst="rect">
                <a:avLst/>
              </a:prstGeom>
              <a:blipFill rotWithShape="0">
                <a:blip r:embed="rId4"/>
                <a:stretch>
                  <a:fillRect l="-1801" t="-49112" b="-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11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85252" y="1000495"/>
            <a:ext cx="4625008" cy="3611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0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13" y="777635"/>
            <a:ext cx="6400800" cy="45017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Non-linear effect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4980" y="5681455"/>
            <a:ext cx="8894039" cy="807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12</a:t>
            </a:fld>
            <a:endParaRPr lang="en-US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803053" y="2038387"/>
                <a:ext cx="234173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𝜒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mr-IN" sz="20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3053" y="2038387"/>
                <a:ext cx="2341731" cy="400110"/>
              </a:xfrm>
              <a:prstGeom prst="rect">
                <a:avLst/>
              </a:prstGeom>
              <a:blipFill rotWithShape="0">
                <a:blip r:embed="rId4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477076" y="5279402"/>
                <a:ext cx="8189846" cy="1028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:r>
                  <a:rPr lang="en-US" sz="2400" i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2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+Pb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vary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𝑐h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but ratio is constant;</a:t>
                </a:r>
              </a:p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Stronger non-linear coupling in </a:t>
                </a:r>
                <a:r>
                  <a:rPr lang="en-US" sz="24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76" y="5279402"/>
                <a:ext cx="8189846" cy="1028847"/>
              </a:xfrm>
              <a:prstGeom prst="rect">
                <a:avLst/>
              </a:prstGeom>
              <a:blipFill rotWithShape="0">
                <a:blip r:embed="rId5"/>
                <a:stretch>
                  <a:fillRect l="-967" t="-8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041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358"/>
            <a:ext cx="6400800" cy="27416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5726"/>
            <a:ext cx="6400800" cy="2736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Origin of the ridge?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453807" y="2070572"/>
            <a:ext cx="2618219" cy="807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Initial?</a:t>
            </a:r>
          </a:p>
          <a:p>
            <a:r>
              <a:rPr 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13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453806" y="5064567"/>
            <a:ext cx="2618219" cy="1023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prompt muons from decay of heavy flavor particles.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9271" y="1078639"/>
            <a:ext cx="1046920" cy="27308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19271" y="4063389"/>
            <a:ext cx="1046920" cy="27308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193236" y="928845"/>
            <a:ext cx="815006" cy="273083"/>
          </a:xfrm>
          <a:prstGeom prst="roundRect">
            <a:avLst/>
          </a:prstGeom>
          <a:noFill/>
          <a:ln w="38100">
            <a:solidFill>
              <a:srgbClr val="217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319131" y="4089892"/>
            <a:ext cx="854765" cy="273084"/>
          </a:xfrm>
          <a:prstGeom prst="roundRect">
            <a:avLst/>
          </a:prstGeom>
          <a:noFill/>
          <a:ln w="38100">
            <a:solidFill>
              <a:srgbClr val="217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516220" y="4089892"/>
            <a:ext cx="752057" cy="273083"/>
          </a:xfrm>
          <a:prstGeom prst="roundRect">
            <a:avLst/>
          </a:prstGeom>
          <a:noFill/>
          <a:ln w="38100">
            <a:solidFill>
              <a:srgbClr val="217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395292" y="928845"/>
            <a:ext cx="1046920" cy="273083"/>
          </a:xfrm>
          <a:prstGeom prst="roundRect">
            <a:avLst/>
          </a:prstGeom>
          <a:noFill/>
          <a:ln w="38100">
            <a:solidFill>
              <a:srgbClr val="217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26902" y="3670536"/>
            <a:ext cx="3215310" cy="276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0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84" y="901177"/>
            <a:ext cx="6400800" cy="44637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1"/>
                <a:ext cx="9144000" cy="444842"/>
              </a:xfrm>
              <a:solidFill>
                <a:srgbClr val="2179AD"/>
              </a:solidFill>
            </p:spPr>
            <p:txBody>
              <a:bodyPr>
                <a:norm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Heavy flavor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𝒗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2400" b="1" i="1" dirty="0">
                  <a:solidFill>
                    <a:schemeClr val="bg1"/>
                  </a:solidFill>
                  <a:latin typeface="SansSerif" panose="00000400000000000000" pitchFamily="2" charset="2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"/>
                <a:ext cx="9144000" cy="444842"/>
              </a:xfrm>
              <a:blipFill rotWithShape="0">
                <a:blip r:embed="rId4"/>
                <a:stretch>
                  <a:fillRect t="-16438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14</a:t>
            </a:fld>
            <a:endParaRPr lang="en-US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2199860" y="5332520"/>
                <a:ext cx="4744279" cy="11477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Significant non-0 heavy flavor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𝑐h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dependence;</a:t>
                </a:r>
              </a:p>
              <a:p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860" y="5332520"/>
                <a:ext cx="4744279" cy="1147794"/>
              </a:xfrm>
              <a:prstGeom prst="rect">
                <a:avLst/>
              </a:prstGeom>
              <a:blipFill rotWithShape="0">
                <a:blip r:embed="rId5"/>
                <a:stretch>
                  <a:fillRect l="-1799" t="-7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870324" y="684137"/>
            <a:ext cx="2557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r-IN">
                <a:solidFill>
                  <a:srgbClr val="0033CC"/>
                </a:solidFill>
                <a:latin typeface="Times New Roman" charset="0"/>
                <a:ea typeface="Times New Roman" charset="0"/>
                <a:cs typeface="Times New Roman" charset="0"/>
                <a:hlinkClick r:id="rId6"/>
              </a:rPr>
              <a:t>ATLAS-CONF-2017-006</a:t>
            </a:r>
            <a:endParaRPr lang="en-US" dirty="0">
              <a:solidFill>
                <a:srgbClr val="0033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2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Summary of 2-particle results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976888" y="4148610"/>
                <a:ext cx="3161559" cy="4543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𝑐h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</a:t>
                </a:r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888" y="4148610"/>
                <a:ext cx="3161559" cy="454301"/>
              </a:xfrm>
              <a:prstGeom prst="rect">
                <a:avLst/>
              </a:prstGeom>
              <a:blipFill rotWithShape="0">
                <a:blip r:embed="rId3"/>
                <a:stretch>
                  <a:fillRect l="-1734" t="-14865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15</a:t>
            </a:fld>
            <a:endParaRPr lang="en-US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5774174" y="4169257"/>
                <a:ext cx="3161559" cy="4543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 HF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</a:t>
                </a:r>
                <a:r>
                  <a:rPr lang="en-US" sz="2000" i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20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+Pb</a:t>
                </a:r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174" y="4169257"/>
                <a:ext cx="3161559" cy="454301"/>
              </a:xfrm>
              <a:prstGeom prst="rect">
                <a:avLst/>
              </a:prstGeom>
              <a:blipFill rotWithShape="0">
                <a:blip r:embed="rId6"/>
                <a:stretch>
                  <a:fillRect l="-1734" t="-14865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16051" y="5239435"/>
                <a:ext cx="790492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Working definition of collectivity: </a:t>
                </a:r>
                <a:r>
                  <a:rPr lang="en-US" sz="24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multi-particle correlation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across large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𝜂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51" y="5239435"/>
                <a:ext cx="7904922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002" t="-5839" r="-463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26" y="941029"/>
            <a:ext cx="4572000" cy="31883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192"/>
            <a:ext cx="4572000" cy="31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3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04521"/>
            <a:ext cx="9144000" cy="1001435"/>
          </a:xfrm>
          <a:solidFill>
            <a:srgbClr val="2179AD"/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ansSerif" panose="00000400000000000000" pitchFamily="2" charset="2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  Multi-particle correlation results</a:t>
            </a:r>
            <a:endParaRPr lang="en-US" sz="32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16</a:t>
            </a:fld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2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323" y="532496"/>
            <a:ext cx="3450482" cy="3968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SansSerif" panose="00000400000000000000" pitchFamily="2" charset="2"/>
              </a:rPr>
              <a:t>Cumulant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124980" y="579369"/>
                <a:ext cx="5785490" cy="40588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Flow fluctuates event-by-event</a:t>
                </a:r>
              </a:p>
              <a:p>
                <a:pPr lvl="1"/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 system: Bessel-Gaussian;</a:t>
                </a:r>
              </a:p>
              <a:p>
                <a:pPr lvl="1"/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 system: not clear, power function?</a:t>
                </a:r>
              </a:p>
              <a:p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2PC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alone not enough to reflect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𝑝</m:t>
                    </m:r>
                    <m:d>
                      <m:dPr>
                        <m:ctrlPr>
                          <a:rPr lang="mr-IN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4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≡</m:t>
                    </m:r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𝑖𝑛</m:t>
                            </m:r>
                            <m:d>
                              <m:dPr>
                                <m:ctrlPr>
                                  <a:rPr lang="mr-IN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≡</m:t>
                    </m:r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𝑖𝑛</m:t>
                            </m:r>
                            <m:d>
                              <m:dPr>
                                <m:ctrlPr>
                                  <a:rPr lang="mr-IN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𝑙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…</m:t>
                    </m:r>
                  </m:oMath>
                </a14:m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80" y="579369"/>
                <a:ext cx="5785490" cy="4058892"/>
              </a:xfrm>
              <a:prstGeom prst="rect">
                <a:avLst/>
              </a:prstGeom>
              <a:blipFill rotWithShape="0">
                <a:blip r:embed="rId4"/>
                <a:stretch>
                  <a:fillRect l="-1475" t="-2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17</a:t>
            </a:fld>
            <a:endParaRPr lang="en-US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124980" y="4876801"/>
                <a:ext cx="8947046" cy="127220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Cumulant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combination of moments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4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≡</m:t>
                    </m:r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e>
                    </m:d>
                  </m:oMath>
                </a14:m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≡</m:t>
                    </m:r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solidFill>
                              <a:srgbClr val="2179AD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2179AD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−2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80" y="4876801"/>
                <a:ext cx="8947046" cy="1272208"/>
              </a:xfrm>
              <a:prstGeom prst="rect">
                <a:avLst/>
              </a:prstGeom>
              <a:blipFill rotWithShape="0">
                <a:blip r:embed="rId5"/>
                <a:stretch>
                  <a:fillRect l="-954" t="-6699" b="-2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867102" y="6156716"/>
            <a:ext cx="2031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2179AD"/>
                </a:solidFill>
                <a:latin typeface="Times New Roman" charset="0"/>
                <a:ea typeface="Times New Roman" charset="0"/>
                <a:cs typeface="Times New Roman" charset="0"/>
              </a:rPr>
              <a:t>flow+non-flow</a:t>
            </a:r>
            <a:endParaRPr lang="en-US" sz="2400" dirty="0">
              <a:solidFill>
                <a:srgbClr val="2179AD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7085" y="6156716"/>
            <a:ext cx="2280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mostly 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non-flow</a:t>
            </a:r>
            <a:endParaRPr lang="en-US" sz="24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74575" y="6042991"/>
            <a:ext cx="0" cy="2385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27208" y="6029739"/>
            <a:ext cx="312340" cy="2517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80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4" y="2398720"/>
            <a:ext cx="4577839" cy="38171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59" y="2398720"/>
            <a:ext cx="4625788" cy="36746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1"/>
                <a:ext cx="9144000" cy="444842"/>
              </a:xfrm>
              <a:solidFill>
                <a:srgbClr val="2179AD"/>
              </a:solidFill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𝒄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𝟐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𝟒</m:t>
                        </m:r>
                      </m:e>
                    </m:d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&lt;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⇔</m:t>
                    </m:r>
                  </m:oMath>
                </a14:m>
                <a:r>
                  <a:rPr lang="en-US" sz="2400" b="1" i="1" dirty="0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 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collectivity?</a:t>
                </a:r>
                <a:endParaRPr lang="en-US" sz="2400" b="1" dirty="0">
                  <a:solidFill>
                    <a:schemeClr val="bg1"/>
                  </a:solidFill>
                  <a:latin typeface="SansSerif" panose="00000400000000000000" pitchFamily="2" charset="2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"/>
                <a:ext cx="9144000" cy="444842"/>
              </a:xfrm>
              <a:blipFill rotWithShape="0">
                <a:blip r:embed="rId5"/>
                <a:stretch>
                  <a:fillRect t="-16438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124980" y="645629"/>
                <a:ext cx="8894039" cy="8916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≡</m:t>
                    </m:r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e>
                    </m:d>
                  </m:oMath>
                </a14:m>
                <a:endPara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≡</m:t>
                    </m:r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</m:e>
                    </m:d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−2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80" y="645629"/>
                <a:ext cx="8894039" cy="891623"/>
              </a:xfrm>
              <a:prstGeom prst="rect">
                <a:avLst/>
              </a:prstGeom>
              <a:blipFill rotWithShape="0">
                <a:blip r:embed="rId6"/>
                <a:stretch>
                  <a:fillRect l="-960" t="-6849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18</a:t>
            </a:fld>
            <a:endParaRPr lang="en-US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566709" y="645629"/>
                <a:ext cx="415699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sz="2400" dirty="0" smtClean="0">
                    <a:solidFill>
                      <a:schemeClr val="accent3">
                        <a:lumMod val="50000"/>
                      </a:schemeClr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400" i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≡</m:t>
                    </m:r>
                    <m:sSubSup>
                      <m:sSubSupPr>
                        <m:ctrlPr>
                          <a:rPr lang="en-US" sz="24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sz="2400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400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+2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𝛿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mbria Math" charset="0"/>
                  <a:cs typeface="Cambria Math" charset="0"/>
                </a:endParaRPr>
              </a:p>
              <a:p>
                <a:pPr lvl="1"/>
                <a:r>
                  <a:rPr lang="en-US" sz="2400" dirty="0" smtClean="0">
                    <a:solidFill>
                      <a:schemeClr val="accent3">
                        <a:lumMod val="50000"/>
                      </a:schemeClr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2400" i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=…=−</m:t>
                    </m:r>
                    <m:sSubSup>
                      <m:sSubSupPr>
                        <m:ctrlPr>
                          <a:rPr lang="en-US" sz="24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sz="2400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709" y="645629"/>
                <a:ext cx="4156990" cy="830997"/>
              </a:xfrm>
              <a:prstGeom prst="rect">
                <a:avLst/>
              </a:prstGeom>
              <a:blipFill rotWithShape="0">
                <a:blip r:embed="rId7"/>
                <a:stretch>
                  <a:fillRect r="-4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>
            <a:off x="3205181" y="1130543"/>
            <a:ext cx="1724628" cy="0"/>
          </a:xfrm>
          <a:prstGeom prst="straightConnector1">
            <a:avLst/>
          </a:prstGeom>
          <a:ln w="381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24557" y="673087"/>
            <a:ext cx="1638992" cy="46166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Gaussian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24980" y="1677412"/>
            <a:ext cx="9019020" cy="469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Non-flow significantly larger in small system, non-Gaussian expected.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32465" y="5507729"/>
            <a:ext cx="1406327" cy="707886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Short-range non-flow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38835" y="6225077"/>
            <a:ext cx="2593585" cy="40011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200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Long-range collectivity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87136" y="4512439"/>
            <a:ext cx="1045329" cy="134923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594909" y="4444672"/>
            <a:ext cx="1859236" cy="133756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576332" y="5012893"/>
            <a:ext cx="1045329" cy="1349233"/>
          </a:xfrm>
          <a:prstGeom prst="straightConnector1">
            <a:avLst/>
          </a:prstGeom>
          <a:ln w="38100">
            <a:solidFill>
              <a:srgbClr val="0033CC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232420" y="5277490"/>
            <a:ext cx="589713" cy="1147642"/>
          </a:xfrm>
          <a:prstGeom prst="straightConnector1">
            <a:avLst/>
          </a:prstGeom>
          <a:ln w="38100">
            <a:solidFill>
              <a:srgbClr val="0033CC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75876" y="2363113"/>
            <a:ext cx="874644" cy="40011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Dijet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943156" y="2763223"/>
            <a:ext cx="1269808" cy="98071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76302" y="3273521"/>
            <a:ext cx="951101" cy="40011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Pb+Pb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26317" y="3273521"/>
            <a:ext cx="441076" cy="40011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endParaRPr lang="en-US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21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4" grpId="0" animBg="1"/>
      <p:bldP spid="19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1"/>
                <a:ext cx="9144000" cy="444842"/>
              </a:xfrm>
              <a:solidFill>
                <a:srgbClr val="2179AD"/>
              </a:solidFill>
            </p:spPr>
            <p:txBody>
              <a:bodyPr>
                <a:norm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How to remove non-flow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𝒄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𝟐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𝟒</m:t>
                        </m:r>
                      </m:e>
                    </m:d>
                  </m:oMath>
                </a14:m>
                <a:endParaRPr lang="en-US" sz="2400" b="1" dirty="0">
                  <a:solidFill>
                    <a:schemeClr val="bg1"/>
                  </a:solidFill>
                  <a:latin typeface="SansSerif" panose="00000400000000000000" pitchFamily="2" charset="2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"/>
                <a:ext cx="9144000" cy="444842"/>
              </a:xfrm>
              <a:blipFill rotWithShape="0">
                <a:blip r:embed="rId3"/>
                <a:stretch>
                  <a:fillRect t="-16438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124980" y="552864"/>
                <a:ext cx="8894039" cy="8078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KEY: define new </a:t>
                </a:r>
                <a:r>
                  <a:rPr lang="en-US" sz="2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cumulant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across large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𝜂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endParaRPr 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80" y="552864"/>
                <a:ext cx="8894039" cy="807867"/>
              </a:xfrm>
              <a:prstGeom prst="rect">
                <a:avLst/>
              </a:prstGeom>
              <a:blipFill rotWithShape="0">
                <a:blip r:embed="rId4"/>
                <a:stretch>
                  <a:fillRect l="-960" t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19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40730"/>
            <a:ext cx="4572000" cy="2136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7626"/>
            <a:ext cx="4572000" cy="2136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40731"/>
            <a:ext cx="4572000" cy="2136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37625"/>
            <a:ext cx="4572000" cy="2136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64974" y="1182680"/>
                <a:ext cx="2690191" cy="572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4</m:t>
                          </m:r>
                        </m:e>
                      </m:d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𝑖𝑛</m:t>
                              </m:r>
                              <m:d>
                                <m:dPr>
                                  <m:ctrlPr>
                                    <a:rPr lang="mr-IN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974" y="1182680"/>
                <a:ext cx="2690191" cy="57214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64973" y="3879498"/>
                <a:ext cx="2690191" cy="572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4</m:t>
                          </m:r>
                        </m:e>
                      </m:d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𝑖𝑛</m:t>
                              </m:r>
                              <m:d>
                                <m:dPr>
                                  <m:ctrlPr>
                                    <a:rPr lang="mr-IN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973" y="3879498"/>
                <a:ext cx="2690191" cy="57214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936973" y="1182680"/>
                <a:ext cx="2690191" cy="572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4</m:t>
                          </m:r>
                        </m:e>
                      </m:d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𝑖𝑛</m:t>
                              </m:r>
                              <m:d>
                                <m:dPr>
                                  <m:ctrlPr>
                                    <a:rPr lang="mr-IN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973" y="1182680"/>
                <a:ext cx="2690191" cy="572144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36972" y="3879498"/>
                <a:ext cx="2690191" cy="572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4</m:t>
                          </m:r>
                        </m:e>
                      </m:d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𝑖𝑛</m:t>
                              </m:r>
                              <m:d>
                                <m:dPr>
                                  <m:ctrlPr>
                                    <a:rPr lang="mr-IN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972" y="3879498"/>
                <a:ext cx="2690191" cy="57214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 flipV="1">
            <a:off x="1205948" y="1550505"/>
            <a:ext cx="1404730" cy="576202"/>
          </a:xfrm>
          <a:prstGeom prst="straightConnector1">
            <a:avLst/>
          </a:prstGeom>
          <a:ln w="254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205946" y="1546263"/>
            <a:ext cx="1722784" cy="652910"/>
          </a:xfrm>
          <a:prstGeom prst="straightConnector1">
            <a:avLst/>
          </a:prstGeom>
          <a:ln w="254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205945" y="1554552"/>
            <a:ext cx="2104243" cy="729358"/>
          </a:xfrm>
          <a:prstGeom prst="straightConnector1">
            <a:avLst/>
          </a:prstGeom>
          <a:ln w="254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205944" y="1546262"/>
            <a:ext cx="2422296" cy="810080"/>
          </a:xfrm>
          <a:prstGeom prst="straightConnector1">
            <a:avLst/>
          </a:prstGeom>
          <a:ln w="254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196977" y="4263112"/>
            <a:ext cx="1404730" cy="576202"/>
          </a:xfrm>
          <a:prstGeom prst="straightConnector1">
            <a:avLst/>
          </a:prstGeom>
          <a:ln w="254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196975" y="4258870"/>
            <a:ext cx="1722784" cy="652910"/>
          </a:xfrm>
          <a:prstGeom prst="straightConnector1">
            <a:avLst/>
          </a:prstGeom>
          <a:ln w="254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844017" y="4267159"/>
            <a:ext cx="457200" cy="1135780"/>
          </a:xfrm>
          <a:prstGeom prst="straightConnector1">
            <a:avLst/>
          </a:prstGeom>
          <a:ln w="254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310188" y="4258869"/>
            <a:ext cx="309081" cy="949236"/>
          </a:xfrm>
          <a:prstGeom prst="straightConnector1">
            <a:avLst/>
          </a:prstGeom>
          <a:ln w="254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781517" y="1550505"/>
            <a:ext cx="1404730" cy="576202"/>
          </a:xfrm>
          <a:prstGeom prst="straightConnector1">
            <a:avLst/>
          </a:prstGeom>
          <a:ln w="254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781515" y="1546263"/>
            <a:ext cx="1722784" cy="652910"/>
          </a:xfrm>
          <a:prstGeom prst="straightConnector1">
            <a:avLst/>
          </a:prstGeom>
          <a:ln w="254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983640" y="1554553"/>
            <a:ext cx="902117" cy="980534"/>
          </a:xfrm>
          <a:prstGeom prst="straightConnector1">
            <a:avLst/>
          </a:prstGeom>
          <a:ln w="254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6983641" y="1546262"/>
            <a:ext cx="1220168" cy="1153571"/>
          </a:xfrm>
          <a:prstGeom prst="straightConnector1">
            <a:avLst/>
          </a:prstGeom>
          <a:ln w="254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768980" y="4263112"/>
            <a:ext cx="1404730" cy="576202"/>
          </a:xfrm>
          <a:prstGeom prst="straightConnector1">
            <a:avLst/>
          </a:prstGeom>
          <a:ln w="254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5768978" y="4258870"/>
            <a:ext cx="1722784" cy="652910"/>
          </a:xfrm>
          <a:prstGeom prst="straightConnector1">
            <a:avLst/>
          </a:prstGeom>
          <a:ln w="254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971103" y="4267160"/>
            <a:ext cx="902117" cy="980534"/>
          </a:xfrm>
          <a:prstGeom prst="straightConnector1">
            <a:avLst/>
          </a:prstGeom>
          <a:ln w="254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8004313" y="4258870"/>
            <a:ext cx="186959" cy="1144069"/>
          </a:xfrm>
          <a:prstGeom prst="straightConnector1">
            <a:avLst/>
          </a:prstGeom>
          <a:ln w="254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73400" y="3281605"/>
            <a:ext cx="3425197" cy="40011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200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Short-range non-flow dominate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45401" y="3259101"/>
            <a:ext cx="3425197" cy="40011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Long-range non-flow dominate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2"/>
          <p:cNvSpPr txBox="1">
            <a:spLocks/>
          </p:cNvSpPr>
          <p:nvPr/>
        </p:nvSpPr>
        <p:spPr>
          <a:xfrm>
            <a:off x="1221696" y="6137422"/>
            <a:ext cx="6700605" cy="43156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Subevent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cumulant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measures long-range collectivity.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05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51" grpId="0" animBg="1"/>
      <p:bldP spid="52" grpId="0" animBg="1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04521"/>
            <a:ext cx="9144000" cy="1001435"/>
          </a:xfrm>
          <a:solidFill>
            <a:srgbClr val="2179AD"/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ansSerif" panose="00000400000000000000" pitchFamily="2" charset="2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  2-particle correlation results</a:t>
            </a:r>
            <a:endParaRPr lang="en-US" sz="32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2</a:t>
            </a:fld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46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" y="1321695"/>
            <a:ext cx="5532576" cy="4155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1"/>
                <a:ext cx="9144000" cy="444842"/>
              </a:xfrm>
              <a:solidFill>
                <a:srgbClr val="2179AD"/>
              </a:solidFill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𝟒</m:t>
                        </m:r>
                      </m:e>
                    </m:d>
                  </m:oMath>
                </a14:m>
                <a:r>
                  <a:rPr lang="en-US" sz="2400" b="1" dirty="0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𝟐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400" b="1" i="1" dirty="0">
                  <a:solidFill>
                    <a:schemeClr val="bg1"/>
                  </a:solidFill>
                  <a:latin typeface="SansSerif" panose="00000400000000000000" pitchFamily="2" charset="2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"/>
                <a:ext cx="9144000" cy="444842"/>
              </a:xfrm>
              <a:blipFill rotWithShape="0">
                <a:blip r:embed="rId4"/>
                <a:stretch>
                  <a:fillRect t="-15068" b="-30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1154242" y="6050133"/>
                <a:ext cx="6835515" cy="8078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Both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much smaller with subevent.</a:t>
                </a:r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242" y="6050133"/>
                <a:ext cx="6835515" cy="807867"/>
              </a:xfrm>
              <a:prstGeom prst="rect">
                <a:avLst/>
              </a:prstGeom>
              <a:blipFill rotWithShape="0">
                <a:blip r:embed="rId5"/>
                <a:stretch>
                  <a:fillRect l="-1159" t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20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51" y="804434"/>
            <a:ext cx="5275621" cy="49592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47520" y="804434"/>
                <a:ext cx="279910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400" i="1" smtClean="0">
                              <a:solidFill>
                                <a:srgbClr val="0033CC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33CC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4</m:t>
                          </m:r>
                        </m:e>
                      </m:d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2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20" y="804434"/>
                <a:ext cx="2799100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riangle 6"/>
          <p:cNvSpPr/>
          <p:nvPr/>
        </p:nvSpPr>
        <p:spPr>
          <a:xfrm>
            <a:off x="1349113" y="2098623"/>
            <a:ext cx="1109272" cy="464695"/>
          </a:xfrm>
          <a:prstGeom prst="triangl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2731" y="1988006"/>
                <a:ext cx="9792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e>
                      </m:d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1" y="1988006"/>
                <a:ext cx="979242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094280" y="2608288"/>
            <a:ext cx="1670798" cy="2713220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4444" y="3791860"/>
                <a:ext cx="990912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𝟐</m:t>
                              </m:r>
                            </m:e>
                          </m:d>
                        </m:e>
                        <m:sup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4" y="3791860"/>
                <a:ext cx="990912" cy="47000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Brace 11"/>
          <p:cNvSpPr/>
          <p:nvPr/>
        </p:nvSpPr>
        <p:spPr>
          <a:xfrm>
            <a:off x="2929124" y="1988006"/>
            <a:ext cx="248792" cy="3378652"/>
          </a:xfrm>
          <a:prstGeom prst="rightBrac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177916" y="3473784"/>
                <a:ext cx="6591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𝟒</m:t>
                          </m:r>
                        </m:e>
                      </m:d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7916" y="3473784"/>
                <a:ext cx="659155" cy="46166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33725" y="401875"/>
            <a:ext cx="2031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33CC"/>
                </a:solidFill>
                <a:latin typeface="Times New Roman" charset="0"/>
                <a:ea typeface="Times New Roman" charset="0"/>
                <a:cs typeface="Times New Roman" charset="0"/>
              </a:rPr>
              <a:t>flow+non-flow</a:t>
            </a:r>
            <a:endParaRPr lang="en-US" sz="2400" dirty="0">
              <a:solidFill>
                <a:srgbClr val="0033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13708" y="401875"/>
            <a:ext cx="2280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mostly 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non-flow</a:t>
            </a:r>
            <a:endParaRPr lang="en-US" sz="24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63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  <p:bldP spid="8" grpId="0"/>
      <p:bldP spid="9" grpId="0" animBg="1"/>
      <p:bldP spid="11" grpId="0"/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Subevent </a:t>
            </a:r>
            <a:r>
              <a:rPr lang="en-US" sz="2400" b="1" dirty="0" err="1" smtClean="0">
                <a:solidFill>
                  <a:schemeClr val="bg1"/>
                </a:solidFill>
                <a:latin typeface="SansSerif" panose="00000400000000000000" pitchFamily="2" charset="2"/>
              </a:rPr>
              <a:t>cumulant</a:t>
            </a:r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 method tested in 5.02 </a:t>
            </a:r>
            <a:r>
              <a:rPr lang="en-US" sz="2400" b="1" dirty="0" err="1" smtClean="0">
                <a:solidFill>
                  <a:schemeClr val="bg1"/>
                </a:solidFill>
                <a:latin typeface="SansSerif" panose="00000400000000000000" pitchFamily="2" charset="2"/>
              </a:rPr>
              <a:t>TeV</a:t>
            </a:r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SansSerif" panose="00000400000000000000" pitchFamily="2" charset="2"/>
              </a:rPr>
              <a:t>p</a:t>
            </a:r>
            <a:r>
              <a:rPr lang="en-US" sz="2400" b="1" dirty="0" err="1" smtClean="0">
                <a:solidFill>
                  <a:schemeClr val="bg1"/>
                </a:solidFill>
                <a:latin typeface="SansSerif" panose="00000400000000000000" pitchFamily="2" charset="2"/>
              </a:rPr>
              <a:t>+Pb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21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457200"/>
            <a:ext cx="8229600" cy="5139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/>
              <p:cNvSpPr txBox="1">
                <a:spLocks/>
              </p:cNvSpPr>
              <p:nvPr/>
            </p:nvSpPr>
            <p:spPr>
              <a:xfrm>
                <a:off x="1169423" y="5608702"/>
                <a:ext cx="6805153" cy="11022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evidence that non-flow is smaller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𝑐h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r>
                  <a:rPr lang="en-US" sz="24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Split observed at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𝑐h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suppression of non-flow;</a:t>
                </a:r>
                <a:endPara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423" y="5608702"/>
                <a:ext cx="6805153" cy="1102290"/>
              </a:xfrm>
              <a:prstGeom prst="rect">
                <a:avLst/>
              </a:prstGeom>
              <a:blipFill rotWithShape="0">
                <a:blip r:embed="rId4"/>
                <a:stretch>
                  <a:fillRect l="-1254" t="-7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319411" y="2943281"/>
            <a:ext cx="1058452" cy="40011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4% flow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390044" y="814039"/>
            <a:ext cx="1475820" cy="4092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739590" y="2292907"/>
            <a:ext cx="602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?</a:t>
            </a:r>
            <a:endParaRPr lang="en-US" sz="9600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13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13 </a:t>
            </a:r>
            <a:r>
              <a:rPr lang="en-US" sz="2400" b="1" dirty="0" err="1" smtClean="0">
                <a:solidFill>
                  <a:schemeClr val="bg1"/>
                </a:solidFill>
                <a:latin typeface="SansSerif" panose="00000400000000000000" pitchFamily="2" charset="2"/>
              </a:rPr>
              <a:t>TeV</a:t>
            </a:r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pp</a:t>
            </a:r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: comparison of methods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22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457200"/>
            <a:ext cx="8229600" cy="5139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457200"/>
            <a:ext cx="8229600" cy="5139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457200"/>
            <a:ext cx="8229600" cy="5139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523279" y="5462674"/>
                <a:ext cx="8097441" cy="11301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Standard </a:t>
                </a:r>
                <a:r>
                  <a:rPr lang="en-US" sz="2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cumulant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has positive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large residual non-flow;</a:t>
                </a:r>
              </a:p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subevent </a:t>
                </a:r>
                <a:r>
                  <a:rPr lang="en-US" sz="2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cumulant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suppresses short-range non-flow;</a:t>
                </a:r>
              </a:p>
              <a:p>
                <a:r>
                  <a:rPr lang="en-US" sz="24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</a:t>
                </a:r>
                <a:r>
                  <a:rPr lang="en-US" sz="24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subevent</a:t>
                </a:r>
                <a:r>
                  <a:rPr lang="en-US" sz="24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cumulant</a:t>
                </a:r>
                <a:r>
                  <a:rPr lang="en-US" sz="24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measures 4% flow down to 70 tracks.</a:t>
                </a:r>
                <a:endPara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79" y="5462674"/>
                <a:ext cx="8097441" cy="1130132"/>
              </a:xfrm>
              <a:prstGeom prst="rect">
                <a:avLst/>
              </a:prstGeom>
              <a:blipFill rotWithShape="0">
                <a:blip r:embed="rId6"/>
                <a:stretch>
                  <a:fillRect l="-1054" t="-7568" r="-452" b="-26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19411" y="4183355"/>
            <a:ext cx="1058452" cy="40011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4% flow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671773" y="2467847"/>
                <a:ext cx="2156231" cy="46506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}"/>
                              <m:ctrlPr>
                                <a:rPr lang="en-US" sz="20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773" y="2467847"/>
                <a:ext cx="2156231" cy="46506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1270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771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1"/>
                <a:ext cx="9144000" cy="444842"/>
              </a:xfrm>
              <a:solidFill>
                <a:srgbClr val="2179AD"/>
              </a:solidFill>
            </p:spPr>
            <p:txBody>
              <a:bodyPr>
                <a:norm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13 </a:t>
                </a:r>
                <a:r>
                  <a:rPr lang="en-US" sz="2400" b="1" dirty="0" err="1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TeV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 </a:t>
                </a:r>
                <a:r>
                  <a:rPr lang="en-US" sz="2400" b="1" i="1" dirty="0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pp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: 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𝒑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𝐓</m:t>
                        </m:r>
                      </m:sub>
                    </m:sSub>
                  </m:oMath>
                </a14:m>
                <a:r>
                  <a:rPr lang="en-US" sz="2400" b="1" i="1" dirty="0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 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region</a:t>
                </a:r>
                <a:endParaRPr lang="en-US" sz="2400" b="1" dirty="0">
                  <a:solidFill>
                    <a:schemeClr val="bg1"/>
                  </a:solidFill>
                  <a:latin typeface="SansSerif" panose="00000400000000000000" pitchFamily="2" charset="2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"/>
                <a:ext cx="9144000" cy="444842"/>
              </a:xfrm>
              <a:blipFill rotWithShape="0">
                <a:blip r:embed="rId3"/>
                <a:stretch>
                  <a:fillRect t="-16438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23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457200"/>
            <a:ext cx="8229600" cy="51391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411" y="3845153"/>
            <a:ext cx="1058452" cy="40011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4% flow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980" y="551313"/>
            <a:ext cx="3269660" cy="22587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1241502" y="5596345"/>
                <a:ext cx="6660995" cy="106017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range: higher fraction of non-flow;</a:t>
                </a:r>
              </a:p>
              <a:p>
                <a:r>
                  <a:rPr lang="en-US" sz="24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ONLY 3 subevent method gives larger flow signal;</a:t>
                </a: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502" y="5596345"/>
                <a:ext cx="6660995" cy="1060173"/>
              </a:xfrm>
              <a:prstGeom prst="rect">
                <a:avLst/>
              </a:prstGeom>
              <a:blipFill rotWithShape="0">
                <a:blip r:embed="rId6"/>
                <a:stretch>
                  <a:fillRect l="-1282" t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685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Comparison among systems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24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42739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59169" y="800244"/>
            <a:ext cx="4284831" cy="4092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96829" y="3217996"/>
            <a:ext cx="1918010" cy="669074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882359" y="3680749"/>
            <a:ext cx="1012486" cy="589438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100523" y="4959710"/>
                <a:ext cx="9043477" cy="17417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results from standard </a:t>
                </a:r>
                <a:r>
                  <a:rPr lang="en-US" sz="2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cumulant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unable to compare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3 subevent,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observed in 5.02 </a:t>
                </a:r>
                <a:r>
                  <a:rPr lang="en-US" sz="2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TeV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r>
                  <a:rPr lang="en-US" sz="24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Weak energy dependence in </a:t>
                </a:r>
                <a:r>
                  <a:rPr lang="en-US" sz="2400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Decreasing trend for central </a:t>
                </a:r>
                <a:r>
                  <a:rPr lang="en-US" sz="2400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24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+Pb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more sources?</a:t>
                </a: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3" y="4959710"/>
                <a:ext cx="9043477" cy="1741714"/>
              </a:xfrm>
              <a:prstGeom prst="rect">
                <a:avLst/>
              </a:prstGeom>
              <a:blipFill rotWithShape="0">
                <a:blip r:embed="rId4"/>
                <a:stretch>
                  <a:fillRect l="-876" t="-491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64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1"/>
                <a:ext cx="9144000" cy="444842"/>
              </a:xfrm>
              <a:solidFill>
                <a:srgbClr val="2179AD"/>
              </a:solidFill>
            </p:spPr>
            <p:txBody>
              <a:bodyPr>
                <a:norm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Third harmonic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𝒄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𝟑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𝟒</m:t>
                        </m:r>
                      </m:e>
                    </m:d>
                  </m:oMath>
                </a14:m>
                <a:endParaRPr lang="en-US" sz="2400" b="1" i="1" dirty="0">
                  <a:solidFill>
                    <a:schemeClr val="bg1"/>
                  </a:solidFill>
                  <a:latin typeface="SansSerif" panose="00000400000000000000" pitchFamily="2" charset="2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"/>
                <a:ext cx="9144000" cy="444842"/>
              </a:xfrm>
              <a:blipFill rotWithShape="0">
                <a:blip r:embed="rId3"/>
                <a:stretch>
                  <a:fillRect t="-16438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25</a:t>
            </a:fld>
            <a:endParaRPr lang="en-US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364760" y="5078235"/>
                <a:ext cx="7613965" cy="16710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till residual non-flow in standard method;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3 subevent is consistent with 0: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≪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luctuation kills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760" y="5078235"/>
                <a:ext cx="7613965" cy="1671068"/>
              </a:xfrm>
              <a:prstGeom prst="rect">
                <a:avLst/>
              </a:prstGeom>
              <a:blipFill rotWithShape="0">
                <a:blip r:embed="rId4"/>
                <a:stretch>
                  <a:fillRect l="-1121" t="-510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42739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41282" y="867213"/>
            <a:ext cx="4284831" cy="4092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2492532"/>
            <a:ext cx="3787116" cy="266237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605776" y="3323060"/>
            <a:ext cx="7413243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30" y="4849090"/>
            <a:ext cx="2085304" cy="185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3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Number of sources in initial stage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26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98275"/>
            <a:ext cx="4572000" cy="35680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124980" y="563671"/>
                <a:ext cx="8894039" cy="2091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0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Times New Roman" panose="02020603050405020304" pitchFamily="18" charset="0"/>
                      </a:rPr>
                      <m:t>≠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0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EbyE flow fluctuations associated with fluctuating initial conditions. </a:t>
                </a:r>
                <a:r>
                  <a:rPr lang="en-US" sz="2000" dirty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hlinkClick r:id="rId4"/>
                  </a:rPr>
                  <a:t>PRL 112, 082301 (2014)</a:t>
                </a:r>
                <a:endParaRPr lang="en-US" sz="20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luctuation can be quantified to the number of sources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initial stage:</a:t>
                </a:r>
              </a:p>
              <a:p>
                <a:endParaRPr lang="en-US" sz="800" dirty="0" smtClean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charset="0"/>
                          <a:cs typeface="Times New Roman" panose="02020603050405020304" pitchFamily="18" charset="0"/>
                        </a:rPr>
                        <m:t>                     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}"/>
                              <m:ctrlPr>
                                <a:rPr lang="en-US" sz="200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}"/>
                              <m:ctrlPr>
                                <a:rPr lang="en-US" sz="200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d>
                        </m:den>
                      </m:f>
                      <m:r>
                        <a:rPr lang="en-US" sz="20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3+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80" y="563671"/>
                <a:ext cx="8894039" cy="2091847"/>
              </a:xfrm>
              <a:prstGeom prst="rect">
                <a:avLst/>
              </a:prstGeom>
              <a:blipFill rotWithShape="0">
                <a:blip r:embed="rId5"/>
                <a:stretch>
                  <a:fillRect l="-617" t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124979" y="5949863"/>
                <a:ext cx="8894039" cy="9081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000" dirty="0" err="1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goes up to 20 at high multiplicity;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𝑝𝑝</m:t>
                    </m:r>
                  </m:oMath>
                </a14:m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approximately consistent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000" dirty="0" err="1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comparable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𝑐h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value.</a:t>
                </a:r>
                <a:endParaRPr lang="en-US" sz="20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79" y="5949863"/>
                <a:ext cx="8894039" cy="908137"/>
              </a:xfrm>
              <a:prstGeom prst="rect">
                <a:avLst/>
              </a:prstGeom>
              <a:blipFill rotWithShape="0">
                <a:blip r:embed="rId6"/>
                <a:stretch>
                  <a:fillRect l="-617" t="-6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9093"/>
            <a:ext cx="4572000" cy="3426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520831" y="3717915"/>
                <a:ext cx="8557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3200" b="1" dirty="0" smtClean="0">
                    <a:solidFill>
                      <a:srgbClr val="C00000"/>
                    </a:solidFill>
                  </a:rPr>
                  <a:t>?</a:t>
                </a:r>
                <a:endParaRPr lang="en-US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0831" y="3717915"/>
                <a:ext cx="855747" cy="584775"/>
              </a:xfrm>
              <a:prstGeom prst="rect">
                <a:avLst/>
              </a:prstGeom>
              <a:blipFill rotWithShape="0">
                <a:blip r:embed="rId8"/>
                <a:stretch>
                  <a:fillRect t="-12500" r="-17143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4002139" y="4382430"/>
            <a:ext cx="1795346" cy="0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400887" y="1742490"/>
                <a:ext cx="3622467" cy="716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d>
                            </m:e>
                          </m:d>
                        </m:den>
                      </m:f>
                      <m:r>
                        <a:rPr lang="en-US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charset="0"/>
                          <a:ea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887" y="1742490"/>
                <a:ext cx="3622467" cy="71686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5376578" y="5057017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2179AD"/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arXiv</a:t>
            </a:r>
            <a:r>
              <a:rPr lang="en-US" dirty="0">
                <a:solidFill>
                  <a:srgbClr val="2179AD"/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: 1606.08170</a:t>
            </a:r>
          </a:p>
        </p:txBody>
      </p:sp>
    </p:spTree>
    <p:extLst>
      <p:ext uri="{BB962C8B-B14F-4D97-AF65-F5344CB8AC3E}">
        <p14:creationId xmlns:p14="http://schemas.microsoft.com/office/powerpoint/2010/main" val="8059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47" y="3622803"/>
            <a:ext cx="4078961" cy="28687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Summary: what we know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27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16765" y="3266153"/>
            <a:ext cx="6840009" cy="382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Long-range flow-like correlation exist in small systems.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834" y="532176"/>
            <a:ext cx="3286539" cy="2787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591" y="3690159"/>
            <a:ext cx="3657600" cy="274087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809461" y="6424233"/>
            <a:ext cx="5647313" cy="382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Similarity between </a:t>
            </a:r>
            <a:r>
              <a:rPr lang="en-US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+Pb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2176"/>
            <a:ext cx="4114800" cy="283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94" y="405087"/>
            <a:ext cx="5185629" cy="2771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Summary: what we don’t know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28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973" y="499783"/>
            <a:ext cx="3200400" cy="27728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9" y="3503731"/>
            <a:ext cx="3657600" cy="31157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5777034" y="3232183"/>
                <a:ext cx="2796209" cy="4003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Origin of ridge? HF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7034" y="3232183"/>
                <a:ext cx="2796209" cy="400382"/>
              </a:xfrm>
              <a:prstGeom prst="rect">
                <a:avLst/>
              </a:prstGeom>
              <a:blipFill rotWithShape="0">
                <a:blip r:embed="rId6"/>
                <a:stretch>
                  <a:fillRect l="-1965" t="-15152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33" y="3602317"/>
            <a:ext cx="3886200" cy="3032812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875095" y="6475607"/>
            <a:ext cx="3782588" cy="400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Fluctuation of higher harmonics?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823789" y="6469981"/>
            <a:ext cx="4320210" cy="400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sources in small system?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64973" y="619096"/>
            <a:ext cx="887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EPOS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282601" y="3232183"/>
            <a:ext cx="2796209" cy="400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Collectivity in models?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227981" y="925915"/>
            <a:ext cx="1046920" cy="1765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0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62332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Back Up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29</a:t>
            </a:fld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2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4" y="689844"/>
            <a:ext cx="4577839" cy="3817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59" y="689844"/>
            <a:ext cx="4625788" cy="3674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Collectivity: from large to small system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124980" y="5134734"/>
                <a:ext cx="8894039" cy="15434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Working definition of collectivity: multi-particle correlation across large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𝜂</m:t>
                    </m:r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small system, </a:t>
                </a:r>
                <a:r>
                  <a:rPr lang="en-US" sz="2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dijet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behaves like long-range correlation;</a:t>
                </a:r>
              </a:p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So, how to remove </a:t>
                </a:r>
                <a:r>
                  <a:rPr lang="en-US" sz="2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dijet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2PC?</a:t>
                </a:r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80" y="5134734"/>
                <a:ext cx="8894039" cy="1543462"/>
              </a:xfrm>
              <a:prstGeom prst="rect">
                <a:avLst/>
              </a:prstGeom>
              <a:blipFill rotWithShape="0">
                <a:blip r:embed="rId5"/>
                <a:stretch>
                  <a:fillRect l="-960" t="-5512" b="-13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4254885" y="3798745"/>
            <a:ext cx="1406327" cy="707886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Short-range non-flow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61255" y="4516093"/>
            <a:ext cx="2593585" cy="40011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200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Long-range collectivity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209556" y="2803455"/>
            <a:ext cx="1045329" cy="134923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5617329" y="2735688"/>
            <a:ext cx="1859236" cy="133756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598752" y="3303909"/>
            <a:ext cx="1045329" cy="1349233"/>
          </a:xfrm>
          <a:prstGeom prst="straightConnector1">
            <a:avLst/>
          </a:prstGeom>
          <a:ln w="38100">
            <a:solidFill>
              <a:srgbClr val="0033CC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6254840" y="3568506"/>
            <a:ext cx="589713" cy="1147642"/>
          </a:xfrm>
          <a:prstGeom prst="straightConnector1">
            <a:avLst/>
          </a:prstGeom>
          <a:ln w="38100">
            <a:solidFill>
              <a:srgbClr val="0033CC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898296" y="654129"/>
            <a:ext cx="874644" cy="40011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Dijet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6965576" y="1054239"/>
            <a:ext cx="1269808" cy="98071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98722" y="1564537"/>
            <a:ext cx="951101" cy="40011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Pb+Pb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48737" y="1564537"/>
            <a:ext cx="441076" cy="40011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endParaRPr lang="en-US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3</a:t>
            </a:fld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3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What is collectivity?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30</a:t>
            </a:fld>
            <a:endParaRPr lang="en-US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12244" y="581891"/>
                <a:ext cx="9131756" cy="8972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b="1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Definition</a:t>
                </a:r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emergent phenomenon of a many-body interacting system;</a:t>
                </a:r>
              </a:p>
              <a:p>
                <a:r>
                  <a:rPr lang="en-US" sz="20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Working definition</a:t>
                </a:r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multi-particle correlation across large </a:t>
                </a:r>
                <a:r>
                  <a:rPr lang="en-US" sz="2000" dirty="0" err="1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pseudorapidity</a:t>
                </a:r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𝜂</m:t>
                    </m:r>
                  </m:oMath>
                </a14:m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20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4" y="581891"/>
                <a:ext cx="9131756" cy="897285"/>
              </a:xfrm>
              <a:prstGeom prst="rect">
                <a:avLst/>
              </a:prstGeom>
              <a:blipFill rotWithShape="0">
                <a:blip r:embed="rId3"/>
                <a:stretch>
                  <a:fillRect l="-601" t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6" y="1385047"/>
            <a:ext cx="7100047" cy="53250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764" y="5583411"/>
            <a:ext cx="3470563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 not from a common source: jet, resonance decay</a:t>
            </a:r>
            <a:r>
              <a:rPr lang="mr-I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000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amed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non-flow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649071" y="2850776"/>
            <a:ext cx="1075766" cy="255494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770095" y="5185558"/>
            <a:ext cx="1586752" cy="22016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669009" y="3512161"/>
            <a:ext cx="2356655" cy="1178384"/>
          </a:xfrm>
          <a:prstGeom prst="ellipse">
            <a:avLst/>
          </a:prstGeom>
          <a:noFill/>
          <a:ln w="635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648457" y="4593411"/>
            <a:ext cx="698555" cy="110814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26226" y="5854930"/>
            <a:ext cx="4200009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 particles from a common source: named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collectivity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A+A)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9668" y="2082879"/>
            <a:ext cx="19504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Pb+Pb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2.76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0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Origins of collectivity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31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244" y="581892"/>
            <a:ext cx="9131756" cy="502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state correlations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494908" y="1790896"/>
            <a:ext cx="1845806" cy="522176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1" y="1104311"/>
            <a:ext cx="2461715" cy="2480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247" y="1170616"/>
            <a:ext cx="2150624" cy="21464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0434" y="3549350"/>
            <a:ext cx="2656708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 structure from </a:t>
            </a:r>
            <a:r>
              <a:rPr lang="en-US" sz="200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 condition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7508" y="3585184"/>
            <a:ext cx="2928101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Momentum correlations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9376" y="2449043"/>
            <a:ext cx="2594720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Hydrodynamic flow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2244" y="4406278"/>
            <a:ext cx="9131756" cy="502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 state correlations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89956" y="5410802"/>
            <a:ext cx="3341602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 are produced with momentum </a:t>
            </a:r>
            <a:r>
              <a:rPr lang="en-US" sz="200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correlations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5" y="4842387"/>
            <a:ext cx="2604587" cy="1937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160757" y="447146"/>
                <a:ext cx="3265613" cy="8288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𝑑𝑁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den>
                      </m:f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𝐺</m:t>
                      </m:r>
                      <m:d>
                        <m:dPr>
                          <m:ctrlPr>
                            <a:rPr lang="mr-IN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1+2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0757" y="447146"/>
                <a:ext cx="3265613" cy="82881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090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/>
      <p:bldP spid="14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Why studying small systems?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32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" y="943473"/>
            <a:ext cx="4714021" cy="3844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2693" y="543363"/>
            <a:ext cx="3859307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 of models in large systems.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527" y="761675"/>
            <a:ext cx="4026567" cy="40265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1056" y="543363"/>
            <a:ext cx="3859307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so good in small systems</a:t>
            </a:r>
            <a:r>
              <a:rPr lang="mr-I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-2" y="4893985"/>
            <a:ext cx="9131756" cy="1856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 proton fluctuation can better distinguish different models;</a:t>
            </a:r>
          </a:p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smallest droplet of Quark Gluon Plasma (QGP)?</a:t>
            </a:r>
          </a:p>
          <a:p>
            <a:endParaRPr lang="en-US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other hand, it is important for experiments to provide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reliable results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small system. But this is not an easy task</a:t>
            </a:r>
            <a:r>
              <a:rPr lang="mr-IN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0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12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ZYAM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33</a:t>
            </a:fld>
            <a:endParaRPr lang="en-US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68561" y="1060817"/>
                <a:ext cx="4139515" cy="245296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quantify the strength of the ridge yield:</a:t>
                </a:r>
              </a:p>
              <a:p>
                <a:endPara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sz="2000" b="0" i="1" smtClean="0">
                                      <a:latin typeface="Cambria Math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latin typeface="Cambria Math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el-G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d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Δ</m:t>
                                  </m:r>
                                  <m:r>
                                    <a:rPr lang="el-G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𝜙</m:t>
                                  </m:r>
                                </m:e>
                              </m:nary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sup>
                              </m:sSup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sz="2000" b="0" i="1" smtClean="0">
                                      <a:latin typeface="Cambria Math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d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Δ</m:t>
                                  </m:r>
                                  <m:r>
                                    <a:rPr lang="el-G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𝜙</m:t>
                                  </m:r>
                                </m:e>
                              </m:nary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sz="2000" b="0" i="1" dirty="0" smtClean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endParaRPr lang="en-US" sz="2000" b="0" i="1" dirty="0" smtClean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700" b="0" i="1" smtClean="0"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7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17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p>
                      <m:r>
                        <a:rPr lang="en-US" sz="17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7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total</m:t>
                      </m:r>
                      <m:r>
                        <a:rPr lang="en-US" sz="17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7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number</m:t>
                      </m:r>
                      <m:r>
                        <a:rPr lang="en-US" sz="17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7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of</m:t>
                      </m:r>
                      <m:r>
                        <a:rPr lang="en-US" sz="17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7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trigger</m:t>
                      </m:r>
                      <m:r>
                        <a:rPr lang="en-US" sz="17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7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number</m:t>
                      </m:r>
                    </m:oMath>
                  </m:oMathPara>
                </a14:m>
                <a:endPara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68561" y="1060817"/>
                <a:ext cx="4139515" cy="2452968"/>
              </a:xfrm>
              <a:blipFill rotWithShape="0">
                <a:blip r:embed="rId3"/>
                <a:stretch>
                  <a:fillRect l="-1325" t="-2488" b="-10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314324" y="4046636"/>
                <a:ext cx="8693752" cy="12667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ZYAM method estimates ridge yield in near-side (presented in </a:t>
                </a:r>
                <a:r>
                  <a:rPr lang="en-US" sz="2000" u="sng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hlinkClick r:id="rId4"/>
                  </a:rPr>
                  <a:t>EPS 2015</a:t>
                </a:r>
                <a:r>
                  <a:rPr lang="en-US" sz="20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</a:t>
                </a:r>
              </a:p>
              <a:p>
                <a:r>
                  <a:rPr lang="en-US" sz="20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ZYAM assumes pairs under pedestal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ZYAM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uncorrelated;</a:t>
                </a:r>
              </a:p>
              <a:p>
                <a:r>
                  <a:rPr lang="en-US" sz="20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Due to the modulation of LRC in near-side, ridge yield may be underestimated.</a:t>
                </a:r>
                <a:endPara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4" y="4046636"/>
                <a:ext cx="8693752" cy="1266771"/>
              </a:xfrm>
              <a:prstGeom prst="rect">
                <a:avLst/>
              </a:prstGeom>
              <a:blipFill rotWithShape="0">
                <a:blip r:embed="rId5"/>
                <a:stretch>
                  <a:fillRect l="-631" t="-5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801786"/>
            <a:ext cx="4719782" cy="32448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77330" y="2842056"/>
            <a:ext cx="1668162" cy="1013254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62522" y="801786"/>
            <a:ext cx="988541" cy="1632497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14324" y="5311404"/>
            <a:ext cx="8693752" cy="447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to dominance of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dijet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ZYAM cannot estimate LRC in away-side.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14324" y="6022624"/>
            <a:ext cx="8693752" cy="447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method needed!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>
              <a:xfrm>
                <a:off x="3107724" y="3001397"/>
                <a:ext cx="1248031" cy="5258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ZYAM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724" y="3001397"/>
                <a:ext cx="1248031" cy="52585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" y="3018773"/>
            <a:ext cx="4034466" cy="7529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77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Per-trigger Yield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34</a:t>
            </a:fld>
            <a:endParaRPr lang="en-US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14503" y="734627"/>
                <a:ext cx="3236848" cy="679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>
                                      <a:latin typeface="Cambria Math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d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Δ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𝜙</m:t>
                                  </m:r>
                                </m:e>
                              </m:nary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sup>
                              </m:sSup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>
                                      <a:latin typeface="Cambria Math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d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Δ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𝜙</m:t>
                                  </m:r>
                                </m:e>
                              </m:nary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4503" y="734627"/>
                <a:ext cx="3236848" cy="67948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1419979"/>
            <a:ext cx="3657600" cy="2593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419979"/>
            <a:ext cx="3657600" cy="2593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4013011"/>
            <a:ext cx="3657600" cy="25930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4013011"/>
            <a:ext cx="3657600" cy="259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Performance of template fit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35</a:t>
            </a:fld>
            <a:endParaRPr lang="en-US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55812" y="744375"/>
                <a:ext cx="4432376" cy="381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templ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ridge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𝐹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periph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812" y="744375"/>
                <a:ext cx="4432376" cy="381643"/>
              </a:xfrm>
              <a:prstGeom prst="rect">
                <a:avLst/>
              </a:prstGeom>
              <a:blipFill rotWithShape="0"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82" y="1197551"/>
            <a:ext cx="3657600" cy="2631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282" y="1197551"/>
            <a:ext cx="3657600" cy="2631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82" y="3907067"/>
            <a:ext cx="3657600" cy="2631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282" y="3907067"/>
            <a:ext cx="3657600" cy="26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2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Coefficients from template fit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36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1" y="921415"/>
            <a:ext cx="7627627" cy="2717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1" y="3756012"/>
            <a:ext cx="7627459" cy="27172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23725" y="3756012"/>
            <a:ext cx="3813730" cy="2717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0" y="4114358"/>
                <a:ext cx="4227376" cy="289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templ</m:t>
                          </m:r>
                        </m:sup>
                      </m:sSup>
                      <m:d>
                        <m:d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periph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ridge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114358"/>
                <a:ext cx="4227376" cy="289310"/>
              </a:xfrm>
              <a:prstGeom prst="rect">
                <a:avLst/>
              </a:prstGeom>
              <a:blipFill rotWithShape="0">
                <a:blip r:embed="rId5"/>
                <a:stretch>
                  <a:fillRect l="-144" t="-8511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571999" y="4520995"/>
                <a:ext cx="3707040" cy="312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ridge</m:t>
                          </m:r>
                        </m:sup>
                      </m:sSup>
                      <m:d>
                        <m:d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2,2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9" y="4520995"/>
                <a:ext cx="3707040" cy="312650"/>
              </a:xfrm>
              <a:prstGeom prst="rect">
                <a:avLst/>
              </a:prstGeom>
              <a:blipFill rotWithShape="0">
                <a:blip r:embed="rId6"/>
                <a:stretch>
                  <a:fillRect l="-493" t="-3922" b="-25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71999" y="5128674"/>
                <a:ext cx="3883820" cy="6410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free parameters: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2,2</m:t>
                        </m:r>
                      </m:sub>
                    </m:sSub>
                  </m:oMath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fixed by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i="1" smtClean="0"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  <m:sSup>
                          <m:sSupPr>
                            <m:ctrlPr>
                              <a:rPr lang="el-GR" b="0" i="1" smtClean="0">
                                <a:latin typeface="Cambria Math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𝑌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templ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en-US" b="0" i="1" smtClean="0">
                                <a:latin typeface="Cambria Math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sup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Δ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𝑌</m:t>
                            </m:r>
                          </m:e>
                        </m:nary>
                      </m:e>
                    </m:nary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9" y="5128674"/>
                <a:ext cx="3883820" cy="641073"/>
              </a:xfrm>
              <a:prstGeom prst="rect">
                <a:avLst/>
              </a:prstGeom>
              <a:blipFill rotWithShape="0">
                <a:blip r:embed="rId7"/>
                <a:stretch>
                  <a:fillRect l="-3611" t="-42857" r="-628" b="-1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708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Comparison of methods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1625275" y="5118826"/>
                <a:ext cx="6147125" cy="165369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Fourier transform: </a:t>
                </a:r>
                <a:r>
                  <a:rPr lang="en-US" sz="2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dijet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biased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ZYAM: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𝑐h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could bias the results;</a:t>
                </a:r>
              </a:p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Template fit: less bias, none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constant.</a:t>
                </a:r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275" y="5118826"/>
                <a:ext cx="6147125" cy="1653697"/>
              </a:xfrm>
              <a:prstGeom prst="rect">
                <a:avLst/>
              </a:prstGeom>
              <a:blipFill rotWithShape="0">
                <a:blip r:embed="rId3"/>
                <a:stretch>
                  <a:fillRect l="-1389" t="-5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37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13" y="680640"/>
            <a:ext cx="6400800" cy="443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Factorization test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473306" y="5350149"/>
                <a:ext cx="8197385" cy="8078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Ridge arises from modulation of single-particle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distributions.</a:t>
                </a:r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06" y="5350149"/>
                <a:ext cx="8197385" cy="807867"/>
              </a:xfrm>
              <a:prstGeom prst="rect">
                <a:avLst/>
              </a:prstGeom>
              <a:blipFill rotWithShape="0">
                <a:blip r:embed="rId3"/>
                <a:stretch>
                  <a:fillRect l="-1042" t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743199" y="718023"/>
                <a:ext cx="3657600" cy="964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mr-IN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T</m:t>
                              </m:r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2,2</m:t>
                              </m:r>
                            </m:sub>
                          </m:sSub>
                          <m:d>
                            <m:dPr>
                              <m:ctrlPr>
                                <a:rPr lang="mr-IN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T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T</m:t>
                                  </m:r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2,2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mr-IN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T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T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9" y="718023"/>
                <a:ext cx="3657600" cy="9641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38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400"/>
            <a:ext cx="9144000" cy="323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7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Nucleon substructure fluctuation</a:t>
            </a:r>
            <a:endParaRPr lang="en-US" sz="2400" b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39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4" y="1460717"/>
            <a:ext cx="8471647" cy="48350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414" y="871992"/>
            <a:ext cx="486323" cy="552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40" y="444843"/>
            <a:ext cx="1402229" cy="14070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04661" y="917534"/>
            <a:ext cx="645803" cy="46166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4737" y="917534"/>
            <a:ext cx="480439" cy="46166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2400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2400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95018" y="3113590"/>
            <a:ext cx="5798916" cy="140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00177" y="2258263"/>
            <a:ext cx="5798916" cy="391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00177" y="2547102"/>
            <a:ext cx="5798916" cy="391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598176" y="986801"/>
            <a:ext cx="396249" cy="396249"/>
          </a:xfrm>
          <a:prstGeom prst="ellipse">
            <a:avLst/>
          </a:prstGeom>
          <a:gradFill flip="none" rotWithShape="1">
            <a:gsLst>
              <a:gs pos="0">
                <a:srgbClr val="2179AD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3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4" y="519105"/>
            <a:ext cx="8703640" cy="4844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ATLAS or CMS?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789041" y="5390915"/>
            <a:ext cx="5565915" cy="10469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are different: both trend and value;</a:t>
            </a:r>
          </a:p>
          <a:p>
            <a:r>
              <a:rPr lang="mr-IN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ecause methods are different!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4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72137" y="4031426"/>
            <a:ext cx="2418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dirty="0">
                <a:solidFill>
                  <a:srgbClr val="0033CC"/>
                </a:solidFill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PRL 116 (2016) 172301</a:t>
            </a:r>
            <a:endParaRPr lang="is-IS" dirty="0">
              <a:solidFill>
                <a:srgbClr val="0033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2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86" y="733288"/>
            <a:ext cx="6400800" cy="45017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1"/>
                <a:ext cx="9144000" cy="444842"/>
              </a:xfrm>
              <a:solidFill>
                <a:srgbClr val="2179AD"/>
              </a:solidFill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𝒑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𝐓</m:t>
                        </m:r>
                      </m:sub>
                    </m:sSub>
                  </m:oMath>
                </a14:m>
                <a:r>
                  <a:rPr lang="en-US" sz="2400" b="1" dirty="0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 dependence between </a:t>
                </a:r>
                <a:r>
                  <a:rPr lang="en-US" sz="2400" b="1" i="1" dirty="0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pp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 and </a:t>
                </a:r>
                <a:r>
                  <a:rPr lang="en-US" sz="2400" b="1" i="1" dirty="0" err="1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p</a:t>
                </a:r>
                <a:r>
                  <a:rPr lang="en-US" sz="2400" b="1" dirty="0" err="1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+Pb</a:t>
                </a:r>
                <a:endParaRPr lang="en-US" sz="2400" b="1" i="1" dirty="0">
                  <a:solidFill>
                    <a:schemeClr val="bg1"/>
                  </a:solidFill>
                  <a:latin typeface="SansSerif" panose="00000400000000000000" pitchFamily="2" charset="2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"/>
                <a:ext cx="9144000" cy="444842"/>
              </a:xfrm>
              <a:blipFill rotWithShape="0">
                <a:blip r:embed="rId4"/>
                <a:stretch>
                  <a:fillRect t="-16438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40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65845" y="1921565"/>
            <a:ext cx="530086" cy="3581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1538194" y="5235055"/>
                <a:ext cx="6067612" cy="98446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Disagree in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change in the </a:t>
                </a:r>
                <a:r>
                  <a:rPr lang="en-US" sz="2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dijet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shape.</a:t>
                </a:r>
              </a:p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Disagree in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not yet understood.</a:t>
                </a: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194" y="5235055"/>
                <a:ext cx="6067612" cy="984461"/>
              </a:xfrm>
              <a:prstGeom prst="rect">
                <a:avLst/>
              </a:prstGeom>
              <a:blipFill rotWithShape="0">
                <a:blip r:embed="rId5"/>
                <a:stretch>
                  <a:fillRect l="-1305" t="-8696" r="-502" b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218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1"/>
                <a:ext cx="9144000" cy="444842"/>
              </a:xfrm>
              <a:solidFill>
                <a:srgbClr val="2179AD"/>
              </a:solidFill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𝒑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𝐓</m:t>
                        </m:r>
                      </m:sub>
                    </m:sSub>
                  </m:oMath>
                </a14:m>
                <a:r>
                  <a:rPr lang="en-US" sz="2400" b="1" dirty="0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 dependence of heavy flavor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𝒗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2400" b="1" i="1" dirty="0">
                  <a:solidFill>
                    <a:schemeClr val="bg1"/>
                  </a:solidFill>
                  <a:latin typeface="SansSerif" panose="00000400000000000000" pitchFamily="2" charset="2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"/>
                <a:ext cx="9144000" cy="444842"/>
              </a:xfrm>
              <a:blipFill rotWithShape="0">
                <a:blip r:embed="rId3"/>
                <a:stretch>
                  <a:fillRect t="-16438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41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7223"/>
            <a:ext cx="8229600" cy="58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9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Data sets for </a:t>
            </a:r>
            <a:r>
              <a:rPr lang="en-US" sz="2400" b="1" dirty="0" err="1" smtClean="0">
                <a:solidFill>
                  <a:schemeClr val="bg1"/>
                </a:solidFill>
                <a:latin typeface="SansSerif" panose="00000400000000000000" pitchFamily="2" charset="2"/>
              </a:rPr>
              <a:t>cumulant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42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17" y="3834258"/>
            <a:ext cx="4758394" cy="2971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124980" y="601249"/>
                <a:ext cx="8894039" cy="318161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Studied in this analysis:</a:t>
                </a:r>
              </a:p>
              <a:p>
                <a:pPr lvl="1"/>
                <a:r>
                  <a:rPr lang="en-US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dependence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</a:t>
                </a:r>
                <a:r>
                  <a:rPr lang="en-US" sz="2000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</a:t>
                </a:r>
                <a:r>
                  <a:rPr lang="en-US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lvl="1"/>
                <a:r>
                  <a:rPr lang="en-US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Comparison between </a:t>
                </a:r>
                <a:r>
                  <a:rPr lang="en-US" sz="2000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</a:t>
                </a:r>
                <a:r>
                  <a:rPr lang="en-US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sz="2000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20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+Pb</a:t>
                </a:r>
                <a:r>
                  <a:rPr lang="en-US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collision systems included:</a:t>
                </a:r>
              </a:p>
              <a:p>
                <a:pPr lvl="1"/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 </a:t>
                </a:r>
                <a:r>
                  <a:rPr lang="en-US" sz="2000" dirty="0" err="1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TeV</a:t>
                </a:r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</a:t>
                </a:r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(2015+2016)</a:t>
                </a:r>
              </a:p>
              <a:p>
                <a:pPr lvl="1"/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5.02 </a:t>
                </a:r>
                <a:r>
                  <a:rPr lang="en-US" sz="2000" dirty="0" err="1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TeV</a:t>
                </a:r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</a:t>
                </a:r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(2015)</a:t>
                </a:r>
              </a:p>
              <a:p>
                <a:pPr lvl="1"/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5.02 </a:t>
                </a:r>
                <a:r>
                  <a:rPr lang="en-US" sz="2000" dirty="0" err="1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TeV</a:t>
                </a:r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err="1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2000" dirty="0" err="1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+Pb</a:t>
                </a:r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(2013+2016)</a:t>
                </a:r>
              </a:p>
              <a:p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ranges: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0.3&lt;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T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&lt;3.0</m:t>
                    </m:r>
                  </m:oMath>
                </a14:m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GeV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0.5&lt;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T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&lt;5.0</m:t>
                    </m:r>
                  </m:oMath>
                </a14:m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GeV;</a:t>
                </a:r>
              </a:p>
              <a:p>
                <a:r>
                  <a:rPr lang="en-US" sz="2000" dirty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High-multiplicity track triggers developed to enhance statistics </a:t>
                </a:r>
                <a:r>
                  <a:rPr lang="en-US" sz="20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</a:t>
                </a:r>
                <a:r>
                  <a:rPr lang="en-US" sz="2000" dirty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𝑐h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sz="2000" dirty="0" smtClean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80" y="601249"/>
                <a:ext cx="8894039" cy="3181611"/>
              </a:xfrm>
              <a:prstGeom prst="rect">
                <a:avLst/>
              </a:prstGeom>
              <a:blipFill rotWithShape="0">
                <a:blip r:embed="rId4"/>
                <a:stretch>
                  <a:fillRect l="-617" t="-2107" b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682" y="481538"/>
            <a:ext cx="4194412" cy="25361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0" y="3901687"/>
            <a:ext cx="4114800" cy="2716864"/>
          </a:xfrm>
          <a:prstGeom prst="rect">
            <a:avLst/>
          </a:prstGeom>
          <a:effectLst/>
        </p:spPr>
      </p:pic>
      <p:sp>
        <p:nvSpPr>
          <p:cNvPr id="9" name="TextBox 8"/>
          <p:cNvSpPr txBox="1"/>
          <p:nvPr/>
        </p:nvSpPr>
        <p:spPr>
          <a:xfrm>
            <a:off x="313150" y="3901687"/>
            <a:ext cx="1878906" cy="30777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HMT 5.02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endParaRPr lang="en-US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 rot="21183698">
            <a:off x="5296741" y="693411"/>
            <a:ext cx="2586966" cy="421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ATLAS Inner Detector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3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Subevent formula (w/o weight)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43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7" y="1043685"/>
            <a:ext cx="2049400" cy="428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479" y="533718"/>
            <a:ext cx="5604871" cy="1448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0" y="2648824"/>
            <a:ext cx="3097929" cy="543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38" y="2225332"/>
            <a:ext cx="3965351" cy="1448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1" y="4376469"/>
            <a:ext cx="3593598" cy="5433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67" y="4061909"/>
            <a:ext cx="3326701" cy="207799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82550" y="2040065"/>
            <a:ext cx="8595007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82550" y="3845295"/>
            <a:ext cx="8595007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1" y="6181699"/>
            <a:ext cx="8229600" cy="522707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546410" y="5029612"/>
            <a:ext cx="434897" cy="9810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6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26" y="594360"/>
            <a:ext cx="9144000" cy="41833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459495" y="530093"/>
            <a:ext cx="4284831" cy="4092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ansSerif" panose="00000400000000000000" pitchFamily="2" charset="2"/>
              </a:rPr>
              <a:t>Comparison with 2-particle correlation method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44</a:t>
            </a:fld>
            <a:endParaRPr lang="en-US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381347" y="5177706"/>
                <a:ext cx="8690679" cy="166339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4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template fit)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4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flow fluctuation;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(peripheral subtraction)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40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flow fluctuation at all?</a:t>
                </a: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47" y="5177706"/>
                <a:ext cx="8690679" cy="1663398"/>
              </a:xfrm>
              <a:prstGeom prst="rect">
                <a:avLst/>
              </a:prstGeom>
              <a:blipFill rotWithShape="0">
                <a:blip r:embed="rId4"/>
                <a:stretch>
                  <a:fillRect l="-982" t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33827" y="2295132"/>
                <a:ext cx="2468394" cy="338554"/>
              </a:xfrm>
              <a:prstGeom prst="rect">
                <a:avLst/>
              </a:prstGeom>
              <a:noFill/>
              <a:ln w="12700"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160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16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template fit</a:t>
                </a:r>
                <a:endParaRPr lang="en-US" sz="1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827" y="2295132"/>
                <a:ext cx="2468394" cy="338554"/>
              </a:xfrm>
              <a:prstGeom prst="rect">
                <a:avLst/>
              </a:prstGeom>
              <a:blipFill rotWithShape="0">
                <a:blip r:embed="rId5"/>
                <a:stretch>
                  <a:fillRect t="-5357" b="-21429"/>
                </a:stretch>
              </a:blipFill>
              <a:ln w="12700"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97378" y="3116604"/>
                <a:ext cx="2156159" cy="338554"/>
              </a:xfrm>
              <a:prstGeom prst="rect">
                <a:avLst/>
              </a:prstGeom>
              <a:noFill/>
              <a:ln w="12700"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033CC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33CC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33CC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1600" i="1" smtClean="0">
                            <a:solidFill>
                              <a:srgbClr val="0033CC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33CC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en-US" sz="16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3 subevent</a:t>
                </a:r>
                <a:endParaRPr lang="en-US" sz="16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378" y="3116604"/>
                <a:ext cx="2156159" cy="338554"/>
              </a:xfrm>
              <a:prstGeom prst="rect">
                <a:avLst/>
              </a:prstGeom>
              <a:blipFill rotWithShape="0">
                <a:blip r:embed="rId6"/>
                <a:stretch>
                  <a:fillRect t="-5357" b="-21429"/>
                </a:stretch>
              </a:blipFill>
              <a:ln w="12700"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08275" y="3410554"/>
                <a:ext cx="2468394" cy="338554"/>
              </a:xfrm>
              <a:prstGeom prst="rect">
                <a:avLst/>
              </a:prstGeom>
              <a:noFill/>
              <a:ln w="12700"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peripheral sub.</a:t>
                </a:r>
                <a:endPara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275" y="3410554"/>
                <a:ext cx="2468394" cy="338554"/>
              </a:xfrm>
              <a:prstGeom prst="rect">
                <a:avLst/>
              </a:prstGeom>
              <a:blipFill rotWithShape="0">
                <a:blip r:embed="rId7"/>
                <a:stretch>
                  <a:fillRect t="-5357" b="-21429"/>
                </a:stretch>
              </a:blipFill>
              <a:ln w="12700"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387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Title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4980" y="552864"/>
            <a:ext cx="8894039" cy="807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45</a:t>
            </a:fld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5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Peripheral subtraction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1614879" y="552863"/>
                <a:ext cx="5912356" cy="64840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long-range region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hr-HR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hr-HR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  <m:r>
                          <a:rPr lang="hr-HR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&gt;2</m:t>
                    </m:r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𝑌</m:t>
                    </m:r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𝐿𝑅𝐶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𝑑𝑖𝑗𝑒𝑡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⇒</m:t>
                    </m:r>
                    <m:d>
                      <m:dPr>
                        <m:begChr m:val="{"/>
                        <m:endChr m:val=""/>
                        <m:ctrlPr>
                          <a:rPr lang="mr-IN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mr-IN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mr-IN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𝑌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𝐻</m:t>
                                </m:r>
                              </m:sup>
                            </m:sSup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𝐿𝑅𝐶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𝐻</m:t>
                                </m:r>
                              </m:sup>
                            </m:sSubSup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𝑑𝑖𝑗𝑒𝑡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𝐻</m:t>
                                </m:r>
                              </m:sup>
                            </m:sSubSup>
                          </m:e>
                          <m:e>
                            <m:sSup>
                              <m:sSupPr>
                                <m:ctrlPr>
                                  <a:rPr lang="mr-IN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𝑌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𝐿</m:t>
                                </m:r>
                              </m:sup>
                            </m:sSup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</m:t>
                            </m:r>
                            <m:sSubSup>
                              <m:sSubSupPr>
                                <m:ctrlPr>
                                  <a:rPr lang="en-US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𝐿𝑅𝐶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𝐿</m:t>
                                </m:r>
                              </m:sup>
                            </m:sSubSup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𝑑𝑖𝑗𝑒𝑡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𝐿</m:t>
                                </m:r>
                              </m:sup>
                            </m:sSubSup>
                          </m:e>
                        </m:eqArr>
                      </m:e>
                    </m:d>
                  </m:oMath>
                </a14:m>
                <a:endParaRPr lang="en-US" sz="20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Cambria Math" charset="0"/>
                  <a:cs typeface="Cambria Math" charset="0"/>
                </a:endParaRPr>
              </a:p>
              <a:p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Assume: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𝑑𝑖𝑗𝑒𝑡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𝐻</m:t>
                        </m:r>
                      </m:sup>
                    </m:sSubSup>
                    <m:r>
                      <a:rPr lang="en-US" sz="20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𝑑𝑖𝑗𝑒𝑡</m:t>
                        </m:r>
                      </m:sub>
                    </m:sSub>
                    <m:sSubSup>
                      <m:sSubSup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𝑑𝑖𝑗𝑒𝑡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𝐿</m:t>
                        </m:r>
                      </m:sup>
                    </m:sSubSup>
                  </m:oMath>
                </a14:m>
                <a:endParaRPr 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mr-I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∆</m:t>
                            </m:r>
                            <m: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𝜂</m:t>
                            </m:r>
                          </m:e>
                        </m:d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&lt;1</m:t>
                        </m:r>
                      </m:sup>
                    </m:sSup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𝐿𝑅𝐶</m:t>
                        </m:r>
                      </m:sub>
                      <m:sup>
                        <m:d>
                          <m:dPr>
                            <m:begChr m:val="|"/>
                            <m:endChr m:val="|"/>
                            <m:ctrlP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∆</m:t>
                            </m:r>
                            <m: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𝜂</m:t>
                            </m:r>
                          </m:e>
                        </m:d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&lt;1</m:t>
                        </m:r>
                      </m:sup>
                    </m:sSubSup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𝑑𝑖𝑗𝑒𝑡</m:t>
                        </m:r>
                      </m:sub>
                      <m:sup>
                        <m:d>
                          <m:dPr>
                            <m:begChr m:val="|"/>
                            <m:endChr m:val="|"/>
                            <m:ctrlP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∆</m:t>
                            </m:r>
                            <m: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𝜂</m:t>
                            </m:r>
                          </m:e>
                        </m:d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&lt;1</m:t>
                        </m:r>
                      </m:sup>
                    </m:sSubSup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𝑗𝑒𝑡</m:t>
                        </m:r>
                      </m:sub>
                      <m:sup>
                        <m:d>
                          <m:dPr>
                            <m:begChr m:val="|"/>
                            <m:endChr m:val="|"/>
                            <m:ctrlP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∆</m:t>
                            </m:r>
                            <m: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𝜂</m:t>
                            </m:r>
                          </m:e>
                        </m:d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&lt;1</m:t>
                        </m:r>
                      </m:sup>
                    </m:sSubSup>
                  </m:oMath>
                </a14:m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mr-I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∆</m:t>
                            </m:r>
                            <m: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𝜂</m:t>
                            </m:r>
                          </m:e>
                        </m:d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&gt;2</m:t>
                        </m:r>
                      </m:sup>
                    </m:sSup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𝐿𝑅𝐶</m:t>
                        </m:r>
                      </m:sub>
                      <m:sup>
                        <m:d>
                          <m:dPr>
                            <m:begChr m:val="|"/>
                            <m:endChr m:val="|"/>
                            <m:ctrlP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∆</m:t>
                            </m:r>
                            <m: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𝜂</m:t>
                            </m:r>
                          </m:e>
                        </m:d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&gt;2</m:t>
                        </m:r>
                      </m:sup>
                    </m:sSubSup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𝑑𝑖𝑗𝑒𝑡</m:t>
                        </m:r>
                      </m:sub>
                      <m:sup>
                        <m:d>
                          <m:dPr>
                            <m:begChr m:val="|"/>
                            <m:endChr m:val="|"/>
                            <m:ctrlP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∆</m:t>
                            </m:r>
                            <m: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𝜂</m:t>
                            </m:r>
                          </m:e>
                        </m:d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&gt;2</m:t>
                        </m:r>
                      </m:sup>
                    </m:sSubSup>
                  </m:oMath>
                </a14:m>
                <a:endParaRPr lang="en-US" sz="20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Got: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𝑗𝑒𝑡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𝐻</m:t>
                        </m:r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∆</m:t>
                            </m:r>
                            <m: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𝜂</m:t>
                            </m:r>
                          </m:e>
                        </m:d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&lt;1</m:t>
                        </m:r>
                      </m:sup>
                    </m:sSubSup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𝑗𝑒𝑡</m:t>
                        </m:r>
                      </m:sub>
                    </m:sSub>
                    <m:sSubSup>
                      <m:sSubSup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𝑗𝑒𝑡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𝐿</m:t>
                        </m:r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∆</m:t>
                            </m:r>
                            <m:r>
                              <a:rPr lang="hr-HR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𝜂</m:t>
                            </m:r>
                          </m:e>
                        </m:d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&lt;1</m:t>
                        </m:r>
                      </m:sup>
                    </m:sSubSup>
                  </m:oMath>
                </a14:m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Assume: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𝑗𝑒𝑡</m:t>
                        </m:r>
                      </m:sub>
                    </m:sSub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𝑑𝑖𝑗𝑒𝑡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𝐿𝑅𝐶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𝐻</m:t>
                        </m:r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𝑜𝑏𝑠</m:t>
                        </m:r>
                      </m:sup>
                    </m:sSubSup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Times New Roman" panose="02020603050405020304" pitchFamily="18" charset="0"/>
                      </a:rPr>
                      <m:t>≡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Times New Roman" panose="02020603050405020304" pitchFamily="18" charset="0"/>
                          </a:rPr>
                          <m:t>𝐻</m:t>
                        </m:r>
                      </m:sup>
                    </m:sSup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Times New Roman" panose="02020603050405020304" pitchFamily="18" charset="0"/>
                          </a:rPr>
                          <m:t>𝑗𝑒𝑡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Times New Roman" panose="02020603050405020304" pitchFamily="18" charset="0"/>
                          </a:rPr>
                          <m:t>𝐿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Cambria Math" charset="0"/>
                    <a:cs typeface="Times New Roman" panose="02020603050405020304" pitchFamily="18" charset="0"/>
                  </a:rPr>
                  <a:t> (CMS should use this!)</a:t>
                </a:r>
              </a:p>
              <a:p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Cambria Math" charset="0"/>
                    <a:cs typeface="Times New Roman" panose="02020603050405020304" pitchFamily="18" charset="0"/>
                  </a:rPr>
                  <a:t>ZYAM is fine for short-range;</a:t>
                </a:r>
              </a:p>
              <a:p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Cambria Math" charset="0"/>
                    <a:cs typeface="Times New Roman" panose="02020603050405020304" pitchFamily="18" charset="0"/>
                  </a:rPr>
                  <a:t>But very problematic for long-range;</a:t>
                </a:r>
              </a:p>
              <a:p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Cambria Math" charset="0"/>
                    <a:cs typeface="Times New Roman" panose="02020603050405020304" pitchFamily="18" charset="0"/>
                  </a:rPr>
                  <a:t>But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Times New Roman" panose="02020603050405020304" pitchFamily="18" charset="0"/>
                          </a:rPr>
                          <m:t>𝐿</m:t>
                        </m:r>
                      </m:sup>
                    </m:sSup>
                    <m:r>
                      <a:rPr lang="is-IS" sz="20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0</m:t>
                    </m:r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Cambria Math" charset="0"/>
                    <a:cs typeface="Times New Roman" panose="02020603050405020304" pitchFamily="18" charset="0"/>
                  </a:rPr>
                  <a:t>, so maybe ZYAM is fine for long-range.</a:t>
                </a: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Cambria Math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𝐻</m:t>
                        </m:r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𝑜𝑏𝑠</m:t>
                        </m:r>
                      </m:sup>
                    </m:sSubSup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mr-I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𝑗𝑒𝑡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mr-IN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p>
                        </m:sSup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𝑗𝑒𝑡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879" y="552863"/>
                <a:ext cx="5912356" cy="6484041"/>
              </a:xfrm>
              <a:prstGeom prst="rect">
                <a:avLst/>
              </a:prstGeom>
              <a:blipFill rotWithShape="0">
                <a:blip r:embed="rId3"/>
                <a:stretch>
                  <a:fillRect l="-928" t="-1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46</a:t>
            </a:fld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Template fit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2211227" y="552863"/>
                <a:ext cx="4721545" cy="66828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long-range region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hr-HR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hr-HR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  <m:r>
                          <a:rPr lang="hr-HR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&gt;2</m:t>
                    </m:r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𝑌</m:t>
                    </m:r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𝐿𝑅𝐶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𝑑𝑖𝑗𝑒𝑡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⇒</m:t>
                    </m:r>
                    <m:d>
                      <m:dPr>
                        <m:begChr m:val="{"/>
                        <m:endChr m:val=""/>
                        <m:ctrlPr>
                          <a:rPr lang="mr-IN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mr-IN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𝑌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𝐻</m:t>
                                </m:r>
                              </m:sup>
                            </m:sSup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𝐿𝑅𝐶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𝐻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𝑑𝑖𝑗𝑒𝑡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𝐻</m:t>
                                </m:r>
                              </m:sup>
                            </m:sSubSup>
                          </m:e>
                          <m:e>
                            <m:sSup>
                              <m:sSupPr>
                                <m:ctrlPr>
                                  <a:rPr lang="mr-IN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𝑌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𝐿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</m:t>
                            </m:r>
                            <m:sSubSup>
                              <m:sSubSup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𝐿𝑅𝐶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𝐿</m:t>
                                </m:r>
                              </m:sup>
                            </m:sSubSup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𝑑𝑖𝑗𝑒𝑡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𝐿</m:t>
                                </m:r>
                              </m:sup>
                            </m:sSubSup>
                          </m:e>
                        </m:eqArr>
                      </m:e>
                    </m:d>
                  </m:oMath>
                </a14:m>
                <a:endParaRPr lang="en-US" sz="24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Cambria Math" charset="0"/>
                  <a:cs typeface="Cambria Math" charset="0"/>
                </a:endParaRPr>
              </a:p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Assume: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𝑑𝑖𝑗𝑒𝑡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𝐻</m:t>
                        </m:r>
                      </m:sup>
                    </m:sSubSup>
                    <m:r>
                      <a:rPr lang="en-US" sz="24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𝑑𝑖𝑗𝑒𝑡</m:t>
                        </m:r>
                      </m:sub>
                    </m:sSub>
                    <m:sSubSup>
                      <m:sSubSup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𝑑𝑖𝑗𝑒𝑡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𝐿</m:t>
                        </m:r>
                      </m:sup>
                    </m:sSubSup>
                  </m:oMath>
                </a14:m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 fit to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𝑑𝑖𝑗𝑒𝑡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Times New Roman" panose="02020603050405020304" pitchFamily="18" charset="0"/>
                          </a:rPr>
                          <m:t>𝐿𝑅𝐶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Times New Roman" panose="02020603050405020304" pitchFamily="18" charset="0"/>
                          </a:rPr>
                          <m:t>𝐻</m:t>
                        </m:r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Times New Roman" panose="02020603050405020304" pitchFamily="18" charset="0"/>
                          </a:rPr>
                          <m:t>𝑜𝑏𝑠</m:t>
                        </m:r>
                      </m:sup>
                    </m:sSubSup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≡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𝐻</m:t>
                        </m:r>
                      </m:sup>
                    </m:sSup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𝑑𝑖𝑗𝑒𝑡</m:t>
                        </m:r>
                      </m:sub>
                    </m:sSub>
                    <m:sSup>
                      <m:sSup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𝐿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𝐻</m:t>
                        </m:r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𝑜𝑏𝑠</m:t>
                        </m:r>
                      </m:sup>
                    </m:sSubSup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p>
                        </m:sSubSup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𝑑𝑖</m:t>
                            </m:r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𝑗𝑒𝑡</m:t>
                            </m:r>
                          </m:sub>
                        </m:sSub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mr-IN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𝑑𝑖</m:t>
                            </m:r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𝑗𝑒𝑡</m:t>
                            </m:r>
                          </m:sub>
                        </m:sSub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P.S. hidden issue: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𝑑𝑖𝑗𝑒𝑡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can be determined from fit??</a:t>
                </a: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227" y="552863"/>
                <a:ext cx="4721545" cy="6682823"/>
              </a:xfrm>
              <a:prstGeom prst="rect">
                <a:avLst/>
              </a:prstGeom>
              <a:blipFill rotWithShape="0">
                <a:blip r:embed="rId3"/>
                <a:stretch>
                  <a:fillRect l="-1809" t="-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47</a:t>
            </a:fld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4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Differences between methods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124980" y="612824"/>
                <a:ext cx="8894039" cy="590789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𝑌</m:t>
                        </m:r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mr-IN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∆</m:t>
                            </m:r>
                            <m:r>
                              <a:rPr lang="mr-IN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high</m:t>
                        </m:r>
                        <m:r>
                          <a:rPr lang="en-US" sz="2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mult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  =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𝐹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𝑌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mr-IN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∆</m:t>
                            </m:r>
                            <m:r>
                              <a:rPr lang="mr-IN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low</m:t>
                        </m:r>
                        <m:r>
                          <a:rPr lang="en-US" sz="2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mult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  +  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mr-IN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22</m:t>
                            </m:r>
                          </m:sub>
                        </m:sSub>
                      </m:e>
                    </m:d>
                    <m:func>
                      <m:func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cos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2∆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</m:func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 +  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𝐶</m:t>
                    </m:r>
                  </m:oMath>
                </a14:m>
                <a:endParaRPr lang="en-US" sz="24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Cambria Math" charset="0"/>
                  <a:cs typeface="Cambria Math" charset="0"/>
                </a:endParaRPr>
              </a:p>
              <a:p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to determine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𝐹</m:t>
                    </m:r>
                  </m:oMath>
                </a14:m>
                <a:r>
                  <a:rPr lang="en-US" sz="24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lvl="1"/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CMS: scale near-side short-range peak;</a:t>
                </a:r>
              </a:p>
              <a:p>
                <a:pPr lvl="1"/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ALTAS: scale away-side </a:t>
                </a:r>
                <a:r>
                  <a:rPr lang="en-US" sz="2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dijet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peak;</a:t>
                </a: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to 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33CC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22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lvl="1"/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CMS: subtraction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22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doesn’t matter;</a:t>
                </a:r>
              </a:p>
              <a:p>
                <a:pPr lvl="1"/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ATLAS: template fit: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does matter;</a:t>
                </a: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80" y="612824"/>
                <a:ext cx="8894039" cy="5907898"/>
              </a:xfrm>
              <a:prstGeom prst="rect">
                <a:avLst/>
              </a:prstGeom>
              <a:blipFill rotWithShape="0">
                <a:blip r:embed="rId3"/>
                <a:stretch>
                  <a:fillRect l="-960" t="-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5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1018" y="3796941"/>
            <a:ext cx="3072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Makes little difference!</a:t>
            </a:r>
            <a:endParaRPr lang="en-US" sz="24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549" y="1077851"/>
            <a:ext cx="2743200" cy="1944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" y="1077851"/>
            <a:ext cx="2743200" cy="19447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49" y="1077851"/>
            <a:ext cx="2743200" cy="19447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00997" y="1214920"/>
            <a:ext cx="2170083" cy="1468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77" y="1752205"/>
            <a:ext cx="2271521" cy="5079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5718749" y="1137811"/>
            <a:ext cx="325780" cy="1584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62130" y="6106186"/>
                <a:ext cx="83420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So template fit will have additional normalization factor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22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30" y="6106186"/>
                <a:ext cx="8342027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096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071018" y="5374668"/>
            <a:ext cx="3072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Makes THE difference!</a:t>
            </a:r>
            <a:endParaRPr lang="en-US" sz="24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63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2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13" y="3678433"/>
            <a:ext cx="4171071" cy="3021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109" y="3703812"/>
            <a:ext cx="4289218" cy="2995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So, which is “correct”?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269823" y="552864"/>
                <a:ext cx="8749196" cy="60334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33CC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1"/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     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 =</m:t>
                    </m:r>
                    <m:d>
                      <m:dPr>
                        <m:ctrlPr>
                          <a:rPr lang="mr-IN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high</m:t>
                            </m:r>
                            <m:r>
                              <a:rPr lang="en-US" sz="24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mult</m:t>
                            </m:r>
                          </m:sup>
                        </m:sSubSup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  <m:sSubSup>
                          <m:sSubSup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low</m:t>
                            </m:r>
                            <m:r>
                              <a:rPr lang="en-US" sz="24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mult</m:t>
                            </m:r>
                          </m:sup>
                        </m:sSubSup>
                      </m:e>
                    </m:d>
                  </m:oMath>
                </a14:m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ATLAS: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mr-IN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cs typeface="Times New Roman" panose="020206030504050203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cs typeface="Times New Roman" panose="02020603050405020304" pitchFamily="18" charset="0"/>
                                  </a:rPr>
                                  <m:t>high</m:t>
                                </m:r>
                                <m:r>
                                  <a:rPr lang="en-US" sz="240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cs typeface="Times New Roman" panose="02020603050405020304" pitchFamily="18" charset="0"/>
                                  </a:rPr>
                                  <m:t>mult</m:t>
                                </m:r>
                              </m:sup>
                            </m:sSubSup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  <m:sSubSup>
                              <m:sSubSup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low</m:t>
                                </m:r>
                                <m:r>
                                  <a:rPr lang="en-US" sz="240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mult</m:t>
                                </m:r>
                              </m:sup>
                            </m:sSubSup>
                          </m:e>
                        </m:d>
                      </m:num>
                      <m:den>
                        <m:d>
                          <m:dPr>
                            <m:ctrlPr>
                              <a:rPr lang="mr-IN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</m:d>
                      </m:den>
                    </m:f>
                  </m:oMath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 is no easy way to tell which one is correct.</a:t>
                </a:r>
              </a:p>
              <a:p>
                <a:r>
                  <a:rPr lang="en-US" sz="24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 template fit gives self-consistent results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independent of choice of low-</a:t>
                </a:r>
                <a:r>
                  <a:rPr lang="en-US" sz="2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bin;</a:t>
                </a:r>
              </a:p>
              <a:p>
                <a:pPr lvl="1"/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high</m:t>
                        </m:r>
                        <m:r>
                          <a:rPr lang="en-US" sz="2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mult</m:t>
                        </m:r>
                      </m:sup>
                    </m:sSubSup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low</m:t>
                        </m:r>
                        <m:r>
                          <a:rPr lang="en-US" sz="2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mult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measured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high</m:t>
                        </m:r>
                        <m:r>
                          <a:rPr lang="en-US" sz="2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mult</m:t>
                        </m:r>
                      </m:sup>
                    </m:sSubSup>
                  </m:oMath>
                </a14:m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23" y="552864"/>
                <a:ext cx="8749196" cy="6033466"/>
              </a:xfrm>
              <a:prstGeom prst="rect">
                <a:avLst/>
              </a:prstGeom>
              <a:blipFill rotWithShape="0">
                <a:blip r:embed="rId5"/>
                <a:stretch>
                  <a:fillRect l="-906" t="-1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6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78929" y="4757508"/>
            <a:ext cx="7912100" cy="0"/>
          </a:xfrm>
          <a:prstGeom prst="line">
            <a:avLst/>
          </a:prstGeom>
          <a:ln w="25400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41172" y="3779592"/>
            <a:ext cx="411480" cy="246888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40720" y="3779592"/>
            <a:ext cx="411480" cy="246888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155227" y="6355497"/>
            <a:ext cx="3072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Template fit</a:t>
            </a:r>
            <a:endParaRPr lang="en-US" sz="24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1172" y="6355496"/>
            <a:ext cx="3072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Peripheral subtraction</a:t>
            </a:r>
            <a:endParaRPr lang="en-US" sz="24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6979234" y="630592"/>
                <a:ext cx="2092792" cy="728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>
                        <a:rPr lang="en-US" sz="20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≡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𝐹</m:t>
                      </m:r>
                      <m:f>
                        <m:fPr>
                          <m:ctrlPr>
                            <a:rPr lang="mr-IN" sz="2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00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low</m:t>
                              </m:r>
                              <m:r>
                                <a:rPr lang="en-US" sz="20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mult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mr-IN" sz="200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high</m:t>
                              </m:r>
                              <m:r>
                                <a:rPr lang="en-US" sz="20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mult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234" y="630592"/>
                <a:ext cx="2092792" cy="72866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60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44842"/>
          </a:xfrm>
          <a:solidFill>
            <a:srgbClr val="2179AD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Toy model study from </a:t>
            </a:r>
            <a:r>
              <a:rPr lang="en-US" sz="24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Wei Li</a:t>
            </a:r>
            <a:endParaRPr lang="en-US" sz="2400" b="1" i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7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14" y="614596"/>
            <a:ext cx="4547286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" y="614596"/>
            <a:ext cx="4585157" cy="3657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3" y="4272195"/>
            <a:ext cx="4255343" cy="2368447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1259174" y="3222885"/>
            <a:ext cx="449705" cy="16039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93881" y="3500203"/>
            <a:ext cx="588965" cy="1806315"/>
          </a:xfrm>
          <a:prstGeom prst="straightConnector1">
            <a:avLst/>
          </a:prstGeom>
          <a:ln w="381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/>
              <p:cNvSpPr txBox="1">
                <a:spLocks/>
              </p:cNvSpPr>
              <p:nvPr/>
            </p:nvSpPr>
            <p:spPr>
              <a:xfrm>
                <a:off x="4515376" y="4282540"/>
                <a:ext cx="4691566" cy="204795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methods from constant input are consistent with data;</a:t>
                </a:r>
              </a:p>
              <a:p>
                <a:endParaRPr 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Maybe use CMS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mr-IN" sz="200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𝑐h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 input</a:t>
                </a:r>
              </a:p>
              <a:p>
                <a:pPr lvl="1"/>
                <a:r>
                  <a:rPr lang="en-US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ATLAS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mr-IN" sz="2000" i="1" smtClean="0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𝑐h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constant?</a:t>
                </a:r>
              </a:p>
              <a:p>
                <a:pPr lvl="1"/>
                <a:r>
                  <a:rPr lang="en-US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mr-IN" sz="2000" i="1">
                            <a:solidFill>
                              <a:srgbClr val="C00000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  <m:t>𝑐h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recovers input?</a:t>
                </a:r>
              </a:p>
            </p:txBody>
          </p:sp>
        </mc:Choice>
        <mc:Fallback xmlns="">
          <p:sp>
            <p:nvSpPr>
              <p:cNvPr id="1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376" y="4282540"/>
                <a:ext cx="4691566" cy="2047955"/>
              </a:xfrm>
              <a:prstGeom prst="rect">
                <a:avLst/>
              </a:prstGeom>
              <a:blipFill rotWithShape="0">
                <a:blip r:embed="rId6"/>
                <a:stretch>
                  <a:fillRect l="-1170" t="-3284" b="-5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179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50" y="822091"/>
            <a:ext cx="6400800" cy="5040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1"/>
                <a:ext cx="9144000" cy="444842"/>
              </a:xfrm>
              <a:solidFill>
                <a:srgbClr val="2179AD"/>
              </a:solidFill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𝒗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mr-IN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𝒄𝒉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b="1" dirty="0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: model studies</a:t>
                </a:r>
                <a:endParaRPr lang="en-US" sz="2400" b="1" i="1" dirty="0">
                  <a:solidFill>
                    <a:schemeClr val="bg1"/>
                  </a:solidFill>
                  <a:latin typeface="SansSerif" panose="00000400000000000000" pitchFamily="2" charset="2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"/>
                <a:ext cx="9144000" cy="444842"/>
              </a:xfrm>
              <a:blipFill rotWithShape="0">
                <a:blip r:embed="rId4"/>
                <a:stretch>
                  <a:fillRect t="-16438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8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305791" y="571117"/>
            <a:ext cx="3018183" cy="506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 substructure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1714499" y="6113498"/>
                <a:ext cx="5715001" cy="4832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𝑐h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not a good indicator for “geometry”?</a:t>
                </a:r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9" y="6113498"/>
                <a:ext cx="5715001" cy="483278"/>
              </a:xfrm>
              <a:prstGeom prst="rect">
                <a:avLst/>
              </a:prstGeom>
              <a:blipFill rotWithShape="0">
                <a:blip r:embed="rId5"/>
                <a:stretch>
                  <a:fillRect t="-17722" b="-16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714414" y="979396"/>
            <a:ext cx="420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179AD"/>
                </a:solidFill>
                <a:latin typeface="Times New Roman" charset="0"/>
                <a:ea typeface="Times New Roman" charset="0"/>
                <a:cs typeface="Times New Roman" charset="0"/>
              </a:rPr>
              <a:t>PHYSICAL REVIEW C </a:t>
            </a:r>
            <a:r>
              <a:rPr lang="en-US" b="1" dirty="0">
                <a:solidFill>
                  <a:srgbClr val="2179AD"/>
                </a:solidFill>
                <a:latin typeface="Times New Roman" charset="0"/>
                <a:ea typeface="Times New Roman" charset="0"/>
                <a:cs typeface="Times New Roman" charset="0"/>
              </a:rPr>
              <a:t>94</a:t>
            </a:r>
            <a:r>
              <a:rPr lang="en-US" dirty="0">
                <a:solidFill>
                  <a:srgbClr val="2179AD"/>
                </a:solidFill>
                <a:latin typeface="Times New Roman" charset="0"/>
                <a:ea typeface="Times New Roman" charset="0"/>
                <a:cs typeface="Times New Roman" charset="0"/>
              </a:rPr>
              <a:t>, 024919 (2016</a:t>
            </a:r>
            <a:r>
              <a:rPr lang="en-US" dirty="0" smtClean="0">
                <a:solidFill>
                  <a:srgbClr val="2179AD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dirty="0">
              <a:solidFill>
                <a:srgbClr val="2179AD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10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17"/>
            <a:ext cx="9144000" cy="3364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1"/>
                <a:ext cx="9144000" cy="444842"/>
              </a:xfrm>
              <a:solidFill>
                <a:srgbClr val="2179AD"/>
              </a:solidFill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𝒗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mr-IN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𝒄𝒉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b="1" dirty="0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 </a:t>
                </a:r>
                <a:r>
                  <a:rPr lang="en-US" sz="2400" b="1" dirty="0" err="1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v.s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SansSerif" panose="00000400000000000000" pitchFamily="2" charset="2"/>
                  </a:rPr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𝒗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mr-IN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2400" b="1" i="0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𝐓</m:t>
                            </m:r>
                          </m:sub>
                        </m:sSub>
                      </m:e>
                    </m:d>
                  </m:oMath>
                </a14:m>
                <a:endParaRPr lang="en-US" sz="2400" b="1" i="1" dirty="0">
                  <a:solidFill>
                    <a:schemeClr val="bg1"/>
                  </a:solidFill>
                  <a:latin typeface="SansSerif" panose="00000400000000000000" pitchFamily="2" charset="2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"/>
                <a:ext cx="9144000" cy="444842"/>
              </a:xfrm>
              <a:blipFill rotWithShape="0">
                <a:blip r:embed="rId4"/>
                <a:stretch>
                  <a:fillRect t="-16438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5373" y="39859"/>
            <a:ext cx="696653" cy="365125"/>
          </a:xfrm>
        </p:spPr>
        <p:txBody>
          <a:bodyPr/>
          <a:lstStyle/>
          <a:p>
            <a:fld id="{03F6B350-E2C4-4389-9C7D-14EFD1937BCB}" type="slidenum">
              <a:rPr lang="en-US" sz="2000" b="1" smtClean="0">
                <a:solidFill>
                  <a:schemeClr val="bg1"/>
                </a:solidFill>
              </a:rPr>
              <a:t>9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49357" y="2676939"/>
            <a:ext cx="8216348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>
              <a:xfrm>
                <a:off x="1463225" y="4794562"/>
                <a:ext cx="6586493" cy="14113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Try </a:t>
                </a:r>
                <a:r>
                  <a:rPr lang="en-US" sz="2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FCal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quantify the event activity;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correlated more with local multiplicity;</a:t>
                </a:r>
              </a:p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“Centrality” may not be well defined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𝑐h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</a:t>
                </a:r>
                <a:r>
                  <a:rPr lang="en-US" sz="24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225" y="4794562"/>
                <a:ext cx="6586493" cy="1411367"/>
              </a:xfrm>
              <a:prstGeom prst="rect">
                <a:avLst/>
              </a:prstGeom>
              <a:blipFill rotWithShape="0">
                <a:blip r:embed="rId5"/>
                <a:stretch>
                  <a:fillRect l="-1204" t="-6061" r="-1111" b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/>
          <p:cNvSpPr/>
          <p:nvPr/>
        </p:nvSpPr>
        <p:spPr>
          <a:xfrm>
            <a:off x="4240695" y="4073031"/>
            <a:ext cx="662609" cy="3800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7832036" y="4073031"/>
            <a:ext cx="1139686" cy="3800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18056</TotalTime>
  <Words>3006</Words>
  <Application>Microsoft Macintosh PowerPoint</Application>
  <PresentationFormat>On-screen Show (4:3)</PresentationFormat>
  <Paragraphs>367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Mangal</vt:lpstr>
      <vt:lpstr>SansSerif</vt:lpstr>
      <vt:lpstr>Times New Roman</vt:lpstr>
      <vt:lpstr>Office Theme</vt:lpstr>
      <vt:lpstr>Collectivity in small system: what we have learned</vt:lpstr>
      <vt:lpstr>   2-particle correlation results</vt:lpstr>
      <vt:lpstr>Collectivity: from large to small system</vt:lpstr>
      <vt:lpstr>ATLAS or CMS?</vt:lpstr>
      <vt:lpstr>Differences between methods</vt:lpstr>
      <vt:lpstr>So, which is “correct”?</vt:lpstr>
      <vt:lpstr>Toy model study from Wei Li</vt:lpstr>
      <vt:lpstr>v_2 (N_ch ): model studies</vt:lpstr>
      <vt:lpstr>v_2 (N_ch ) v.s. v_2 (E_T )</vt:lpstr>
      <vt:lpstr>Energy and system dependence</vt:lpstr>
      <vt:lpstr>Higher harmonics between pp and p+Pb</vt:lpstr>
      <vt:lpstr>Non-linear effect</vt:lpstr>
      <vt:lpstr>Origin of the ridge?</vt:lpstr>
      <vt:lpstr>Heavy flavor v_2</vt:lpstr>
      <vt:lpstr>Summary of 2-particle results</vt:lpstr>
      <vt:lpstr>   Multi-particle correlation results</vt:lpstr>
      <vt:lpstr>Cumulant</vt:lpstr>
      <vt:lpstr>c_2 {4}&lt;0⇔ collectivity?</vt:lpstr>
      <vt:lpstr>How to remove non-flow in c_2 {4}</vt:lpstr>
      <vt:lpstr>⟨4⟩ and 2⟨2⟩^2</vt:lpstr>
      <vt:lpstr>Subevent cumulant method tested in 5.02 TeV p+Pb</vt:lpstr>
      <vt:lpstr>13 TeV pp: comparison of methods</vt:lpstr>
      <vt:lpstr>13 TeV pp: higher p_T region</vt:lpstr>
      <vt:lpstr>Comparison among systems</vt:lpstr>
      <vt:lpstr>Third harmonic c_3 {4}</vt:lpstr>
      <vt:lpstr>Number of sources in initial stage</vt:lpstr>
      <vt:lpstr>Summary: what we know</vt:lpstr>
      <vt:lpstr>Summary: what we don’t know</vt:lpstr>
      <vt:lpstr>Back Up</vt:lpstr>
      <vt:lpstr>What is collectivity?</vt:lpstr>
      <vt:lpstr>Origins of collectivity</vt:lpstr>
      <vt:lpstr>Why studying small systems?</vt:lpstr>
      <vt:lpstr>ZYAM</vt:lpstr>
      <vt:lpstr>Per-trigger Yield</vt:lpstr>
      <vt:lpstr>Performance of template fit</vt:lpstr>
      <vt:lpstr>Coefficients from template fit</vt:lpstr>
      <vt:lpstr>Comparison of methods</vt:lpstr>
      <vt:lpstr>Factorization test</vt:lpstr>
      <vt:lpstr>Nucleon substructure fluctuation</vt:lpstr>
      <vt:lpstr>p_T dependence between pp and p+Pb</vt:lpstr>
      <vt:lpstr>p_T dependence of heavy flavor v_2</vt:lpstr>
      <vt:lpstr>Data sets for cumulant</vt:lpstr>
      <vt:lpstr>Subevent formula (w/o weight)</vt:lpstr>
      <vt:lpstr>Comparison with 2-particle correlation method</vt:lpstr>
      <vt:lpstr>Title</vt:lpstr>
      <vt:lpstr>Peripheral subtraction</vt:lpstr>
      <vt:lpstr>Template fit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Mingliang Zhou</dc:creator>
  <cp:lastModifiedBy>Mingliang Zhou</cp:lastModifiedBy>
  <cp:revision>947</cp:revision>
  <cp:lastPrinted>2017-04-18T20:46:55Z</cp:lastPrinted>
  <dcterms:created xsi:type="dcterms:W3CDTF">2016-05-10T20:29:01Z</dcterms:created>
  <dcterms:modified xsi:type="dcterms:W3CDTF">2017-05-10T16:43:02Z</dcterms:modified>
</cp:coreProperties>
</file>