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85" r:id="rId5"/>
    <p:sldId id="260" r:id="rId6"/>
    <p:sldId id="261" r:id="rId7"/>
    <p:sldId id="262" r:id="rId8"/>
    <p:sldId id="263" r:id="rId9"/>
    <p:sldId id="298" r:id="rId10"/>
    <p:sldId id="264" r:id="rId11"/>
    <p:sldId id="297" r:id="rId12"/>
    <p:sldId id="266" r:id="rId13"/>
    <p:sldId id="267" r:id="rId14"/>
    <p:sldId id="286" r:id="rId15"/>
    <p:sldId id="287" r:id="rId16"/>
    <p:sldId id="290" r:id="rId17"/>
    <p:sldId id="289" r:id="rId18"/>
    <p:sldId id="269" r:id="rId19"/>
    <p:sldId id="295" r:id="rId20"/>
    <p:sldId id="299" r:id="rId21"/>
    <p:sldId id="300" r:id="rId22"/>
    <p:sldId id="301" r:id="rId23"/>
    <p:sldId id="302" r:id="rId24"/>
    <p:sldId id="274" r:id="rId25"/>
    <p:sldId id="296" r:id="rId26"/>
    <p:sldId id="294" r:id="rId27"/>
    <p:sldId id="275" r:id="rId28"/>
    <p:sldId id="277" r:id="rId29"/>
    <p:sldId id="278" r:id="rId30"/>
    <p:sldId id="280" r:id="rId31"/>
    <p:sldId id="281" r:id="rId32"/>
    <p:sldId id="282" r:id="rId33"/>
    <p:sldId id="283" r:id="rId34"/>
    <p:sldId id="284" r:id="rId35"/>
    <p:sldId id="293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59"/>
    <p:restoredTop sz="93371"/>
  </p:normalViewPr>
  <p:slideViewPr>
    <p:cSldViewPr snapToGrid="0" snapToObjects="1">
      <p:cViewPr varScale="1">
        <p:scale>
          <a:sx n="58" d="100"/>
          <a:sy n="58" d="100"/>
        </p:scale>
        <p:origin x="200" y="736"/>
      </p:cViewPr>
      <p:guideLst/>
    </p:cSldViewPr>
  </p:slideViewPr>
  <p:outlineViewPr>
    <p:cViewPr>
      <p:scale>
        <a:sx n="33" d="100"/>
        <a:sy n="33" d="100"/>
      </p:scale>
      <p:origin x="0" y="-21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3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0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3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8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249D-863F-9C40-B3C7-E1DF794E4302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A8EE-6DAE-AB45-8C5F-2C13400EC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8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hyperlink" Target="http://arxiv.org/abs/arXiv:1704.08699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hyperlink" Target="http://arxiv.org/abs/arXiv:1704.0869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hydrodynamic fits to data tell us about </a:t>
            </a:r>
            <a:r>
              <a:rPr lang="en-US" dirty="0" smtClean="0"/>
              <a:t>QCD?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Romatschke</a:t>
            </a:r>
            <a:endParaRPr lang="en-US" dirty="0" smtClean="0"/>
          </a:p>
          <a:p>
            <a:r>
              <a:rPr lang="en-US" dirty="0" smtClean="0"/>
              <a:t>CU Boulder &amp; CTQM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as an 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had LARGE gradients?</a:t>
            </a:r>
          </a:p>
          <a:p>
            <a:r>
              <a:rPr lang="en-US" dirty="0" smtClean="0"/>
              <a:t>Try to improve description by including higher orders in EFT gradient series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Bjorken</a:t>
            </a:r>
            <a:r>
              <a:rPr lang="en-US" dirty="0" smtClean="0"/>
              <a:t> flow, go to order 240 (</a:t>
            </a:r>
            <a:r>
              <a:rPr lang="en-US" dirty="0" err="1" smtClean="0"/>
              <a:t>AdS</a:t>
            </a:r>
            <a:r>
              <a:rPr lang="en-US" dirty="0" smtClean="0"/>
              <a:t>/CFT)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Find: α</a:t>
            </a:r>
            <a:r>
              <a:rPr lang="en-US" baseline="-25000" dirty="0" err="1" smtClean="0"/>
              <a:t>n</a:t>
            </a:r>
            <a:r>
              <a:rPr lang="en-US" dirty="0" err="1" smtClean="0"/>
              <a:t>~n</a:t>
            </a:r>
            <a:r>
              <a:rPr lang="en-US" dirty="0" smtClean="0"/>
              <a:t>!, gradient series diverges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4606" y="5599173"/>
            <a:ext cx="62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[1302.0697, 1503.07514, 1603.05344, 1608.07869, </a:t>
            </a:r>
            <a:r>
              <a:rPr lang="en-US"/>
              <a:t>1609.04803]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05" y="3694259"/>
            <a:ext cx="4961744" cy="11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as an 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Gradient series diverges</a:t>
            </a:r>
          </a:p>
          <a:p>
            <a:r>
              <a:rPr lang="en-US" dirty="0" smtClean="0"/>
              <a:t>But it is </a:t>
            </a:r>
            <a:r>
              <a:rPr lang="en-US" dirty="0" err="1" smtClean="0"/>
              <a:t>Borel-summable</a:t>
            </a:r>
            <a:r>
              <a:rPr lang="en-US" dirty="0" smtClean="0"/>
              <a:t>! </a:t>
            </a:r>
            <a:r>
              <a:rPr lang="en-US" sz="1800" dirty="0"/>
              <a:t>[Heller et al, 1302.0697]</a:t>
            </a:r>
          </a:p>
          <a:p>
            <a:r>
              <a:rPr lang="en-US" dirty="0" err="1" smtClean="0"/>
              <a:t>Borel-resumming</a:t>
            </a:r>
            <a:r>
              <a:rPr lang="en-US" dirty="0" smtClean="0"/>
              <a:t> </a:t>
            </a:r>
            <a:r>
              <a:rPr lang="en-US" dirty="0" err="1" smtClean="0"/>
              <a:t>AdS</a:t>
            </a:r>
            <a:r>
              <a:rPr lang="en-US" dirty="0" smtClean="0"/>
              <a:t>/CFT gradient series: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hydro</a:t>
            </a:r>
            <a:r>
              <a:rPr lang="en-US" dirty="0" smtClean="0"/>
              <a:t> is “hydrodynamic attractor” </a:t>
            </a:r>
            <a:endParaRPr lang="en-US" dirty="0" smtClean="0"/>
          </a:p>
          <a:p>
            <a:r>
              <a:rPr lang="en-US" dirty="0" smtClean="0"/>
              <a:t>Extra </a:t>
            </a:r>
            <a:r>
              <a:rPr lang="en-US" dirty="0" smtClean="0"/>
              <a:t>pieces non-analytic in gradient expansion; this is why grad series diverges</a:t>
            </a:r>
            <a:r>
              <a:rPr lang="en-US" dirty="0" smtClean="0"/>
              <a:t>! (Would be like f(x)=e</a:t>
            </a:r>
            <a:r>
              <a:rPr lang="en-US" baseline="30000" dirty="0" smtClean="0"/>
              <a:t>x</a:t>
            </a:r>
            <a:r>
              <a:rPr lang="en-US" dirty="0" smtClean="0"/>
              <a:t>+e</a:t>
            </a:r>
            <a:r>
              <a:rPr lang="en-US" baseline="30000" dirty="0" smtClean="0"/>
              <a:t>-1/x</a:t>
            </a:r>
            <a:r>
              <a:rPr lang="en-US" dirty="0" smtClean="0"/>
              <a:t> in our earlier example)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69" y="3471315"/>
            <a:ext cx="8334531" cy="8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as an 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Borel</a:t>
            </a:r>
            <a:r>
              <a:rPr lang="en-US" dirty="0" smtClean="0"/>
              <a:t> </a:t>
            </a:r>
            <a:r>
              <a:rPr lang="en-US" dirty="0" err="1" smtClean="0"/>
              <a:t>resummation</a:t>
            </a:r>
            <a:r>
              <a:rPr lang="en-US" dirty="0" smtClean="0"/>
              <a:t> gives Hydro part and other (“Non-Hydro”) part</a:t>
            </a:r>
          </a:p>
          <a:p>
            <a:r>
              <a:rPr lang="en-US" dirty="0" smtClean="0"/>
              <a:t>Non-hydro part: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w</a:t>
            </a:r>
            <a:r>
              <a:rPr lang="en-US" baseline="-25000" dirty="0" err="1" smtClean="0"/>
              <a:t>Borel</a:t>
            </a:r>
            <a:r>
              <a:rPr lang="en-US" dirty="0" smtClean="0"/>
              <a:t>=</a:t>
            </a:r>
            <a:r>
              <a:rPr lang="en-US" dirty="0"/>
              <a:t>±</a:t>
            </a:r>
            <a:r>
              <a:rPr lang="en-US" dirty="0" smtClean="0"/>
              <a:t>3.1193-2.7471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sz="1800" dirty="0"/>
              <a:t>[Heller et al, 1302.0697]</a:t>
            </a:r>
            <a:endParaRPr lang="en-US" dirty="0" smtClean="0"/>
          </a:p>
          <a:p>
            <a:r>
              <a:rPr lang="en-US" dirty="0" err="1" smtClean="0"/>
              <a:t>w</a:t>
            </a:r>
            <a:r>
              <a:rPr lang="en-US" baseline="-25000" dirty="0" err="1" smtClean="0"/>
              <a:t>QNM</a:t>
            </a:r>
            <a:r>
              <a:rPr lang="en-US" dirty="0" smtClean="0"/>
              <a:t>=±3.119-2.747i </a:t>
            </a:r>
            <a:r>
              <a:rPr lang="en-US" sz="1800" dirty="0"/>
              <a:t>[</a:t>
            </a:r>
            <a:r>
              <a:rPr lang="en-US" sz="1800" dirty="0" err="1"/>
              <a:t>Starinets</a:t>
            </a:r>
            <a:r>
              <a:rPr lang="en-US" sz="1800" dirty="0"/>
              <a:t>, </a:t>
            </a:r>
            <a:r>
              <a:rPr lang="en-US" sz="1800" dirty="0" err="1"/>
              <a:t>hep-th</a:t>
            </a:r>
            <a:r>
              <a:rPr lang="en-US" sz="1800" dirty="0"/>
              <a:t>/0207133]</a:t>
            </a:r>
          </a:p>
        </p:txBody>
      </p:sp>
      <p:pic>
        <p:nvPicPr>
          <p:cNvPr id="5" name="Picture 4" descr="Screen Shot 2016-10-05 at 11.3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38" y="3174349"/>
            <a:ext cx="3032647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29" y="2694511"/>
            <a:ext cx="4042972" cy="1146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1" y="2694511"/>
            <a:ext cx="293261" cy="114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14" y="2628278"/>
            <a:ext cx="223685" cy="11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as an 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2 at 2.2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16962"/>
            <a:ext cx="7962900" cy="4076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57230" y="6126164"/>
            <a:ext cx="4691932" cy="5144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[</a:t>
            </a:r>
            <a:r>
              <a:rPr lang="en-US" sz="1800" dirty="0" err="1"/>
              <a:t>Kovtun&amp;Starinets</a:t>
            </a:r>
            <a:r>
              <a:rPr lang="en-US" sz="1800" dirty="0"/>
              <a:t>, </a:t>
            </a:r>
            <a:r>
              <a:rPr lang="en-US" sz="1800" dirty="0" err="1"/>
              <a:t>hep-th</a:t>
            </a:r>
            <a:r>
              <a:rPr lang="en-US" sz="1800" dirty="0"/>
              <a:t>/0506184]</a:t>
            </a:r>
          </a:p>
        </p:txBody>
      </p:sp>
    </p:spTree>
    <p:extLst>
      <p:ext uri="{BB962C8B-B14F-4D97-AF65-F5344CB8AC3E}">
        <p14:creationId xmlns:p14="http://schemas.microsoft.com/office/powerpoint/2010/main" val="952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072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Hydrodynamic Gradient Series Diverges because of the Presence of Non-Hydrodynamic Modes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51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ineti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7674" y="1"/>
            <a:ext cx="5309620" cy="3982215"/>
          </a:xfrm>
          <a:prstGeom prst="rect">
            <a:avLst/>
          </a:prstGeom>
        </p:spPr>
      </p:pic>
      <p:pic>
        <p:nvPicPr>
          <p:cNvPr id="4" name="Picture 3" descr="Screen Shot 2016-09-22 at 2.28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441"/>
            <a:ext cx="6648484" cy="3403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3410" y="1294895"/>
            <a:ext cx="30283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Quasi-particles!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5393" y="4932064"/>
            <a:ext cx="474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 quasi-particles!</a:t>
            </a:r>
          </a:p>
        </p:txBody>
      </p:sp>
    </p:spTree>
    <p:extLst>
      <p:ext uri="{BB962C8B-B14F-4D97-AF65-F5344CB8AC3E}">
        <p14:creationId xmlns:p14="http://schemas.microsoft.com/office/powerpoint/2010/main" val="47803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Hydrodynamic modes are universal</a:t>
            </a:r>
          </a:p>
          <a:p>
            <a:pPr marL="0" indent="0">
              <a:buNone/>
            </a:pPr>
            <a:r>
              <a:rPr lang="en-US" dirty="0" smtClean="0"/>
              <a:t>Consequence: hydrodynamic signals insensitive to presence/absence of </a:t>
            </a:r>
            <a:r>
              <a:rPr lang="en-US" dirty="0" err="1" smtClean="0"/>
              <a:t>quasiparticles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Non-hydrodynamic modes are not universal</a:t>
            </a:r>
          </a:p>
          <a:p>
            <a:pPr marL="0" indent="0">
              <a:buNone/>
            </a:pPr>
            <a:r>
              <a:rPr lang="en-US" dirty="0" smtClean="0"/>
              <a:t>Consequence: non-hydrodynamic modes are sensitive to presence/absence of </a:t>
            </a:r>
            <a:r>
              <a:rPr lang="en-US" dirty="0" err="1" smtClean="0"/>
              <a:t>quasiparticles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Often: non-hydro modes short-lived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2 at 2.2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16962"/>
            <a:ext cx="7962900" cy="4076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57230" y="6126164"/>
            <a:ext cx="4691932" cy="5144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[</a:t>
            </a:r>
            <a:r>
              <a:rPr lang="en-US" sz="1800" dirty="0" err="1"/>
              <a:t>Kovtun&amp;Starinets</a:t>
            </a:r>
            <a:r>
              <a:rPr lang="en-US" sz="1800" dirty="0"/>
              <a:t>, </a:t>
            </a:r>
            <a:r>
              <a:rPr lang="en-US" sz="1800" dirty="0" err="1"/>
              <a:t>hep-th</a:t>
            </a:r>
            <a:r>
              <a:rPr lang="en-US" sz="1800" dirty="0"/>
              <a:t>/0506184]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3196" y="2816759"/>
            <a:ext cx="3740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Real time energy density response: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3200" dirty="0"/>
              <a:t>∫</a:t>
            </a:r>
            <a:r>
              <a:rPr lang="en-US" sz="3200" dirty="0" err="1"/>
              <a:t>dk</a:t>
            </a:r>
            <a:r>
              <a:rPr lang="en-US" sz="3200" dirty="0"/>
              <a:t> </a:t>
            </a:r>
            <a:r>
              <a:rPr lang="en-US" sz="3200" dirty="0" err="1"/>
              <a:t>e</a:t>
            </a:r>
            <a:r>
              <a:rPr lang="en-US" sz="3200" baseline="30000" dirty="0" err="1"/>
              <a:t>ikx-iωt</a:t>
            </a:r>
            <a:r>
              <a:rPr lang="en-US" sz="3200" baseline="30000" dirty="0"/>
              <a:t> </a:t>
            </a:r>
            <a:r>
              <a:rPr lang="en-US" sz="3200" dirty="0" smtClean="0"/>
              <a:t>G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66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Hydrodynamics is applicable and quantitatively reliable as long as contribution from non-hydro modes can be neglected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baseline="30000" dirty="0"/>
              <a:t>1</a:t>
            </a:r>
            <a:r>
              <a:rPr lang="en-US" sz="1800" dirty="0"/>
              <a:t> If a local rest frame exists.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545782" y="2629453"/>
            <a:ext cx="4691932" cy="5144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[1609.02820</a:t>
            </a:r>
            <a:r>
              <a:rPr lang="en-US" sz="18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87055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 need of thermal equilibrium!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No need of isotropy!</a:t>
            </a:r>
          </a:p>
        </p:txBody>
      </p:sp>
    </p:spTree>
    <p:extLst>
      <p:ext uri="{BB962C8B-B14F-4D97-AF65-F5344CB8AC3E}">
        <p14:creationId xmlns:p14="http://schemas.microsoft.com/office/powerpoint/2010/main" val="16672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Pushing the Envelope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Hydro </a:t>
            </a:r>
            <a:r>
              <a:rPr lang="en-US" sz="3600" i="1" dirty="0" smtClean="0"/>
              <a:t>Far</a:t>
            </a:r>
            <a:r>
              <a:rPr lang="en-US" sz="3600" dirty="0" smtClean="0"/>
              <a:t> From Equilibrium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14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Heavy-Ion Experiments are Out-of-Equilibrium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74638"/>
            <a:ext cx="8727909" cy="61095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074429" y="6343514"/>
            <a:ext cx="4691932" cy="5144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[1609.02820</a:t>
            </a:r>
            <a:r>
              <a:rPr lang="en-US" sz="1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938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from QCD thermodynamics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387422"/>
            <a:ext cx="69469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6410" y="1690688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Blaizot</a:t>
            </a:r>
            <a:r>
              <a:rPr lang="en-US" dirty="0" smtClean="0"/>
              <a:t>, </a:t>
            </a:r>
            <a:r>
              <a:rPr lang="en-US" dirty="0" err="1" smtClean="0"/>
              <a:t>Iancu</a:t>
            </a:r>
            <a:r>
              <a:rPr lang="en-US" dirty="0" smtClean="0"/>
              <a:t>, </a:t>
            </a:r>
            <a:r>
              <a:rPr lang="en-US" dirty="0" err="1" smtClean="0"/>
              <a:t>Rebhan</a:t>
            </a:r>
            <a:r>
              <a:rPr lang="en-US" dirty="0"/>
              <a:t>, </a:t>
            </a:r>
            <a:r>
              <a:rPr lang="en-US" dirty="0" smtClean="0"/>
              <a:t>0303045]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772" y="6130022"/>
            <a:ext cx="1129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Perturbative</a:t>
            </a:r>
            <a:r>
              <a:rPr lang="en-US" sz="3600" dirty="0" smtClean="0"/>
              <a:t> Expansion for pressure is also divergent series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44" y="1051048"/>
            <a:ext cx="8402444" cy="5372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from QCD thermodynamics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772" y="6130022"/>
            <a:ext cx="1129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 a non-analytic result exists for all T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356410" y="1690688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Borsanyi</a:t>
            </a:r>
            <a:r>
              <a:rPr lang="en-US" dirty="0" smtClean="0"/>
              <a:t> et al, 1007.2580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727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9" y="1469122"/>
            <a:ext cx="6934200" cy="466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from QCD thermodynamics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6410" y="1506022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Blaizot</a:t>
            </a:r>
            <a:r>
              <a:rPr lang="en-US" dirty="0" smtClean="0"/>
              <a:t>, </a:t>
            </a:r>
            <a:r>
              <a:rPr lang="en-US" dirty="0" err="1" smtClean="0"/>
              <a:t>Iancu</a:t>
            </a:r>
            <a:r>
              <a:rPr lang="en-US" dirty="0" smtClean="0"/>
              <a:t>, </a:t>
            </a:r>
            <a:r>
              <a:rPr lang="en-US" dirty="0" err="1" smtClean="0"/>
              <a:t>Rebhan</a:t>
            </a:r>
            <a:r>
              <a:rPr lang="en-US" dirty="0"/>
              <a:t>, </a:t>
            </a:r>
            <a:r>
              <a:rPr lang="en-US" dirty="0" smtClean="0"/>
              <a:t>0303045]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772" y="6130022"/>
            <a:ext cx="1129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…and low-order </a:t>
            </a:r>
            <a:r>
              <a:rPr lang="en-US" sz="3600" dirty="0" err="1" smtClean="0"/>
              <a:t>pQCD</a:t>
            </a:r>
            <a:r>
              <a:rPr lang="en-US" sz="3600" dirty="0" smtClean="0"/>
              <a:t> is close to the full result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64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4579"/>
            <a:ext cx="11353800" cy="1325563"/>
          </a:xfrm>
        </p:spPr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Borel</a:t>
            </a:r>
            <a:r>
              <a:rPr lang="en-US" dirty="0" smtClean="0"/>
              <a:t>- </a:t>
            </a:r>
            <a:r>
              <a:rPr lang="en-US" dirty="0" err="1" smtClean="0"/>
              <a:t>resummed</a:t>
            </a:r>
            <a:r>
              <a:rPr lang="en-US" dirty="0" smtClean="0"/>
              <a:t> hydrodynamics?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1" y="110728"/>
            <a:ext cx="1148246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‘</a:t>
            </a:r>
            <a:r>
              <a:rPr lang="en-US" sz="3600" dirty="0" err="1" smtClean="0"/>
              <a:t>Borel-resummation</a:t>
            </a:r>
            <a:r>
              <a:rPr lang="en-US" sz="3600" dirty="0" smtClean="0"/>
              <a:t>’ : attractor solutions far from equilibrium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003629"/>
            <a:ext cx="10993581" cy="577163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095416" y="6343513"/>
            <a:ext cx="4691932" cy="5144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[ </a:t>
            </a:r>
            <a:r>
              <a:rPr lang="en-US" sz="1800" b="1" dirty="0">
                <a:hlinkClick r:id="rId3"/>
              </a:rPr>
              <a:t>1704.08699</a:t>
            </a:r>
            <a:r>
              <a:rPr lang="en-US" sz="1800" dirty="0" smtClean="0"/>
              <a:t>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4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072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Low Order Hydrodynamics coincides with Attractor Solutions for moderate Gradients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532909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This explains why low-order hydrodynamics works quantitatively out-of-equilibrium!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168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 successful hydro fits tell us about QCD?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Far-from-equilibrium 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Hydrodynamic attractor solution exists even far away from equilibrium (as long as hydro modes exist)</a:t>
            </a:r>
          </a:p>
          <a:p>
            <a:r>
              <a:rPr lang="en-US" dirty="0" smtClean="0"/>
              <a:t>Arbitrary initial conditions approach attractor via non-hydro mode decay</a:t>
            </a:r>
          </a:p>
          <a:p>
            <a:r>
              <a:rPr lang="en-US" dirty="0" smtClean="0"/>
              <a:t>Near equilibrium, attractor becomes well-known hydrodynamic gradient expansion (e.g. ‘</a:t>
            </a:r>
            <a:r>
              <a:rPr lang="en-US" dirty="0" err="1" smtClean="0"/>
              <a:t>Navier</a:t>
            </a:r>
            <a:r>
              <a:rPr lang="en-US" dirty="0" smtClean="0"/>
              <a:t>-Stokes’)</a:t>
            </a:r>
          </a:p>
          <a:p>
            <a:r>
              <a:rPr lang="en-US" dirty="0" smtClean="0"/>
              <a:t>Attractor generalizes notion of hydrodynamics to very non-equilibrium situations!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Far-from-equilibrium 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hydro:</a:t>
            </a:r>
          </a:p>
          <a:p>
            <a:endParaRPr lang="en-US" dirty="0"/>
          </a:p>
          <a:p>
            <a:r>
              <a:rPr lang="en-US" dirty="0" smtClean="0"/>
              <a:t>Far-from equilibrium hydro: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B</a:t>
            </a:r>
            <a:r>
              <a:rPr lang="en-US" dirty="0" smtClean="0"/>
              <a:t>=</a:t>
            </a:r>
            <a:r>
              <a:rPr lang="en-US" dirty="0"/>
              <a:t> 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B</a:t>
            </a:r>
            <a:r>
              <a:rPr lang="en-US" dirty="0" smtClean="0"/>
              <a:t>(|          |) depends on gradient strength</a:t>
            </a:r>
          </a:p>
          <a:p>
            <a:r>
              <a:rPr lang="en-US" dirty="0" smtClean="0"/>
              <a:t>For conformal system, </a:t>
            </a:r>
            <a:r>
              <a:rPr lang="en-US" dirty="0" err="1" smtClean="0"/>
              <a:t>ε</a:t>
            </a:r>
            <a:r>
              <a:rPr lang="en-US" dirty="0" smtClean="0"/>
              <a:t>=3 P even far from equilibrium!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82" y="2217335"/>
            <a:ext cx="7592518" cy="65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82" y="3261624"/>
            <a:ext cx="7592518" cy="652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4334" y="36798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48" y="4474083"/>
            <a:ext cx="723900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3178" y="364943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65124" y="361234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91693" y="363558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38328" y="515264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61288" y="515264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3284102"/>
            <a:ext cx="1511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(</a:t>
            </a:r>
            <a:r>
              <a:rPr lang="en-US" dirty="0" err="1" smtClean="0"/>
              <a:t>Resummed</a:t>
            </a:r>
            <a:r>
              <a:rPr lang="en-US" dirty="0" smtClean="0"/>
              <a:t>) Viscosity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59" y="1375893"/>
            <a:ext cx="7882328" cy="551763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480680" y="6343513"/>
            <a:ext cx="4691932" cy="5144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[</a:t>
            </a:r>
            <a:r>
              <a:rPr lang="en-US" sz="1800" dirty="0" smtClean="0"/>
              <a:t>PR, </a:t>
            </a:r>
            <a:r>
              <a:rPr lang="en-US" sz="1800" b="1" dirty="0">
                <a:hlinkClick r:id="rId3"/>
              </a:rPr>
              <a:t>1704.08699</a:t>
            </a:r>
            <a:r>
              <a:rPr lang="en-US" sz="1800" dirty="0" smtClean="0"/>
              <a:t>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8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075" y="268506"/>
            <a:ext cx="10013429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One fluid to rule them 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114"/>
            <a:ext cx="12192000" cy="3560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7929" y="4942331"/>
            <a:ext cx="410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[1701.07145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Far-from-Equilibrium 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 attractor solution far from equilibrium</a:t>
            </a:r>
          </a:p>
          <a:p>
            <a:r>
              <a:rPr lang="en-US" dirty="0" smtClean="0"/>
              <a:t>For conformal systems, equation of state matches equilibrium equation of state </a:t>
            </a:r>
          </a:p>
          <a:p>
            <a:r>
              <a:rPr lang="en-US" dirty="0" smtClean="0"/>
              <a:t>For conformal systems, effective shear viscosity typically is smaller than equilibrium shear viscosity for large gradients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Far-from-Equilibrium 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 attractor solution far from equilibrium: </a:t>
            </a:r>
            <a:r>
              <a:rPr lang="en-US" dirty="0" smtClean="0">
                <a:solidFill>
                  <a:srgbClr val="FF0000"/>
                </a:solidFill>
              </a:rPr>
              <a:t>Hydro applies to pp!</a:t>
            </a:r>
          </a:p>
          <a:p>
            <a:r>
              <a:rPr lang="en-US" dirty="0" smtClean="0"/>
              <a:t>For conformal systems, equation of state matches equilibrium equation of state </a:t>
            </a:r>
          </a:p>
          <a:p>
            <a:r>
              <a:rPr lang="en-US" dirty="0" smtClean="0"/>
              <a:t>For conformal systems, effective shear viscosity typically is smaller than equilibrium shear viscosity for large gradients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Far-from-Equilibrium 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 attractor solution far from equilibrium: </a:t>
            </a:r>
            <a:r>
              <a:rPr lang="en-US" dirty="0" smtClean="0">
                <a:solidFill>
                  <a:srgbClr val="FF0000"/>
                </a:solidFill>
              </a:rPr>
              <a:t>Hydro applies to pp!</a:t>
            </a:r>
          </a:p>
          <a:p>
            <a:r>
              <a:rPr lang="en-US" dirty="0" smtClean="0"/>
              <a:t>For conformal systems, equation of state matches equilibrium equation of state: </a:t>
            </a:r>
            <a:r>
              <a:rPr lang="en-US" dirty="0" smtClean="0">
                <a:solidFill>
                  <a:srgbClr val="FF0000"/>
                </a:solidFill>
              </a:rPr>
              <a:t>Hydro fits can be used to get thermal QCD </a:t>
            </a:r>
            <a:r>
              <a:rPr lang="en-US" dirty="0" err="1" smtClean="0">
                <a:solidFill>
                  <a:srgbClr val="FF0000"/>
                </a:solidFill>
              </a:rPr>
              <a:t>EoS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conformal systems, effective shear viscosity typically is smaller than equilibrium shear viscosity for large gradients:</a:t>
            </a:r>
          </a:p>
        </p:txBody>
      </p:sp>
    </p:spTree>
    <p:extLst>
      <p:ext uri="{BB962C8B-B14F-4D97-AF65-F5344CB8AC3E}">
        <p14:creationId xmlns:p14="http://schemas.microsoft.com/office/powerpoint/2010/main" val="3283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Far-from-Equilibrium 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 attractor solution far from equilibrium: </a:t>
            </a:r>
            <a:r>
              <a:rPr lang="en-US" dirty="0" smtClean="0">
                <a:solidFill>
                  <a:srgbClr val="FF0000"/>
                </a:solidFill>
              </a:rPr>
              <a:t>Hydro applies to pp!</a:t>
            </a:r>
          </a:p>
          <a:p>
            <a:r>
              <a:rPr lang="en-US" dirty="0" smtClean="0"/>
              <a:t>For conformal systems, equation of state matches equilibrium equation of state: </a:t>
            </a:r>
            <a:r>
              <a:rPr lang="en-US" dirty="0" smtClean="0">
                <a:solidFill>
                  <a:srgbClr val="FF0000"/>
                </a:solidFill>
              </a:rPr>
              <a:t>Hydro fits can be used to get thermal QCD </a:t>
            </a:r>
            <a:r>
              <a:rPr lang="en-US" dirty="0" err="1" smtClean="0">
                <a:solidFill>
                  <a:srgbClr val="FF0000"/>
                </a:solidFill>
              </a:rPr>
              <a:t>EoS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conformal systems, effective shear viscosity typically is smaller than equilibrium shear viscosity for large gradients: </a:t>
            </a:r>
            <a:r>
              <a:rPr lang="en-US" dirty="0" smtClean="0">
                <a:solidFill>
                  <a:srgbClr val="FF0000"/>
                </a:solidFill>
              </a:rPr>
              <a:t>Hydro fits will give system-dependent </a:t>
            </a:r>
            <a:r>
              <a:rPr lang="en-US" dirty="0" err="1" smtClean="0">
                <a:solidFill>
                  <a:srgbClr val="FF0000"/>
                </a:solidFill>
              </a:rPr>
              <a:t>η</a:t>
            </a:r>
            <a:r>
              <a:rPr lang="en-US" dirty="0" smtClean="0">
                <a:solidFill>
                  <a:srgbClr val="FF0000"/>
                </a:solidFill>
              </a:rPr>
              <a:t> which will be smaller for pp than for AA!</a:t>
            </a:r>
          </a:p>
        </p:txBody>
      </p:sp>
    </p:spTree>
    <p:extLst>
      <p:ext uri="{BB962C8B-B14F-4D97-AF65-F5344CB8AC3E}">
        <p14:creationId xmlns:p14="http://schemas.microsoft.com/office/powerpoint/2010/main" val="17318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 is far richer than expected (by me)</a:t>
            </a:r>
          </a:p>
          <a:p>
            <a:r>
              <a:rPr lang="en-US" dirty="0" smtClean="0"/>
              <a:t>Generalization of hydro (attractor solution) exists far away from equilibrium</a:t>
            </a:r>
          </a:p>
          <a:p>
            <a:r>
              <a:rPr lang="en-US" dirty="0" smtClean="0"/>
              <a:t>Studies of hydro attractor imply that it can be characterized by equilibrium </a:t>
            </a:r>
            <a:r>
              <a:rPr lang="en-US" dirty="0" err="1" smtClean="0"/>
              <a:t>EoS</a:t>
            </a:r>
            <a:r>
              <a:rPr lang="en-US" dirty="0" smtClean="0"/>
              <a:t> and non-equilibrium transport coefficients</a:t>
            </a:r>
          </a:p>
          <a:p>
            <a:r>
              <a:rPr lang="en-US" dirty="0" smtClean="0"/>
              <a:t>This could have direct implications for interpreting hydro fits of experimental relativistic ion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1" y="250565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Bonus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86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16874"/>
            <a:ext cx="8229600" cy="1143000"/>
          </a:xfrm>
        </p:spPr>
        <p:txBody>
          <a:bodyPr/>
          <a:lstStyle/>
          <a:p>
            <a:r>
              <a:rPr lang="en-US" dirty="0" smtClean="0"/>
              <a:t>What are the limits of applicability?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ineti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7293" y="365125"/>
            <a:ext cx="8360214" cy="62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072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Relativistic Ion Collisions are Out-Of-Equilibrium but hydrodynamics able </a:t>
            </a:r>
            <a:r>
              <a:rPr lang="en-US" sz="4000" smtClean="0"/>
              <a:t>to describe data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48732" y="4169044"/>
            <a:ext cx="8189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This trivially “solves” the </a:t>
            </a:r>
            <a:r>
              <a:rPr lang="en-US" sz="3200" dirty="0" smtClean="0">
                <a:solidFill>
                  <a:srgbClr val="FF0000"/>
                </a:solidFill>
              </a:rPr>
              <a:t>“Early </a:t>
            </a:r>
            <a:r>
              <a:rPr lang="en-US" sz="3200" dirty="0" err="1">
                <a:solidFill>
                  <a:srgbClr val="FF0000"/>
                </a:solidFill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</a:rPr>
              <a:t>hermalization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uzzle”: </a:t>
            </a:r>
            <a:r>
              <a:rPr lang="en-US" sz="3200" dirty="0" smtClean="0">
                <a:solidFill>
                  <a:srgbClr val="FF0000"/>
                </a:solidFill>
              </a:rPr>
              <a:t>collisions simply </a:t>
            </a:r>
            <a:r>
              <a:rPr lang="en-US" sz="3200" dirty="0" smtClean="0">
                <a:solidFill>
                  <a:srgbClr val="FF0000"/>
                </a:solidFill>
              </a:rPr>
              <a:t>do not thermaliz</a:t>
            </a:r>
            <a:r>
              <a:rPr lang="en-US" sz="3200" dirty="0" smtClean="0">
                <a:solidFill>
                  <a:srgbClr val="FF0000"/>
                </a:solidFill>
              </a:rPr>
              <a:t>e.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Ever.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hydro applicable in out-of-equilibrium systems?</a:t>
            </a:r>
          </a:p>
          <a:p>
            <a:r>
              <a:rPr lang="en-US" dirty="0" smtClean="0"/>
              <a:t>What is the limit of hydro applicability?</a:t>
            </a:r>
          </a:p>
          <a:p>
            <a:r>
              <a:rPr lang="en-US" dirty="0" smtClean="0"/>
              <a:t>What do successful hydrodynamic fits to data tell us about QCD?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16874"/>
            <a:ext cx="8229600" cy="1143000"/>
          </a:xfrm>
        </p:spPr>
        <p:txBody>
          <a:bodyPr/>
          <a:lstStyle/>
          <a:p>
            <a:r>
              <a:rPr lang="en-US" dirty="0"/>
              <a:t>When is Hydro applicable?</a:t>
            </a:r>
          </a:p>
        </p:txBody>
      </p:sp>
    </p:spTree>
    <p:extLst>
      <p:ext uri="{BB962C8B-B14F-4D97-AF65-F5344CB8AC3E}">
        <p14:creationId xmlns:p14="http://schemas.microsoft.com/office/powerpoint/2010/main" val="14787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as an 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derivations of hydro equations</a:t>
            </a:r>
          </a:p>
          <a:p>
            <a:r>
              <a:rPr lang="en-US" dirty="0"/>
              <a:t>M</a:t>
            </a:r>
            <a:r>
              <a:rPr lang="en-US" dirty="0" smtClean="0"/>
              <a:t>ost general approach: Effective Field Theory (EFT)</a:t>
            </a:r>
          </a:p>
          <a:p>
            <a:r>
              <a:rPr lang="en-US" dirty="0" smtClean="0"/>
              <a:t>Hydro = EFT of long-lived, long-wavelength excitations</a:t>
            </a:r>
          </a:p>
          <a:p>
            <a:r>
              <a:rPr lang="en-US" dirty="0" smtClean="0"/>
              <a:t>EFT variables: pressure, energy density, fluid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as an 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quantities using EFT variables and their gradients</a:t>
            </a:r>
          </a:p>
          <a:p>
            <a:r>
              <a:rPr lang="en-US" dirty="0" smtClean="0"/>
              <a:t>Energy-Momentum Tensor for relativistic fluid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thermal equilibrium or particle description needed</a:t>
            </a:r>
          </a:p>
          <a:p>
            <a:r>
              <a:rPr lang="en-US" dirty="0" smtClean="0"/>
              <a:t>Seems we need small gradients!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21" y="2891300"/>
            <a:ext cx="7592518" cy="6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expansion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had LARGE gradients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Example: f(x)=e</a:t>
            </a:r>
            <a:r>
              <a:rPr lang="en-US" baseline="30000" dirty="0" smtClean="0"/>
              <a:t>x</a:t>
            </a:r>
            <a:r>
              <a:rPr lang="en-US" dirty="0" smtClean="0"/>
              <a:t>, for x~1</a:t>
            </a:r>
          </a:p>
          <a:p>
            <a:r>
              <a:rPr lang="en-US" dirty="0" smtClean="0"/>
              <a:t>f(x)~1+x+x</a:t>
            </a:r>
            <a:r>
              <a:rPr lang="en-US" baseline="30000" dirty="0" smtClean="0"/>
              <a:t>2</a:t>
            </a:r>
            <a:r>
              <a:rPr lang="en-US" dirty="0" smtClean="0"/>
              <a:t>/2+x</a:t>
            </a:r>
            <a:r>
              <a:rPr lang="en-US" baseline="30000" dirty="0" smtClean="0"/>
              <a:t>3</a:t>
            </a:r>
            <a:r>
              <a:rPr lang="en-US" dirty="0" smtClean="0"/>
              <a:t>/3!+x</a:t>
            </a:r>
            <a:r>
              <a:rPr lang="en-US" baseline="30000" dirty="0" smtClean="0"/>
              <a:t>4</a:t>
            </a:r>
            <a:r>
              <a:rPr lang="en-US" dirty="0" smtClean="0"/>
              <a:t>/4!…</a:t>
            </a:r>
          </a:p>
          <a:p>
            <a:r>
              <a:rPr lang="en-US" dirty="0" smtClean="0"/>
              <a:t>f(1)~1+1+1/2!+1/3!+1/4!=2.70833 ~ 2.71828=e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Works for any value of x because gradient expansion converges (but may need high gradient order)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973</Words>
  <Application>Microsoft Macintosh PowerPoint</Application>
  <PresentationFormat>Widescreen</PresentationFormat>
  <Paragraphs>144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Calibri Light</vt:lpstr>
      <vt:lpstr>ＭＳ Ｐゴシック</vt:lpstr>
      <vt:lpstr>Arial</vt:lpstr>
      <vt:lpstr>Office Theme</vt:lpstr>
      <vt:lpstr>What do hydrodynamic fits to data tell us about QCD?</vt:lpstr>
      <vt:lpstr>Heavy-Ion Experiments are Out-of-Equilibrium</vt:lpstr>
      <vt:lpstr>One fluid to rule them all</vt:lpstr>
      <vt:lpstr>Finding 1</vt:lpstr>
      <vt:lpstr>Questions</vt:lpstr>
      <vt:lpstr>When is Hydro applicable?</vt:lpstr>
      <vt:lpstr>Hydro as an EFT</vt:lpstr>
      <vt:lpstr>Hydro as an EFT</vt:lpstr>
      <vt:lpstr>Gradient expansion example</vt:lpstr>
      <vt:lpstr>Hydro as an EFT</vt:lpstr>
      <vt:lpstr>Hydro as an EFT</vt:lpstr>
      <vt:lpstr>Hydro as an EFT</vt:lpstr>
      <vt:lpstr>Hydro as an EFT</vt:lpstr>
      <vt:lpstr>Finding 2</vt:lpstr>
      <vt:lpstr>PowerPoint Presentation</vt:lpstr>
      <vt:lpstr>Universality</vt:lpstr>
      <vt:lpstr>Often: non-hydro modes short-lived</vt:lpstr>
      <vt:lpstr>Finding 3</vt:lpstr>
      <vt:lpstr>Pushing the Envelope</vt:lpstr>
      <vt:lpstr>Hints from QCD thermodynamics</vt:lpstr>
      <vt:lpstr>Hints from QCD thermodynamics</vt:lpstr>
      <vt:lpstr>Hints from QCD thermodynamics</vt:lpstr>
      <vt:lpstr>What about Borel- resummed hydrodynamics?</vt:lpstr>
      <vt:lpstr>‘Borel-resummation’ : attractor solutions far from equilibrium</vt:lpstr>
      <vt:lpstr>Finding 4</vt:lpstr>
      <vt:lpstr>What do successful hydro fits tell us about QCD?</vt:lpstr>
      <vt:lpstr>Far-from-equilibrium hydro</vt:lpstr>
      <vt:lpstr>Far-from-equilibrium Hydro</vt:lpstr>
      <vt:lpstr>Effective (Resummed) Viscosity</vt:lpstr>
      <vt:lpstr>Far-from-Equilibrium Hydro</vt:lpstr>
      <vt:lpstr>Far-from-Equilibrium Hydro</vt:lpstr>
      <vt:lpstr>Far-from-Equilibrium Hydro</vt:lpstr>
      <vt:lpstr>Far-from-Equilibrium Hydro</vt:lpstr>
      <vt:lpstr>Conclusions</vt:lpstr>
      <vt:lpstr>Bonus Material</vt:lpstr>
      <vt:lpstr>What are the limits of applicability?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measure in HIC?</dc:title>
  <dc:creator>Microsoft Office User</dc:creator>
  <cp:lastModifiedBy>Microsoft Office User</cp:lastModifiedBy>
  <cp:revision>62</cp:revision>
  <dcterms:created xsi:type="dcterms:W3CDTF">2017-04-23T01:32:26Z</dcterms:created>
  <dcterms:modified xsi:type="dcterms:W3CDTF">2017-05-10T08:07:14Z</dcterms:modified>
</cp:coreProperties>
</file>